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8" r:id="rId3"/>
    <p:sldId id="381" r:id="rId5"/>
    <p:sldId id="382" r:id="rId6"/>
    <p:sldId id="388" r:id="rId7"/>
    <p:sldId id="387" r:id="rId8"/>
    <p:sldId id="386" r:id="rId9"/>
    <p:sldId id="407" r:id="rId10"/>
    <p:sldId id="408" r:id="rId11"/>
    <p:sldId id="383" r:id="rId12"/>
    <p:sldId id="390" r:id="rId13"/>
    <p:sldId id="391" r:id="rId14"/>
    <p:sldId id="337" r:id="rId15"/>
    <p:sldId id="393" r:id="rId16"/>
    <p:sldId id="395" r:id="rId17"/>
    <p:sldId id="342" r:id="rId18"/>
    <p:sldId id="377" r:id="rId19"/>
    <p:sldId id="268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20"/>
        <p:guide pos="293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3295650" y="2990850"/>
            <a:ext cx="3579813" cy="12700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2451100" y="2298700"/>
            <a:ext cx="771525" cy="777875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67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7</a:t>
              </a:r>
              <a:endPara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197225" y="2335213"/>
            <a:ext cx="3778250" cy="668655"/>
          </a:xfrm>
          <a:prstGeom prst="rect">
            <a:avLst/>
          </a:prstGeom>
          <a:noFill/>
          <a:ln w="9525">
            <a:noFill/>
          </a:ln>
        </p:spPr>
        <p:txBody>
          <a:bodyPr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游园不值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2" name="文本框 6"/>
          <p:cNvSpPr txBox="1"/>
          <p:nvPr/>
        </p:nvSpPr>
        <p:spPr>
          <a:xfrm>
            <a:off x="2733517" y="1201738"/>
            <a:ext cx="36753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5500" dirty="0">
                <a:latin typeface="黑体" panose="02010609060101010101" charset="-122"/>
                <a:ea typeface="黑体" panose="02010609060101010101" charset="-122"/>
              </a:rPr>
              <a:t>古诗词诵读</a:t>
            </a:r>
            <a:endParaRPr lang="zh-CN" altLang="zh-CN" sz="55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5361"/>
          <p:cNvSpPr>
            <a:spLocks noGrp="1" noChangeArrowheads="1"/>
          </p:cNvSpPr>
          <p:nvPr>
            <p:ph type="title"/>
          </p:nvPr>
        </p:nvSpPr>
        <p:spPr>
          <a:xfrm>
            <a:off x="1092835" y="876935"/>
            <a:ext cx="6858000" cy="1166495"/>
          </a:xfr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just"/>
            <a:r>
              <a:rPr lang="zh-CN" altLang="en-US" sz="3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sz="30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从“一枝红杏出墙来”大家想到了更多的景色，谁又从这”一枝红杏出墙来”想到更深刻的道理、哲理呢？</a:t>
            </a:r>
            <a:endParaRPr lang="zh-CN" altLang="en-US" sz="3000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314" name="文本占位符 15362"/>
          <p:cNvSpPr>
            <a:spLocks noGrp="1" noChangeArrowheads="1"/>
          </p:cNvSpPr>
          <p:nvPr>
            <p:ph idx="1"/>
          </p:nvPr>
        </p:nvSpPr>
        <p:spPr bwMode="auto">
          <a:xfrm>
            <a:off x="1092835" y="2317750"/>
            <a:ext cx="7199630" cy="210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0" indent="0" algn="just" hangingPunct="0">
              <a:buFont typeface="Arial" panose="020B0604020202020204" pitchFamily="34" charset="0"/>
              <a:buNone/>
            </a:pPr>
            <a:r>
              <a:rPr lang="zh-CN" altLang="en-US" sz="3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“春色满园关不住，一枝红杏出墙来。</a:t>
            </a:r>
            <a:r>
              <a:rPr 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蕴含的道理：</a:t>
            </a:r>
            <a:endParaRPr lang="en-US" altLang="zh-CN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just" hangingPunct="0"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任何新生的事物都是无法阻挡的，它总会冲破阻力向前发展。</a:t>
            </a:r>
            <a:endParaRPr lang="zh-CN" altLang="en-US" b="1" dirty="0" smtClean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同侧圆角矩形 2"/>
          <p:cNvSpPr>
            <a:spLocks noChangeArrowheads="1"/>
          </p:cNvSpPr>
          <p:nvPr/>
        </p:nvSpPr>
        <p:spPr bwMode="auto">
          <a:xfrm>
            <a:off x="1067753" y="481701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图解结构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14339" name="直线连接符 21"/>
          <p:cNvSpPr>
            <a:spLocks noChangeShapeType="1"/>
          </p:cNvSpPr>
          <p:nvPr/>
        </p:nvSpPr>
        <p:spPr bwMode="auto">
          <a:xfrm flipV="1">
            <a:off x="1067753" y="961919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14341" name="文本框 16389"/>
          <p:cNvSpPr txBox="1">
            <a:spLocks noChangeArrowheads="1"/>
          </p:cNvSpPr>
          <p:nvPr/>
        </p:nvSpPr>
        <p:spPr bwMode="auto">
          <a:xfrm>
            <a:off x="1894734" y="2091478"/>
            <a:ext cx="56578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游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园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不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值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2" name="左大括号 16390"/>
          <p:cNvSpPr/>
          <p:nvPr/>
        </p:nvSpPr>
        <p:spPr bwMode="auto">
          <a:xfrm>
            <a:off x="2652448" y="2017448"/>
            <a:ext cx="359833" cy="2100792"/>
          </a:xfrm>
          <a:prstGeom prst="leftBrace">
            <a:avLst>
              <a:gd name="adj1" fmla="val 48571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5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343" name="文本框 16391"/>
          <p:cNvSpPr txBox="1">
            <a:spLocks noChangeArrowheads="1"/>
          </p:cNvSpPr>
          <p:nvPr/>
        </p:nvSpPr>
        <p:spPr bwMode="auto">
          <a:xfrm>
            <a:off x="3056255" y="1906905"/>
            <a:ext cx="2146300" cy="23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不遇主人        </a:t>
            </a:r>
            <a:endParaRPr lang="zh-CN" alt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一枝红杏 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左大括号 16390"/>
          <p:cNvSpPr/>
          <p:nvPr/>
        </p:nvSpPr>
        <p:spPr bwMode="auto">
          <a:xfrm flipH="1">
            <a:off x="5019093" y="2017448"/>
            <a:ext cx="359833" cy="2100792"/>
          </a:xfrm>
          <a:prstGeom prst="leftBrace">
            <a:avLst>
              <a:gd name="adj1" fmla="val 48571"/>
              <a:gd name="adj2" fmla="val 50687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5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16391"/>
          <p:cNvSpPr txBox="1">
            <a:spLocks noChangeArrowheads="1"/>
          </p:cNvSpPr>
          <p:nvPr/>
        </p:nvSpPr>
        <p:spPr bwMode="auto">
          <a:xfrm>
            <a:off x="5583555" y="1906905"/>
            <a:ext cx="106743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扫兴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欣喜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同侧圆角矩形 4"/>
          <p:cNvSpPr>
            <a:spLocks noChangeArrowheads="1"/>
          </p:cNvSpPr>
          <p:nvPr/>
        </p:nvSpPr>
        <p:spPr bwMode="auto">
          <a:xfrm>
            <a:off x="1012508" y="735066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概括主题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15363" name="直线连接符 21"/>
          <p:cNvSpPr>
            <a:spLocks noChangeShapeType="1"/>
          </p:cNvSpPr>
          <p:nvPr/>
        </p:nvSpPr>
        <p:spPr bwMode="auto">
          <a:xfrm flipV="1">
            <a:off x="1012508" y="1215284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15365" name="文本框 17413"/>
          <p:cNvSpPr txBox="1">
            <a:spLocks noChangeArrowheads="1"/>
          </p:cNvSpPr>
          <p:nvPr/>
        </p:nvSpPr>
        <p:spPr bwMode="auto">
          <a:xfrm>
            <a:off x="1268730" y="1632585"/>
            <a:ext cx="6852920" cy="284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zh-CN" altLang="en-US" sz="3000" dirty="0" smtClean="0">
                <a:ea typeface="华文新魏" panose="02010800040101010101" pitchFamily="2" charset="-122"/>
              </a:rPr>
              <a:t>      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《游园不值》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通过写诗人由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游园不遇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主人的扫兴转为发现春色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的欣喜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的心情变化，表达了诗人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对春天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的喜爱之情。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同侧圆角矩形 2"/>
          <p:cNvSpPr>
            <a:spLocks noChangeArrowheads="1"/>
          </p:cNvSpPr>
          <p:nvPr/>
        </p:nvSpPr>
        <p:spPr bwMode="auto">
          <a:xfrm>
            <a:off x="980758" y="741416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写法点拨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16387" name="直线连接符 21"/>
          <p:cNvSpPr>
            <a:spLocks noChangeShapeType="1"/>
          </p:cNvSpPr>
          <p:nvPr/>
        </p:nvSpPr>
        <p:spPr bwMode="auto">
          <a:xfrm flipV="1">
            <a:off x="980758" y="1221634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16390" name="文本框 18438"/>
          <p:cNvSpPr txBox="1">
            <a:spLocks noChangeArrowheads="1"/>
          </p:cNvSpPr>
          <p:nvPr/>
        </p:nvSpPr>
        <p:spPr bwMode="auto">
          <a:xfrm>
            <a:off x="1390068" y="1486800"/>
            <a:ext cx="424688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七言律诗，对仗工整。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410" name="同侧圆角矩形 2"/>
          <p:cNvSpPr>
            <a:spLocks noChangeArrowheads="1"/>
          </p:cNvSpPr>
          <p:nvPr/>
        </p:nvSpPr>
        <p:spPr bwMode="auto">
          <a:xfrm>
            <a:off x="980758" y="2433691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拓展提升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17411" name="直线连接符 21"/>
          <p:cNvSpPr>
            <a:spLocks noChangeShapeType="1"/>
          </p:cNvSpPr>
          <p:nvPr/>
        </p:nvSpPr>
        <p:spPr bwMode="auto">
          <a:xfrm flipV="1">
            <a:off x="980758" y="2913909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17415" name="文本框 19463"/>
          <p:cNvSpPr txBox="1">
            <a:spLocks noChangeArrowheads="1"/>
          </p:cNvSpPr>
          <p:nvPr/>
        </p:nvSpPr>
        <p:spPr bwMode="auto">
          <a:xfrm>
            <a:off x="1389909" y="3283215"/>
            <a:ext cx="7091680" cy="6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收集整理叶绍翁的诗，同学互相交流。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同侧圆角矩形 2"/>
          <p:cNvSpPr>
            <a:spLocks noChangeArrowheads="1"/>
          </p:cNvSpPr>
          <p:nvPr/>
        </p:nvSpPr>
        <p:spPr bwMode="auto">
          <a:xfrm>
            <a:off x="1144588" y="716651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心灵感悟</a:t>
            </a:r>
            <a:endParaRPr lang="zh-CN" altLang="en-US" sz="1500"/>
          </a:p>
        </p:txBody>
      </p:sp>
      <p:sp>
        <p:nvSpPr>
          <p:cNvPr id="18435" name="直线连接符 21"/>
          <p:cNvSpPr>
            <a:spLocks noChangeShapeType="1"/>
          </p:cNvSpPr>
          <p:nvPr/>
        </p:nvSpPr>
        <p:spPr bwMode="auto">
          <a:xfrm flipV="1">
            <a:off x="1144588" y="1196869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18438" name="文本框 20486"/>
          <p:cNvSpPr txBox="1">
            <a:spLocks noChangeArrowheads="1"/>
          </p:cNvSpPr>
          <p:nvPr/>
        </p:nvSpPr>
        <p:spPr bwMode="auto">
          <a:xfrm>
            <a:off x="1370330" y="1903730"/>
            <a:ext cx="670369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40000"/>
              </a:lnSpc>
            </a:pPr>
            <a:r>
              <a:rPr lang="zh-CN" altLang="en-US" sz="3000" b="1" dirty="0" smtClean="0">
                <a:solidFill>
                  <a:srgbClr val="FF3300"/>
                </a:solidFill>
                <a:ea typeface="华文新魏" panose="02010800040101010101" pitchFamily="2" charset="-122"/>
              </a:rPr>
              <a:t>      </a:t>
            </a:r>
            <a:r>
              <a:rPr lang="zh-CN" altLang="en-US" sz="3000" b="1" dirty="0" smtClean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任何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新生的事物都是无法阻挡的，它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总会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冲破阻力向前发展。</a:t>
            </a: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同侧圆角矩形 2"/>
          <p:cNvSpPr>
            <a:spLocks noChangeArrowheads="1"/>
          </p:cNvSpPr>
          <p:nvPr/>
        </p:nvSpPr>
        <p:spPr bwMode="auto">
          <a:xfrm>
            <a:off x="809943" y="577586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随堂练习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19459" name="直线连接符 21"/>
          <p:cNvSpPr>
            <a:spLocks noChangeShapeType="1"/>
          </p:cNvSpPr>
          <p:nvPr/>
        </p:nvSpPr>
        <p:spPr bwMode="auto">
          <a:xfrm flipV="1">
            <a:off x="809943" y="1057804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21510" name="TextBox 5"/>
          <p:cNvSpPr>
            <a:spLocks noChangeArrowheads="1"/>
          </p:cNvSpPr>
          <p:nvPr/>
        </p:nvSpPr>
        <p:spPr bwMode="auto">
          <a:xfrm>
            <a:off x="1444625" y="2076979"/>
            <a:ext cx="1080823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Clr>
                <a:srgbClr val="FF0000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45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 </a:t>
            </a:r>
            <a:endParaRPr lang="zh-CN" altLang="en-US" sz="45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9462" name="文本框 21510"/>
          <p:cNvSpPr txBox="1">
            <a:spLocks noChangeArrowheads="1"/>
          </p:cNvSpPr>
          <p:nvPr/>
        </p:nvSpPr>
        <p:spPr bwMode="auto">
          <a:xfrm>
            <a:off x="3731948" y="637646"/>
            <a:ext cx="30988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  <a:p>
            <a:endParaRPr lang="zh-CN" altLang="en-US" sz="1500"/>
          </a:p>
        </p:txBody>
      </p:sp>
      <p:sp>
        <p:nvSpPr>
          <p:cNvPr id="19464" name="文本框 21512"/>
          <p:cNvSpPr txBox="1">
            <a:spLocks noChangeArrowheads="1"/>
          </p:cNvSpPr>
          <p:nvPr/>
        </p:nvSpPr>
        <p:spPr bwMode="auto">
          <a:xfrm>
            <a:off x="863811" y="1437692"/>
            <a:ext cx="324612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000" b="1" dirty="0">
                <a:latin typeface="黑体" panose="02010609060101010101" charset="-122"/>
                <a:ea typeface="黑体" panose="02010609060101010101" charset="-122"/>
              </a:rPr>
              <a:t>游园不值</a:t>
            </a:r>
            <a:endParaRPr lang="zh-CN" altLang="en-US" sz="3000" b="1" dirty="0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000" b="1" dirty="0">
                <a:latin typeface="仿宋" panose="02010609060101010101" charset="-122"/>
                <a:ea typeface="仿宋" panose="02010609060101010101" charset="-122"/>
              </a:rPr>
              <a:t>叶绍翁</a:t>
            </a:r>
            <a:endParaRPr lang="zh-CN" altLang="en-US" sz="3000" b="1" dirty="0">
              <a:latin typeface="仿宋" panose="02010609060101010101" charset="-122"/>
              <a:ea typeface="仿宋" panose="02010609060101010101" charset="-122"/>
            </a:endParaRPr>
          </a:p>
          <a:p>
            <a:pPr algn="ctr"/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应怜屐齿印苍苔，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小扣柴扉久不开。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春色满园关不住，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</a:rPr>
              <a:t>一枝红杏出墙来。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514" name="文本框 21513"/>
          <p:cNvSpPr txBox="1"/>
          <p:nvPr/>
        </p:nvSpPr>
        <p:spPr>
          <a:xfrm>
            <a:off x="4460464" y="2011788"/>
            <a:ext cx="1331595" cy="161480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怜： </a:t>
            </a:r>
            <a:endParaRPr lang="zh-CN" altLang="en-US" sz="3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苍苔：</a:t>
            </a:r>
            <a:endParaRPr lang="zh-CN" altLang="en-US" sz="3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扣：</a:t>
            </a:r>
            <a:endParaRPr lang="zh-CN" altLang="en-US" sz="3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占位符 22530"/>
          <p:cNvSpPr txBox="1"/>
          <p:nvPr/>
        </p:nvSpPr>
        <p:spPr>
          <a:xfrm>
            <a:off x="5626735" y="2011680"/>
            <a:ext cx="2393315" cy="1606550"/>
          </a:xfrm>
          <a:prstGeom prst="rect">
            <a:avLst/>
          </a:prstGeom>
          <a:ln w="0">
            <a:miter/>
          </a:ln>
        </p:spPr>
        <p:txBody>
          <a:bodyPr vert="horz" wrap="square" lIns="76199" tIns="38099" rIns="76199" bIns="38099" numCol="1" rtlCol="0" anchor="t" anchorCtr="0" compatLnSpc="1">
            <a:normAutofit fontScale="97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3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怜惜。   </a:t>
            </a:r>
            <a:endParaRPr lang="en-US" altLang="zh-CN" sz="3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3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青色的苔藓。 </a:t>
            </a:r>
            <a:endParaRPr lang="en-US" altLang="zh-CN" sz="3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zh-CN" altLang="en-US" sz="3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敲。</a:t>
            </a:r>
            <a:endParaRPr lang="zh-CN" altLang="en-US" sz="3000" b="1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占位符 23554"/>
          <p:cNvSpPr>
            <a:spLocks noGrp="1" noChangeArrowheads="1"/>
          </p:cNvSpPr>
          <p:nvPr>
            <p:ph idx="1"/>
          </p:nvPr>
        </p:nvSpPr>
        <p:spPr bwMode="auto">
          <a:xfrm>
            <a:off x="628015" y="664210"/>
            <a:ext cx="7740015" cy="41998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“应怜屐齿印苍苔， 小扣柴扉久不开。”诗人虽然“游园不值”，但已由“一枝红杏”、“看”到了“关不住”的春天，这充满勃勃生机的浓浓春意让诗人赞叹不已。</a:t>
            </a:r>
            <a:endParaRPr lang="zh-CN" alt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诗人是抓住哪些景物来表现春天的？（                         ）。</a:t>
            </a:r>
            <a:endParaRPr lang="zh-CN" alt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2.“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不值”的意思是（         ）。诗中哪个词写出了“不值”？</a:t>
            </a:r>
            <a:endParaRPr lang="zh-CN" altLang="en-US" sz="30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30" name="文本占位符 24578"/>
          <p:cNvSpPr>
            <a:spLocks noGrp="1" noChangeArrowheads="1"/>
          </p:cNvSpPr>
          <p:nvPr/>
        </p:nvSpPr>
        <p:spPr bwMode="auto">
          <a:xfrm>
            <a:off x="1396365" y="3045460"/>
            <a:ext cx="4424045" cy="49022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碧青的苍苔，盛开的红杏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文本占位符 24578"/>
          <p:cNvSpPr>
            <a:spLocks noGrp="1" noChangeArrowheads="1"/>
          </p:cNvSpPr>
          <p:nvPr/>
        </p:nvSpPr>
        <p:spPr bwMode="auto">
          <a:xfrm>
            <a:off x="4546600" y="3590925"/>
            <a:ext cx="1828800" cy="4673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没有遇到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文本占位符 24578"/>
          <p:cNvSpPr>
            <a:spLocks noGrp="1" noChangeArrowheads="1"/>
          </p:cNvSpPr>
          <p:nvPr/>
        </p:nvSpPr>
        <p:spPr bwMode="auto">
          <a:xfrm>
            <a:off x="2651125" y="4566920"/>
            <a:ext cx="1828800" cy="4673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 smtClean="0">
                <a:solidFill>
                  <a:srgbClr val="FF0000"/>
                </a:solidFill>
                <a:sym typeface="+mn-ea"/>
              </a:rPr>
              <a:t>久不开。</a:t>
            </a:r>
            <a:endParaRPr lang="zh-CN" altLang="en-US" sz="2800" dirty="0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397724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 谢 观 看！</a:t>
            </a:r>
            <a:endParaRPr lang="zh-CN" altLang="en-US" sz="5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0"/>
          <p:cNvGrpSpPr/>
          <p:nvPr/>
        </p:nvGrpSpPr>
        <p:grpSpPr bwMode="auto">
          <a:xfrm>
            <a:off x="823013" y="435610"/>
            <a:ext cx="1769110" cy="483235"/>
            <a:chOff x="132637" y="0"/>
            <a:chExt cx="2123714" cy="579383"/>
          </a:xfrm>
        </p:grpSpPr>
        <p:sp>
          <p:nvSpPr>
            <p:cNvPr id="4099" name="直线连接符 21"/>
            <p:cNvSpPr>
              <a:spLocks noChangeShapeType="1"/>
            </p:cNvSpPr>
            <p:nvPr/>
          </p:nvSpPr>
          <p:spPr bwMode="auto">
            <a:xfrm flipV="1">
              <a:off x="132637" y="564917"/>
              <a:ext cx="2123714" cy="14466"/>
            </a:xfrm>
            <a:prstGeom prst="line">
              <a:avLst/>
            </a:prstGeom>
            <a:noFill/>
            <a:ln w="38100">
              <a:solidFill>
                <a:srgbClr val="93B3D7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500"/>
            </a:p>
          </p:txBody>
        </p:sp>
        <p:sp>
          <p:nvSpPr>
            <p:cNvPr id="4100" name="同侧圆角矩形 23"/>
            <p:cNvSpPr>
              <a:spLocks noChangeArrowheads="1"/>
            </p:cNvSpPr>
            <p:nvPr/>
          </p:nvSpPr>
          <p:spPr bwMode="auto">
            <a:xfrm>
              <a:off x="184620" y="0"/>
              <a:ext cx="2000609" cy="516419"/>
            </a:xfrm>
            <a:custGeom>
              <a:avLst/>
              <a:gdLst>
                <a:gd name="T0" fmla="*/ 0 w 2000609"/>
                <a:gd name="T1" fmla="*/ 0 h 516419"/>
                <a:gd name="T2" fmla="*/ 2000609 w 2000609"/>
                <a:gd name="T3" fmla="*/ 516419 h 516419"/>
              </a:gdLst>
              <a:ahLst/>
              <a:cxnLst/>
              <a:rect l="T0" t="T1" r="T2" b="T3"/>
              <a:pathLst>
                <a:path w="2000609" h="516419">
                  <a:moveTo>
                    <a:pt x="86071" y="0"/>
                  </a:moveTo>
                  <a:lnTo>
                    <a:pt x="1914537" y="0"/>
                  </a:lnTo>
                  <a:cubicBezTo>
                    <a:pt x="1962073" y="0"/>
                    <a:pt x="2000608" y="38535"/>
                    <a:pt x="2000608" y="86071"/>
                  </a:cubicBezTo>
                  <a:lnTo>
                    <a:pt x="2000609" y="516419"/>
                  </a:lnTo>
                  <a:lnTo>
                    <a:pt x="0" y="516419"/>
                  </a:lnTo>
                  <a:lnTo>
                    <a:pt x="0" y="86071"/>
                  </a:lnTo>
                  <a:cubicBezTo>
                    <a:pt x="0" y="38535"/>
                    <a:pt x="38535" y="0"/>
                    <a:pt x="8607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A6E4FF"/>
                </a:gs>
                <a:gs pos="34999">
                  <a:srgbClr val="BFEDFF"/>
                </a:gs>
                <a:gs pos="100000">
                  <a:srgbClr val="E6F9F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500" b="1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黑体" panose="02010609060101010101" charset="-122"/>
                </a:rPr>
                <a:t>资料宝袋</a:t>
              </a:r>
              <a:endPara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endParaRPr>
            </a:p>
          </p:txBody>
        </p:sp>
      </p:grpSp>
      <p:sp>
        <p:nvSpPr>
          <p:cNvPr id="4104" name="文本框 6152"/>
          <p:cNvSpPr txBox="1">
            <a:spLocks noChangeArrowheads="1"/>
          </p:cNvSpPr>
          <p:nvPr/>
        </p:nvSpPr>
        <p:spPr bwMode="auto">
          <a:xfrm>
            <a:off x="1039495" y="1231900"/>
            <a:ext cx="670623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叶绍翁 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南宋</a:t>
            </a:r>
            <a:r>
              <a:rPr lang="zh-CN" altLang="en-US" sz="3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中期诗人，龙泉（今浙江）人。本姓李，他作为南宋江湖诗派的一员，写下了许多描写田园风光及生活的诗作，其诗长于绝句，写景尤工</a:t>
            </a:r>
            <a:r>
              <a:rPr lang="zh-CN" altLang="en-US" sz="30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同侧圆角矩形 1"/>
          <p:cNvSpPr>
            <a:spLocks noChangeArrowheads="1"/>
          </p:cNvSpPr>
          <p:nvPr/>
        </p:nvSpPr>
        <p:spPr bwMode="auto">
          <a:xfrm>
            <a:off x="1150938" y="1057011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预习检查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5123" name="直线连接符 21"/>
          <p:cNvSpPr>
            <a:spLocks noChangeShapeType="1"/>
          </p:cNvSpPr>
          <p:nvPr/>
        </p:nvSpPr>
        <p:spPr bwMode="auto">
          <a:xfrm flipV="1">
            <a:off x="1150938" y="1603375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5126" name="文本框 7174"/>
          <p:cNvSpPr txBox="1">
            <a:spLocks noChangeArrowheads="1"/>
          </p:cNvSpPr>
          <p:nvPr/>
        </p:nvSpPr>
        <p:spPr bwMode="auto">
          <a:xfrm>
            <a:off x="2442845" y="1942465"/>
            <a:ext cx="4621530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苔：读音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en-US" altLang="zh-CN" sz="3600" b="1" dirty="0" err="1">
                <a:solidFill>
                  <a:srgbClr val="FF3300"/>
                </a:solidFill>
                <a:latin typeface="Corbel" panose="020B0503020204020204" charset="0"/>
                <a:ea typeface="楷体" panose="02010609060101010101" charset="-122"/>
                <a:cs typeface="Corbel" panose="020B0503020204020204" charset="0"/>
              </a:rPr>
              <a:t>t</a:t>
            </a:r>
            <a:r>
              <a:rPr lang="en-US" altLang="zh-CN" sz="3600" b="1" dirty="0" err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Corbel" panose="020B0503020204020204" charset="0"/>
              </a:rPr>
              <a:t>á</a:t>
            </a:r>
            <a:r>
              <a:rPr lang="en-US" altLang="zh-CN" sz="3600" b="1" dirty="0" err="1">
                <a:solidFill>
                  <a:srgbClr val="FF3300"/>
                </a:solidFill>
                <a:latin typeface="Corbel" panose="020B0503020204020204" charset="0"/>
                <a:ea typeface="楷体" panose="02010609060101010101" charset="-122"/>
                <a:cs typeface="Corbel" panose="020B0503020204020204" charset="0"/>
              </a:rPr>
              <a:t>i</a:t>
            </a:r>
            <a:endParaRPr lang="en-US" altLang="zh-CN" sz="3600" b="1" dirty="0">
              <a:solidFill>
                <a:srgbClr val="FF3300"/>
              </a:solidFill>
              <a:latin typeface="Corbel" panose="020B0503020204020204" charset="0"/>
              <a:ea typeface="楷体" panose="02010609060101010101" charset="-122"/>
              <a:cs typeface="Corbel" panose="020B0503020204020204" charset="0"/>
            </a:endParaRPr>
          </a:p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屐：读音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en-US" altLang="zh-CN" sz="3600" b="1" dirty="0" err="1">
                <a:solidFill>
                  <a:srgbClr val="FF3300"/>
                </a:solidFill>
                <a:latin typeface="Corbel" panose="020B0503020204020204" charset="0"/>
                <a:ea typeface="楷体" panose="02010609060101010101" charset="-122"/>
                <a:cs typeface="Corbel" panose="020B0503020204020204" charset="0"/>
              </a:rPr>
              <a:t>jī</a:t>
            </a:r>
            <a:endParaRPr lang="en-US" altLang="zh-CN" sz="3600" b="1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扉：读音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 </a:t>
            </a:r>
            <a:r>
              <a:rPr lang="en-US" altLang="zh-CN" sz="3600" b="1" dirty="0" err="1">
                <a:solidFill>
                  <a:srgbClr val="FF3300"/>
                </a:solidFill>
                <a:latin typeface="Corbel" panose="020B0503020204020204" charset="0"/>
                <a:ea typeface="楷体" panose="02010609060101010101" charset="-122"/>
                <a:cs typeface="Corbel" panose="020B0503020204020204" charset="0"/>
              </a:rPr>
              <a:t>fēi</a:t>
            </a:r>
            <a:endParaRPr lang="en-US" altLang="zh-CN" sz="3600" b="1" dirty="0" err="1">
              <a:solidFill>
                <a:srgbClr val="FF3300"/>
              </a:solidFill>
              <a:latin typeface="Corbel" panose="020B0503020204020204" charset="0"/>
              <a:ea typeface="楷体" panose="02010609060101010101" charset="-122"/>
              <a:cs typeface="Corbel" panose="020B050302020402020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同侧圆角矩形 4"/>
          <p:cNvSpPr>
            <a:spLocks noChangeArrowheads="1"/>
          </p:cNvSpPr>
          <p:nvPr/>
        </p:nvSpPr>
        <p:spPr bwMode="auto">
          <a:xfrm>
            <a:off x="981393" y="577586"/>
            <a:ext cx="1668198" cy="429948"/>
          </a:xfrm>
          <a:custGeom>
            <a:avLst/>
            <a:gdLst>
              <a:gd name="T0" fmla="*/ 0 w 3151"/>
              <a:gd name="T1" fmla="*/ 0 h 813"/>
              <a:gd name="T2" fmla="*/ 3151 w 3151"/>
              <a:gd name="T3" fmla="*/ 813 h 813"/>
            </a:gdLst>
            <a:ahLst/>
            <a:cxnLst/>
            <a:rect l="T0" t="T1" r="T2" b="T3"/>
            <a:pathLst>
              <a:path w="3151" h="813">
                <a:moveTo>
                  <a:pt x="135" y="0"/>
                </a:moveTo>
                <a:lnTo>
                  <a:pt x="3015" y="0"/>
                </a:lnTo>
                <a:cubicBezTo>
                  <a:pt x="3090" y="0"/>
                  <a:pt x="3150" y="60"/>
                  <a:pt x="3150" y="135"/>
                </a:cubicBezTo>
                <a:lnTo>
                  <a:pt x="3151" y="813"/>
                </a:lnTo>
                <a:lnTo>
                  <a:pt x="0" y="813"/>
                </a:lnTo>
                <a:lnTo>
                  <a:pt x="0" y="135"/>
                </a:lnTo>
                <a:cubicBezTo>
                  <a:pt x="0" y="60"/>
                  <a:pt x="60" y="0"/>
                  <a:pt x="135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黑体" panose="02010609060101010101" charset="-122"/>
              </a:rPr>
              <a:t>课文详解</a:t>
            </a:r>
            <a:endParaRPr lang="zh-CN" altLang="en-US" sz="2500" b="1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黑体" panose="02010609060101010101" charset="-122"/>
            </a:endParaRPr>
          </a:p>
        </p:txBody>
      </p:sp>
      <p:sp>
        <p:nvSpPr>
          <p:cNvPr id="7171" name="直线连接符 21"/>
          <p:cNvSpPr>
            <a:spLocks noChangeShapeType="1"/>
          </p:cNvSpPr>
          <p:nvPr/>
        </p:nvSpPr>
        <p:spPr bwMode="auto">
          <a:xfrm flipV="1">
            <a:off x="981393" y="1057804"/>
            <a:ext cx="1727729" cy="5292"/>
          </a:xfrm>
          <a:prstGeom prst="line">
            <a:avLst/>
          </a:prstGeom>
          <a:noFill/>
          <a:ln w="38100">
            <a:solidFill>
              <a:srgbClr val="93B3D7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500"/>
          </a:p>
        </p:txBody>
      </p:sp>
      <p:sp>
        <p:nvSpPr>
          <p:cNvPr id="7177" name="文本框 9225"/>
          <p:cNvSpPr txBox="1">
            <a:spLocks noChangeArrowheads="1"/>
          </p:cNvSpPr>
          <p:nvPr/>
        </p:nvSpPr>
        <p:spPr bwMode="auto">
          <a:xfrm>
            <a:off x="2649855" y="1174750"/>
            <a:ext cx="397192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3000" b="1">
                <a:latin typeface="黑体" panose="02010609060101010101" charset="-122"/>
                <a:ea typeface="黑体" panose="02010609060101010101" charset="-122"/>
              </a:rPr>
              <a:t>游园不值</a:t>
            </a:r>
            <a:endParaRPr lang="zh-CN" altLang="en-US" sz="3000" b="1">
              <a:ea typeface="华文新魏" panose="0201080004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3000" b="1">
                <a:latin typeface="仿宋" panose="02010609060101010101" charset="-122"/>
                <a:ea typeface="仿宋" panose="02010609060101010101" charset="-122"/>
              </a:rPr>
              <a:t>[</a:t>
            </a:r>
            <a:r>
              <a:rPr lang="zh-CN" altLang="en-US" sz="3000" b="1">
                <a:latin typeface="仿宋" panose="02010609060101010101" charset="-122"/>
                <a:ea typeface="仿宋" panose="02010609060101010101" charset="-122"/>
              </a:rPr>
              <a:t>宋</a:t>
            </a:r>
            <a:r>
              <a:rPr lang="en-US" altLang="zh-CN" sz="3000" b="1">
                <a:latin typeface="仿宋" panose="02010609060101010101" charset="-122"/>
                <a:ea typeface="仿宋" panose="02010609060101010101" charset="-122"/>
              </a:rPr>
              <a:t>]</a:t>
            </a:r>
            <a:r>
              <a:rPr lang="zh-CN" altLang="en-US" sz="3000" b="1">
                <a:latin typeface="仿宋" panose="02010609060101010101" charset="-122"/>
                <a:ea typeface="仿宋" panose="02010609060101010101" charset="-122"/>
              </a:rPr>
              <a:t>叶绍翁</a:t>
            </a:r>
            <a:endParaRPr lang="zh-CN" altLang="en-US" sz="3000" b="1">
              <a:ea typeface="华文新魏" panose="0201080004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应怜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屐齿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印苍苔，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小扣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柴扉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久不开。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春色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满园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关不住，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一枝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红杏</a:t>
            </a:r>
            <a:r>
              <a:rPr lang="en-US" altLang="zh-CN" sz="3000" b="1"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000" b="1">
                <a:latin typeface="楷体" panose="02010609060101010101" charset="-122"/>
                <a:ea typeface="楷体" panose="02010609060101010101" charset="-122"/>
              </a:rPr>
              <a:t>出墙来。</a:t>
            </a:r>
            <a:endParaRPr lang="zh-CN" altLang="en-US" sz="3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文本框 10242"/>
          <p:cNvSpPr txBox="1"/>
          <p:nvPr/>
        </p:nvSpPr>
        <p:spPr>
          <a:xfrm>
            <a:off x="1146810" y="1169670"/>
            <a:ext cx="7323455" cy="23069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值：遇到。</a:t>
            </a:r>
            <a:endParaRPr lang="zh-CN" altLang="en-US" sz="3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游园不值 ：我在游园时，没有遇到主人</a:t>
            </a:r>
            <a:r>
              <a:rPr lang="zh-CN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3000" b="1" noProof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不能进去观赏。</a:t>
            </a:r>
            <a:endParaRPr lang="zh-CN" altLang="en-US" sz="3000" b="1" noProof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030" y="3300730"/>
            <a:ext cx="3502660" cy="18205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1265"/>
          <p:cNvSpPr>
            <a:spLocks noGrp="1" noChangeArrowheads="1"/>
          </p:cNvSpPr>
          <p:nvPr>
            <p:ph type="title"/>
          </p:nvPr>
        </p:nvSpPr>
        <p:spPr>
          <a:xfrm>
            <a:off x="2299335" y="495300"/>
            <a:ext cx="3444240" cy="635000"/>
          </a:xfr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zh-CN" altLang="en-US" sz="3000" b="1" smtClean="0">
                <a:latin typeface="楷体" panose="02010609060101010101" charset="-122"/>
                <a:ea typeface="楷体" panose="02010609060101010101" charset="-122"/>
              </a:rPr>
              <a:t>应怜屐齿印苍苔</a:t>
            </a:r>
            <a:endParaRPr lang="zh-CN" altLang="en-US" sz="3000" b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267" name="文本占位符 11266"/>
          <p:cNvSpPr>
            <a:spLocks noGrp="1"/>
          </p:cNvSpPr>
          <p:nvPr>
            <p:ph idx="1"/>
          </p:nvPr>
        </p:nvSpPr>
        <p:spPr>
          <a:xfrm>
            <a:off x="899160" y="1067435"/>
            <a:ext cx="7117080" cy="2820670"/>
          </a:xfrm>
          <a:ln w="0">
            <a:miter/>
          </a:ln>
        </p:spPr>
        <p:txBody>
          <a:bodyPr wrap="square" numCol="1" anchor="t" anchorCtr="0" compatLnSpc="1"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</a:t>
            </a:r>
            <a:r>
              <a:rPr 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应该         </a:t>
            </a:r>
            <a:endParaRPr lang="en-US" altLang="zh-CN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怜</a:t>
            </a:r>
            <a:r>
              <a:rPr lang="en-US" alt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爱惜 </a:t>
            </a:r>
            <a:endParaRPr lang="zh-CN" altLang="en-US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屐齿</a:t>
            </a:r>
            <a:r>
              <a:rPr lang="en-US" alt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指木屐底下突出的部分。</a:t>
            </a: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 　</a:t>
            </a:r>
            <a:endParaRPr lang="zh-CN" altLang="en-US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苍苔：青色的苔藓。</a:t>
            </a:r>
            <a:endParaRPr lang="zh-CN" altLang="en-US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占位符 11266"/>
          <p:cNvSpPr>
            <a:spLocks noGrp="1"/>
          </p:cNvSpPr>
          <p:nvPr/>
        </p:nvSpPr>
        <p:spPr>
          <a:xfrm>
            <a:off x="899160" y="3406775"/>
            <a:ext cx="7117080" cy="1356995"/>
          </a:xfrm>
          <a:prstGeom prst="rect">
            <a:avLst/>
          </a:prstGeom>
          <a:noFill/>
          <a:ln w="0">
            <a:noFill/>
            <a:miter/>
          </a:ln>
        </p:spPr>
        <p:txBody>
          <a:bodyPr wrap="square" lIns="91440" tIns="45720" rIns="91440" bIns="45720" numCol="1" anchor="t" anchorCtr="0" compatLnSpc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000" b="1" noProof="1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2800" b="1" noProof="1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应该爱惜这里的景物，不要让木屐下面的齿踏坏了这翠绿的苔藓。</a:t>
            </a:r>
            <a:endParaRPr lang="zh-CN" altLang="en-US" sz="2800" b="1" noProof="1" smtClean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1265"/>
          <p:cNvSpPr>
            <a:spLocks noGrp="1" noChangeArrowheads="1"/>
          </p:cNvSpPr>
          <p:nvPr>
            <p:ph type="title"/>
          </p:nvPr>
        </p:nvSpPr>
        <p:spPr>
          <a:xfrm>
            <a:off x="2299335" y="495300"/>
            <a:ext cx="3444240" cy="635000"/>
          </a:xfr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zh-CN" altLang="en-US" sz="3000" b="1" smtClean="0">
                <a:latin typeface="楷体" panose="02010609060101010101" charset="-122"/>
                <a:ea typeface="楷体" panose="02010609060101010101" charset="-122"/>
              </a:rPr>
              <a:t>小扣柴扉久不开</a:t>
            </a:r>
            <a:endParaRPr lang="zh-CN" altLang="en-US" sz="3000" b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267" name="文本占位符 11266"/>
          <p:cNvSpPr>
            <a:spLocks noGrp="1"/>
          </p:cNvSpPr>
          <p:nvPr>
            <p:ph idx="1"/>
          </p:nvPr>
        </p:nvSpPr>
        <p:spPr>
          <a:xfrm>
            <a:off x="2145665" y="1465580"/>
            <a:ext cx="3459480" cy="1943735"/>
          </a:xfrm>
          <a:ln w="0">
            <a:miter/>
          </a:ln>
        </p:spPr>
        <p:txBody>
          <a:bodyPr wrap="square" numCol="1" anchor="t" anchorCtr="0" compatLnSpc="1"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小扣：轻轻地敲。</a:t>
            </a:r>
            <a:endParaRPr lang="zh-CN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柴扉 ：柴门。</a:t>
            </a:r>
            <a:endParaRPr lang="zh-CN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占位符 11266"/>
          <p:cNvSpPr>
            <a:spLocks noGrp="1"/>
          </p:cNvSpPr>
          <p:nvPr/>
        </p:nvSpPr>
        <p:spPr>
          <a:xfrm>
            <a:off x="748030" y="3120390"/>
            <a:ext cx="7117080" cy="1379855"/>
          </a:xfrm>
          <a:prstGeom prst="rect">
            <a:avLst/>
          </a:prstGeom>
          <a:noFill/>
          <a:ln w="0">
            <a:noFill/>
            <a:miter/>
          </a:ln>
        </p:spPr>
        <p:txBody>
          <a:bodyPr wrap="square" lIns="91440" tIns="45720" rIns="91440" bIns="45720" numCol="1" anchor="t" anchorCtr="0" compatLnSpc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3000" b="1" noProof="1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2800" b="1" noProof="1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 我轻轻地敲着柴门，很长时间也没有人来开门。</a:t>
            </a:r>
            <a:endParaRPr lang="zh-CN" altLang="en-US" sz="2800" b="1" noProof="1" smtClean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1265"/>
          <p:cNvSpPr>
            <a:spLocks noGrp="1" noChangeArrowheads="1"/>
          </p:cNvSpPr>
          <p:nvPr>
            <p:ph type="title"/>
          </p:nvPr>
        </p:nvSpPr>
        <p:spPr>
          <a:xfrm>
            <a:off x="1257935" y="796925"/>
            <a:ext cx="6533515" cy="635000"/>
          </a:xfr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zh-CN" altLang="en-US" sz="3000" b="1" smtClean="0">
                <a:latin typeface="楷体" panose="02010609060101010101" charset="-122"/>
                <a:ea typeface="楷体" panose="02010609060101010101" charset="-122"/>
              </a:rPr>
              <a:t>春色满园关不住，一枝红杏出墙来。</a:t>
            </a:r>
            <a:endParaRPr lang="zh-CN" altLang="en-US" sz="3000" b="1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267" name="文本占位符 11266"/>
          <p:cNvSpPr>
            <a:spLocks noGrp="1"/>
          </p:cNvSpPr>
          <p:nvPr>
            <p:ph idx="1"/>
          </p:nvPr>
        </p:nvSpPr>
        <p:spPr>
          <a:xfrm>
            <a:off x="1257935" y="2970530"/>
            <a:ext cx="6327140" cy="1250315"/>
          </a:xfrm>
          <a:ln w="0">
            <a:miter/>
          </a:ln>
        </p:spPr>
        <p:txBody>
          <a:bodyPr wrap="square" numCol="1" anchor="t" anchorCtr="0" compatLnSpc="1"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</a:t>
            </a:r>
            <a:r>
              <a:rPr lang="zh-CN" sz="2800" b="1" noProof="1" smtClean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除了这一枝粉红的杏花，园子里又是一番怎样的景象？</a:t>
            </a:r>
            <a:endParaRPr lang="zh-CN" sz="2800" b="1" noProof="1" smtClean="0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占位符 11266"/>
          <p:cNvSpPr>
            <a:spLocks noGrp="1"/>
          </p:cNvSpPr>
          <p:nvPr/>
        </p:nvSpPr>
        <p:spPr>
          <a:xfrm>
            <a:off x="966470" y="1691005"/>
            <a:ext cx="7117080" cy="969645"/>
          </a:xfrm>
          <a:prstGeom prst="rect">
            <a:avLst/>
          </a:prstGeom>
          <a:noFill/>
          <a:ln w="0">
            <a:noFill/>
            <a:miter/>
          </a:ln>
        </p:spPr>
        <p:txBody>
          <a:bodyPr wrap="square" lIns="91440" tIns="45720" rIns="91440" bIns="45720" numCol="1" anchor="t" anchorCtr="0" compatLnSpc="1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3000" b="1" noProof="1" smtClean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  <a:r>
              <a:rPr lang="zh-CN" altLang="en-US" sz="2800" b="1" noProof="1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 满园的春色是关不住的，看，一枝粉红的杏花正伸出墙头来。</a:t>
            </a:r>
            <a:endParaRPr lang="zh-CN" altLang="en-US" sz="2800" b="1" noProof="1" smtClean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" y="3408680"/>
            <a:ext cx="2537460" cy="175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4720" y="2129790"/>
            <a:ext cx="1880235" cy="13595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占位符 14338"/>
          <p:cNvSpPr>
            <a:spLocks noGrp="1" noChangeArrowheads="1"/>
          </p:cNvSpPr>
          <p:nvPr>
            <p:ph idx="1"/>
          </p:nvPr>
        </p:nvSpPr>
        <p:spPr bwMode="auto">
          <a:xfrm>
            <a:off x="586740" y="891540"/>
            <a:ext cx="7970520" cy="377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rmAutofit fontScale="90000" lnSpcReduction="10000"/>
          </a:bodyPr>
          <a:lstStyle/>
          <a:p>
            <a:pPr marL="1905" indent="-1905" algn="just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000" b="1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院子里百花争艳 ，火红的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杏花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、洁白的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梨花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、金黄的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迎春花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、粉色的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芍药花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、紫色的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月季花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，真是五彩缤纷，把院子里装扮得充满生机，院子里生机盎然。</a:t>
            </a:r>
            <a:r>
              <a:rPr lang="zh-CN" altLang="en-US" sz="2800" b="1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杏树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高高的举起鞭炮，喜迎春姑娘的来临；</a:t>
            </a:r>
            <a:r>
              <a:rPr lang="zh-CN" altLang="en-US" sz="2800" b="1" dirty="0" smtClean="0">
                <a:solidFill>
                  <a:schemeClr val="hlink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春梅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迎风绽放，飘出浓郁的芳香；月季花也张开笑脸，对着天空高歌。还有许多花含苞欲放，正在明媚的春光里做着香甜的梦。一大片嫩绿的</a:t>
            </a:r>
            <a:r>
              <a:rPr lang="zh-CN" altLang="en-US" sz="2800" b="1" dirty="0" smtClean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小草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把整个院子的地上都铺满了，从院子门口到里屋的小径上长满了青苔，看上去就像铺了层绿绿的地毯！</a:t>
            </a:r>
            <a:endParaRPr lang="zh-CN" altLang="en-US" sz="2800" b="1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1177</Words>
  <Application>WPS 演示</Application>
  <PresentationFormat>全屏显示(16:9)</PresentationFormat>
  <Paragraphs>126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新宋体</vt:lpstr>
      <vt:lpstr>黑体</vt:lpstr>
      <vt:lpstr>Calibri</vt:lpstr>
      <vt:lpstr>华文新魏</vt:lpstr>
      <vt:lpstr>楷体</vt:lpstr>
      <vt:lpstr>Corbel</vt:lpstr>
      <vt:lpstr>仿宋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应怜屐齿印苍苔</vt:lpstr>
      <vt:lpstr>小扣柴扉久不开</vt:lpstr>
      <vt:lpstr>春色满园关不住，一枝红杏出墙来。</vt:lpstr>
      <vt:lpstr>PowerPoint 演示文稿</vt:lpstr>
      <vt:lpstr>        从“一枝红杏出墙来”大家想到了更多的景色，谁又从这”一枝红杏出墙来”想到更深刻的道理、哲理呢？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秋日宁静</cp:lastModifiedBy>
  <cp:revision>155</cp:revision>
  <dcterms:created xsi:type="dcterms:W3CDTF">2019-06-14T07:48:00Z</dcterms:created>
  <dcterms:modified xsi:type="dcterms:W3CDTF">2020-04-25T01:08:16Z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