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8" r:id="rId3"/>
    <p:sldId id="382" r:id="rId5"/>
    <p:sldId id="387" r:id="rId6"/>
    <p:sldId id="386" r:id="rId7"/>
    <p:sldId id="385" r:id="rId8"/>
    <p:sldId id="384" r:id="rId9"/>
    <p:sldId id="408" r:id="rId10"/>
    <p:sldId id="337" r:id="rId11"/>
    <p:sldId id="393" r:id="rId12"/>
    <p:sldId id="394" r:id="rId13"/>
    <p:sldId id="370" r:id="rId14"/>
    <p:sldId id="342" r:id="rId15"/>
    <p:sldId id="377" r:id="rId16"/>
    <p:sldId id="368" r:id="rId17"/>
    <p:sldId id="268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24"/>
        <p:guide pos="29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295650" y="2990850"/>
            <a:ext cx="3579813" cy="1270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2451100" y="2298700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197225" y="233521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泊船瓜洲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2733517" y="1201738"/>
            <a:ext cx="36753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5500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zh-CN" sz="55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95572" y="1281113"/>
            <a:ext cx="6101292" cy="1210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你认为诗中哪些字词体现了诗人的思乡之情？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95413" y="2631282"/>
            <a:ext cx="5715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整首诗中哪一个字用得最传神？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" y="2362835"/>
            <a:ext cx="173609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泊船瓜洲</a:t>
            </a:r>
            <a:endParaRPr lang="zh-CN" altLang="en-US" sz="2800" dirty="0" smtClean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2029301" y="1957623"/>
            <a:ext cx="111762" cy="1712029"/>
          </a:xfrm>
          <a:prstGeom prst="leftBracke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084070" y="1646555"/>
            <a:ext cx="99250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写景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111387" y="3337493"/>
            <a:ext cx="992577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抒情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中括号 7"/>
          <p:cNvSpPr/>
          <p:nvPr/>
        </p:nvSpPr>
        <p:spPr>
          <a:xfrm>
            <a:off x="3018315" y="1657367"/>
            <a:ext cx="124018" cy="732316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131185" y="1374140"/>
            <a:ext cx="2540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京口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瓜州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745865" y="1192530"/>
            <a:ext cx="157924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一水间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193415" y="2082800"/>
            <a:ext cx="247777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京口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钟山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801110" y="1900555"/>
            <a:ext cx="145796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数重山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右中括号 14"/>
          <p:cNvSpPr/>
          <p:nvPr/>
        </p:nvSpPr>
        <p:spPr>
          <a:xfrm>
            <a:off x="5498220" y="1555379"/>
            <a:ext cx="120013" cy="834303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5817725" y="619288"/>
            <a:ext cx="600067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所见所感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中括号 16"/>
          <p:cNvSpPr/>
          <p:nvPr/>
        </p:nvSpPr>
        <p:spPr>
          <a:xfrm>
            <a:off x="3030205" y="3337553"/>
            <a:ext cx="84324" cy="960107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131185" y="3202305"/>
            <a:ext cx="268668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春风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江南岸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3810000" y="3013710"/>
            <a:ext cx="97726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又绿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3141980" y="4106545"/>
            <a:ext cx="274955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明月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照我还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872230" y="3907155"/>
            <a:ext cx="120396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何时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右中括号 21"/>
          <p:cNvSpPr/>
          <p:nvPr/>
        </p:nvSpPr>
        <p:spPr>
          <a:xfrm>
            <a:off x="5887643" y="3358345"/>
            <a:ext cx="134751" cy="1077079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6145402" y="2795378"/>
            <a:ext cx="480053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触景生情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右中括号 23"/>
          <p:cNvSpPr/>
          <p:nvPr/>
        </p:nvSpPr>
        <p:spPr>
          <a:xfrm>
            <a:off x="6625563" y="1685760"/>
            <a:ext cx="180020" cy="2310291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033895" y="1522730"/>
            <a:ext cx="181610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天涯咫尺无归期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心系家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乡情意浓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 b="1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梳理结构</a:t>
              </a:r>
              <a:endParaRPr lang="zh-CN" sz="28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991870" y="1364615"/>
            <a:ext cx="715962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泊船瓜洲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这首诗描写了诗人停船瓜洲时遥望家乡，不知何时能回到家乡的惆怅，表现了诗人深切的思念之情。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 b="1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课文小结</a:t>
              </a:r>
              <a:endParaRPr lang="zh-CN" sz="28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949960" y="1369060"/>
            <a:ext cx="743521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“春风又绿江南岸”是一幅怎样的画面？在我们学过的古诗中，还有哪些诗句是描写江南风光的？试着背一背这些诗句。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 b="1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拓展运用</a:t>
              </a:r>
              <a:endParaRPr lang="zh-CN" sz="28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2190" y="1064260"/>
            <a:ext cx="730440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343660" y="1681480"/>
            <a:ext cx="6906260" cy="2061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32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背诵并默写这首诗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阅读王安石的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书湖阴先生壁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 b="1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布置作业</a:t>
              </a:r>
              <a:endParaRPr lang="zh-CN" sz="28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374864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086485" y="1339850"/>
            <a:ext cx="7272020" cy="3537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正确、流利、有感情地朗读古诗，背诵古诗，理解古诗意思，感受诗人眷恋家乡、思念家乡的感情。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抓住重点词语和诗的韵脚，体会诗人用词的精妙。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5550" y="4813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学习目标</a:t>
              </a:r>
              <a:endParaRPr lang="zh-CN" altLang="en-US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6" descr="u=1680418572,2693024839&amp;fm=21&amp;gp=0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17565" y="1305560"/>
            <a:ext cx="2552700" cy="28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33400" y="1377950"/>
            <a:ext cx="5126355" cy="3107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kumimoji="1"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王安石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，字介甫，号半山，封荆国公，世称荆公。宋神宗时，任宰相，推行新法。杰出的政治家、思想家、文学家，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“唐宋八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家”之一。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著有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《梅花》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《元日》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《书湖阴先生壁》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《伤仲永》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作者简介</a:t>
              </a:r>
              <a:endParaRPr lang="zh-CN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70230" y="1178878"/>
            <a:ext cx="8192770" cy="3408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kumimoji="1"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宋景佑四年（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1037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年），王安石随父王益定居江宁，王安石是在那里长大的，对钟山有着深厚的感情。神宗熙宁二年（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1069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年），王安石被任命为参知政事（副宰相）；次年被任命为同乎章事（宰相），开始推行变法。由于反对势力的攻击，他几次被迫辞去宰相的职务。这首诗写于熙宁八年（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1075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年）二月，正是王安石第二次拜相进京之时。</a:t>
            </a:r>
            <a:endParaRPr kumimoji="1"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写作背景</a:t>
              </a:r>
              <a:endParaRPr lang="zh-CN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47240" y="2110740"/>
            <a:ext cx="329946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京口瓜洲一水间，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钟山只隔数重山。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春风又绿江南岸，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明月何时照我还？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490788" y="1005523"/>
            <a:ext cx="202406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泊船瓜洲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32209" y="1698467"/>
            <a:ext cx="208359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宋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王安石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整体感知</a:t>
              </a:r>
              <a:endParaRPr lang="zh-CN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61050" y="1974215"/>
            <a:ext cx="2677160" cy="16065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89100" y="1278890"/>
            <a:ext cx="576580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京口瓜洲一水间，钟山只隔数重山。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452" y="2764632"/>
            <a:ext cx="2738438" cy="737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几；几个。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2086452" y="2103755"/>
            <a:ext cx="3750468" cy="737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隔开。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学习诗文</a:t>
              </a:r>
              <a:endParaRPr lang="zh-CN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10920" y="3444875"/>
            <a:ext cx="71215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从京口到瓜洲仅是一江之隔，京口到南京也只隔着几座山。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03520" y="2034540"/>
            <a:ext cx="3263900" cy="15246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89735" y="737870"/>
            <a:ext cx="576580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春风又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江南岸，明月何时照我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310" y="2136140"/>
            <a:ext cx="398970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回到家乡的意思。这里读</a:t>
            </a:r>
            <a:r>
              <a:rPr lang="en-US" sz="2800" b="1" dirty="0">
                <a:latin typeface="Corbel" panose="020B0503020204020204" charset="0"/>
                <a:cs typeface="Corbel" panose="020B0503020204020204" charset="0"/>
                <a:sym typeface="+mn-ea"/>
              </a:rPr>
              <a:t>h</a:t>
            </a:r>
            <a:r>
              <a:rPr lang="en-US" sz="2800" b="1" dirty="0">
                <a:latin typeface="黑体" panose="02010609060101010101" charset="-122"/>
                <a:ea typeface="黑体" panose="02010609060101010101" charset="-122"/>
                <a:cs typeface="Corbel" panose="020B0503020204020204" charset="0"/>
                <a:sym typeface="+mn-ea"/>
              </a:rPr>
              <a:t>uá</a:t>
            </a:r>
            <a:r>
              <a:rPr lang="en-US" sz="2800" b="1" dirty="0">
                <a:latin typeface="Corbel" panose="020B0503020204020204" charset="0"/>
                <a:cs typeface="Corbel" panose="020B0503020204020204" charset="0"/>
                <a:sym typeface="+mn-ea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829152" y="1475105"/>
            <a:ext cx="3750468" cy="737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作动词，吹绿。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12190" y="3519805"/>
            <a:ext cx="71215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春风又吹绿了江南两岸，明月什么时候才能照着我回到家乡？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rcRect t="14000"/>
          <a:stretch>
            <a:fillRect/>
          </a:stretch>
        </p:blipFill>
        <p:spPr>
          <a:xfrm>
            <a:off x="5541645" y="1738630"/>
            <a:ext cx="3081655" cy="1666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64285" y="1578610"/>
            <a:ext cx="6492875" cy="1863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再次有感情地朗读这首诗，用自己的话说出这首诗的意思。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  </a:t>
            </a:r>
            <a:endParaRPr lang="zh-CN" altLang="en-US" sz="3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1250" y="405130"/>
            <a:ext cx="1830070" cy="600710"/>
            <a:chOff x="2110" y="638"/>
            <a:chExt cx="2882" cy="946"/>
          </a:xfrm>
        </p:grpSpPr>
        <p:sp>
          <p:nvSpPr>
            <p:cNvPr id="6150" name="文本框 3"/>
            <p:cNvSpPr txBox="1">
              <a:spLocks noChangeArrowheads="1"/>
            </p:cNvSpPr>
            <p:nvPr/>
          </p:nvSpPr>
          <p:spPr bwMode="auto">
            <a:xfrm>
              <a:off x="2110" y="700"/>
              <a:ext cx="288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80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品读赏析</a:t>
              </a:r>
              <a:endParaRPr lang="zh-CN" sz="28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10" y="638"/>
              <a:ext cx="2584" cy="94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866515" y="2110740"/>
            <a:ext cx="329946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京口瓜洲一水间，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钟山只隔数重山。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春风又绿江南岸，</a:t>
            </a:r>
            <a:b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明月何时照我还？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310063" y="1005523"/>
            <a:ext cx="202406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泊船瓜洲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51484" y="1698467"/>
            <a:ext cx="208359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宋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王安石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0910" y="1698625"/>
            <a:ext cx="2190115" cy="2367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WPS 演示</Application>
  <PresentationFormat>全屏显示(16:9)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新宋体</vt:lpstr>
      <vt:lpstr>黑体</vt:lpstr>
      <vt:lpstr>Calibri</vt:lpstr>
      <vt:lpstr>楷体</vt:lpstr>
      <vt:lpstr>幼圆</vt:lpstr>
      <vt:lpstr>仿宋</vt:lpstr>
      <vt:lpstr>Corbel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151</cp:revision>
  <dcterms:created xsi:type="dcterms:W3CDTF">2019-06-14T07:48:00Z</dcterms:created>
  <dcterms:modified xsi:type="dcterms:W3CDTF">2020-04-25T01:08:03Z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