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2" r:id="rId6"/>
    <p:sldId id="260" r:id="rId7"/>
    <p:sldId id="273" r:id="rId8"/>
    <p:sldId id="267" r:id="rId9"/>
    <p:sldId id="275" r:id="rId10"/>
    <p:sldId id="264" r:id="rId11"/>
    <p:sldId id="276" r:id="rId12"/>
    <p:sldId id="265" r:id="rId13"/>
    <p:sldId id="277" r:id="rId14"/>
    <p:sldId id="278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9D7"/>
    <a:srgbClr val="F7DED2"/>
    <a:srgbClr val="676864"/>
    <a:srgbClr val="F8F9F5"/>
    <a:srgbClr val="878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>
        <p:scale>
          <a:sx n="75" d="100"/>
          <a:sy n="75" d="100"/>
        </p:scale>
        <p:origin x="684" y="906"/>
      </p:cViewPr>
      <p:guideLst>
        <p:guide orient="horz" pos="2146"/>
        <p:guide orient="horz" pos="486"/>
        <p:guide orient="horz" pos="3833"/>
        <p:guide pos="3840"/>
        <p:guide pos="463"/>
        <p:guide pos="72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5758-E7A2-49CA-BB91-1C7FB39A31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297A-6CD6-44F6-9890-18E1E6328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5758-E7A2-49CA-BB91-1C7FB39A31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297A-6CD6-44F6-9890-18E1E6328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5758-E7A2-49CA-BB91-1C7FB39A31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297A-6CD6-44F6-9890-18E1E6328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5758-E7A2-49CA-BB91-1C7FB39A31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297A-6CD6-44F6-9890-18E1E6328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5758-E7A2-49CA-BB91-1C7FB39A31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297A-6CD6-44F6-9890-18E1E6328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5758-E7A2-49CA-BB91-1C7FB39A31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297A-6CD6-44F6-9890-18E1E6328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5758-E7A2-49CA-BB91-1C7FB39A31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297A-6CD6-44F6-9890-18E1E6328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5758-E7A2-49CA-BB91-1C7FB39A31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297A-6CD6-44F6-9890-18E1E6328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8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65100" y="177800"/>
            <a:ext cx="11849100" cy="650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98200" y="5386695"/>
            <a:ext cx="1193800" cy="15679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5758-E7A2-49CA-BB91-1C7FB39A31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297A-6CD6-44F6-9890-18E1E6328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5758-E7A2-49CA-BB91-1C7FB39A31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297A-6CD6-44F6-9890-18E1E6328A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95758-E7A2-49CA-BB91-1C7FB39A31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297A-6CD6-44F6-9890-18E1E6328A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/>
          <a:srcRect b="23513"/>
          <a:stretch>
            <a:fillRect/>
          </a:stretch>
        </p:blipFill>
        <p:spPr>
          <a:xfrm>
            <a:off x="947057" y="4763525"/>
            <a:ext cx="10297886" cy="2094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5044075" y="0"/>
            <a:ext cx="2103849" cy="1361959"/>
          </a:xfrm>
          <a:prstGeom prst="rect">
            <a:avLst/>
          </a:prstGeom>
        </p:spPr>
      </p:pic>
      <p:sp>
        <p:nvSpPr>
          <p:cNvPr id="2" name="文本框 29"/>
          <p:cNvSpPr txBox="1">
            <a:spLocks noChangeArrowheads="1"/>
          </p:cNvSpPr>
          <p:nvPr/>
        </p:nvSpPr>
        <p:spPr bwMode="auto">
          <a:xfrm>
            <a:off x="7147560" y="4898390"/>
            <a:ext cx="4148455" cy="528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语文</a:t>
            </a:r>
            <a:r>
              <a:rPr lang="en-US" altLang="zh-CN" sz="3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</a:t>
            </a:r>
            <a:r>
              <a:rPr lang="zh-CN" altLang="en-US" sz="3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人教版</a:t>
            </a:r>
            <a:r>
              <a:rPr lang="en-US" altLang="zh-CN" sz="3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</a:t>
            </a:r>
            <a:r>
              <a:rPr lang="zh-CN" altLang="en-US" sz="3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六年级下</a:t>
            </a:r>
            <a:endParaRPr lang="zh-CN" altLang="en-US" sz="3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6540" y="1362075"/>
            <a:ext cx="7421880" cy="3129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1015" y="1337310"/>
            <a:ext cx="1160145" cy="4728845"/>
          </a:xfrm>
          <a:prstGeom prst="rect">
            <a:avLst/>
          </a:prstGeom>
          <a:solidFill>
            <a:srgbClr val="F7D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27760" y="901700"/>
            <a:ext cx="10245725" cy="5288280"/>
          </a:xfrm>
          <a:prstGeom prst="rect">
            <a:avLst/>
          </a:prstGeom>
          <a:noFill/>
          <a:ln>
            <a:solidFill>
              <a:srgbClr val="F7D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89915" y="1683385"/>
            <a:ext cx="951865" cy="40627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创作背景</a:t>
            </a:r>
            <a:endParaRPr lang="zh-CN" altLang="en-US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17370" y="1060450"/>
            <a:ext cx="9444990" cy="50774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en-US" altLang="zh-CN" sz="3000" b="1" kern="10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这首词是公元1082年（宋神宗元丰五年）春三月作者游蕲水清泉寺时所作，当时苏轼因“乌台诗案”，被贬任黄州（今湖北黄冈）团练副使。蕲水，县名，即今湖北浠水县，距黄州不远。《东坡志林》卷一云：“黄州东南三十里为沙湖，亦日螺师店，予买田其间，因往相田得疾。闻麻桥人庞安常善医而聋，遂往求疗。……疾愈，与之同游清泉寺。寺在蕲水郭门外里许，有王逸少洗笔泉，水极甘，下临兰溪，溪水西流。余作歌云。”这里所指的歌，就是这首词。</a:t>
            </a:r>
            <a:endParaRPr lang="en-US" altLang="zh-CN" sz="3000" b="1" kern="10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4050" y="591185"/>
            <a:ext cx="2368550" cy="596900"/>
          </a:xfrm>
          <a:prstGeom prst="rect">
            <a:avLst/>
          </a:prstGeom>
          <a:solidFill>
            <a:srgbClr val="F7D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08008" y="628025"/>
            <a:ext cx="166063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品词赏句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53959" y="1612070"/>
            <a:ext cx="756000" cy="756000"/>
            <a:chOff x="5092700" y="1473200"/>
            <a:chExt cx="756000" cy="756000"/>
          </a:xfrm>
        </p:grpSpPr>
        <p:sp>
          <p:nvSpPr>
            <p:cNvPr id="5" name="椭圆 4"/>
            <p:cNvSpPr/>
            <p:nvPr/>
          </p:nvSpPr>
          <p:spPr>
            <a:xfrm>
              <a:off x="5092700" y="1473200"/>
              <a:ext cx="756000" cy="756000"/>
            </a:xfrm>
            <a:prstGeom prst="ellipse">
              <a:avLst/>
            </a:prstGeom>
            <a:solidFill>
              <a:srgbClr val="F7D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05600" y="1558812"/>
              <a:ext cx="33020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umanist" pitchFamily="50" charset="0"/>
                </a:rPr>
                <a:t>1</a:t>
              </a:r>
              <a:endParaRPr lang="en-US" altLang="zh-CN" sz="3200" dirty="0" smtClean="0">
                <a:solidFill>
                  <a:schemeClr val="bg1"/>
                </a:solidFill>
                <a:latin typeface="Humanist" pitchFamily="50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591945" y="1337945"/>
            <a:ext cx="9753600" cy="52622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en-US" altLang="zh-CN" sz="3500" b="1" kern="1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上阕三句，写清泉寺幽雅的风光和环境。山下小溪潺湲，岸边的兰草刚刚萌生娇嫩的幼芽。松林间的沙路，仿佛经过清泉冲刷，一尘不染，异常洁净。傍晚细雨潇潇，寺外传来了杜鹃的啼声。这一派画意的光景，涤去官场的恶浊，没有市朝的尘嚣。它优美，洁净，潇洒……充满诗的情趣，春的生机。它爽人耳目，沁人心脾，诱发诗人爱悦自然、执着人生的情怀。</a:t>
            </a:r>
            <a:endParaRPr lang="en-US" altLang="zh-CN" sz="3500" b="1" kern="1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4050" y="591185"/>
            <a:ext cx="2368550" cy="596900"/>
          </a:xfrm>
          <a:prstGeom prst="rect">
            <a:avLst/>
          </a:prstGeom>
          <a:solidFill>
            <a:srgbClr val="F7D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08008" y="628025"/>
            <a:ext cx="166063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品词赏句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53959" y="1612070"/>
            <a:ext cx="756000" cy="756000"/>
            <a:chOff x="5092700" y="1473200"/>
            <a:chExt cx="756000" cy="756000"/>
          </a:xfrm>
        </p:grpSpPr>
        <p:sp>
          <p:nvSpPr>
            <p:cNvPr id="5" name="椭圆 4"/>
            <p:cNvSpPr/>
            <p:nvPr/>
          </p:nvSpPr>
          <p:spPr>
            <a:xfrm>
              <a:off x="5092700" y="1473200"/>
              <a:ext cx="756000" cy="756000"/>
            </a:xfrm>
            <a:prstGeom prst="ellipse">
              <a:avLst/>
            </a:prstGeom>
            <a:solidFill>
              <a:srgbClr val="F7D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05600" y="1558812"/>
              <a:ext cx="33020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umanist" pitchFamily="50" charset="0"/>
                </a:rPr>
                <a:t>2</a:t>
              </a:r>
              <a:endParaRPr lang="en-US" altLang="zh-CN" sz="3200" dirty="0" smtClean="0">
                <a:solidFill>
                  <a:schemeClr val="bg1"/>
                </a:solidFill>
                <a:latin typeface="Humanist" pitchFamily="50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591945" y="1337945"/>
            <a:ext cx="9753600" cy="52622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en-US" altLang="zh-CN" sz="3500" b="1" kern="1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环境启迪，灵感生发。于是词人在下阕进发出使人感奋的议论。这种议论不是抽象的，概念化的，而是即景取喻，以富有情韵的语言，摅写有关人生的哲理。“谁道”两字，以反诘唤起：以借喻回答。“人生长恨水长东”，光阴犹如昼夜不停的流水，匆匆向东奔驶，一去不可复返，青春对于人只有一次，正如古人所说：“花有重开日，人无再少时。”</a:t>
            </a:r>
            <a:endParaRPr lang="en-US" altLang="zh-CN" sz="3500" b="1" kern="1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4050" y="591185"/>
            <a:ext cx="2368550" cy="596900"/>
          </a:xfrm>
          <a:prstGeom prst="rect">
            <a:avLst/>
          </a:prstGeom>
          <a:solidFill>
            <a:srgbClr val="F7D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08008" y="628025"/>
            <a:ext cx="166063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品词赏句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53959" y="1612070"/>
            <a:ext cx="756000" cy="756000"/>
            <a:chOff x="5092700" y="1473200"/>
            <a:chExt cx="756000" cy="756000"/>
          </a:xfrm>
        </p:grpSpPr>
        <p:sp>
          <p:nvSpPr>
            <p:cNvPr id="5" name="椭圆 4"/>
            <p:cNvSpPr/>
            <p:nvPr/>
          </p:nvSpPr>
          <p:spPr>
            <a:xfrm>
              <a:off x="5092700" y="1473200"/>
              <a:ext cx="756000" cy="756000"/>
            </a:xfrm>
            <a:prstGeom prst="ellipse">
              <a:avLst/>
            </a:prstGeom>
            <a:solidFill>
              <a:srgbClr val="F7D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05600" y="1558812"/>
              <a:ext cx="33020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chemeClr val="bg1"/>
                  </a:solidFill>
                  <a:latin typeface="Humanist" pitchFamily="50" charset="0"/>
                </a:rPr>
                <a:t>2</a:t>
              </a:r>
              <a:endParaRPr lang="en-US" altLang="zh-CN" sz="3200" dirty="0" smtClean="0">
                <a:solidFill>
                  <a:schemeClr val="bg1"/>
                </a:solidFill>
                <a:latin typeface="Humanist" pitchFamily="50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591945" y="1337945"/>
            <a:ext cx="9196070" cy="49390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80000"/>
              </a:lnSpc>
            </a:pPr>
            <a:r>
              <a:rPr lang="en-US" altLang="zh-CN" sz="3500" b="1" kern="10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这是不可抗拒的自然规律。然而，在某种意义上讲，人未始不可以老当益壮，自强不息的精神，往往能焕发出青春的光彩。因此词人发出令人振奋的议论：“谁道人生无再少？门前流水尚能西！”</a:t>
            </a:r>
            <a:endParaRPr lang="en-US" altLang="zh-CN" sz="3500" b="1" kern="10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/>
          <a:srcRect b="23513"/>
          <a:stretch>
            <a:fillRect/>
          </a:stretch>
        </p:blipFill>
        <p:spPr>
          <a:xfrm>
            <a:off x="947057" y="4763525"/>
            <a:ext cx="10297886" cy="2094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5044075" y="0"/>
            <a:ext cx="2103849" cy="13619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040" y="1604010"/>
            <a:ext cx="748792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951047" y="0"/>
            <a:ext cx="2331737" cy="150948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16915" y="2206171"/>
            <a:ext cx="14949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rgbClr val="676864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目录</a:t>
            </a:r>
            <a:endParaRPr lang="zh-CN" altLang="en-US" sz="6600" dirty="0">
              <a:solidFill>
                <a:srgbClr val="676864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78361" y="3640526"/>
            <a:ext cx="677108" cy="168571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3200" dirty="0" smtClean="0">
                <a:solidFill>
                  <a:srgbClr val="878883"/>
                </a:solidFill>
                <a:effectLst/>
                <a:latin typeface="Humanist" pitchFamily="50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 </a:t>
            </a:r>
            <a:endParaRPr lang="zh-CN" altLang="en-US" sz="3200" dirty="0">
              <a:solidFill>
                <a:srgbClr val="878883"/>
              </a:solidFill>
              <a:latin typeface="Humanist" pitchFamily="50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46285" y="1988276"/>
            <a:ext cx="261257" cy="261257"/>
          </a:xfrm>
          <a:prstGeom prst="rect">
            <a:avLst/>
          </a:prstGeom>
          <a:solidFill>
            <a:srgbClr val="DAD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846285" y="3144323"/>
            <a:ext cx="261257" cy="261257"/>
          </a:xfrm>
          <a:prstGeom prst="rect">
            <a:avLst/>
          </a:prstGeom>
          <a:solidFill>
            <a:srgbClr val="F7D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846285" y="4300370"/>
            <a:ext cx="261257" cy="261257"/>
          </a:xfrm>
          <a:prstGeom prst="rect">
            <a:avLst/>
          </a:prstGeom>
          <a:solidFill>
            <a:srgbClr val="DAD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846285" y="5456418"/>
            <a:ext cx="261257" cy="261257"/>
          </a:xfrm>
          <a:prstGeom prst="rect">
            <a:avLst/>
          </a:prstGeom>
          <a:solidFill>
            <a:srgbClr val="F7D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404995" y="1813560"/>
            <a:ext cx="3382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676864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诗词引入</a:t>
            </a:r>
            <a:endParaRPr lang="zh-CN" altLang="en-US" sz="4000" b="1" dirty="0">
              <a:solidFill>
                <a:srgbClr val="676864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04995" y="2987675"/>
            <a:ext cx="3382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rgbClr val="676864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创作背景</a:t>
            </a:r>
            <a:endParaRPr lang="zh-CN" altLang="en-US" sz="4000" b="1" dirty="0" smtClean="0">
              <a:solidFill>
                <a:srgbClr val="676864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04995" y="4161155"/>
            <a:ext cx="3382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rgbClr val="676864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整体感知</a:t>
            </a:r>
            <a:endParaRPr lang="zh-CN" altLang="en-US" sz="4000" b="1" dirty="0" smtClean="0">
              <a:solidFill>
                <a:srgbClr val="676864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04995" y="5334635"/>
            <a:ext cx="3382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 smtClean="0">
                <a:solidFill>
                  <a:srgbClr val="676864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情感升华</a:t>
            </a:r>
            <a:endParaRPr lang="zh-CN" altLang="en-US" sz="4000" b="1" dirty="0" smtClean="0">
              <a:solidFill>
                <a:srgbClr val="676864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/>
          <a:srcRect t="19695"/>
          <a:stretch>
            <a:fillRect/>
          </a:stretch>
        </p:blipFill>
        <p:spPr>
          <a:xfrm flipH="1" flipV="1">
            <a:off x="9768114" y="4492194"/>
            <a:ext cx="2423886" cy="236580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545783" y="477837"/>
            <a:ext cx="2631472" cy="588580"/>
            <a:chOff x="1153" y="6862"/>
            <a:chExt cx="4144" cy="927"/>
          </a:xfrm>
        </p:grpSpPr>
        <p:sp>
          <p:nvSpPr>
            <p:cNvPr id="7" name="矩形 6"/>
            <p:cNvSpPr/>
            <p:nvPr/>
          </p:nvSpPr>
          <p:spPr>
            <a:xfrm>
              <a:off x="1153" y="6862"/>
              <a:ext cx="4144" cy="927"/>
            </a:xfrm>
            <a:prstGeom prst="rect">
              <a:avLst/>
            </a:prstGeom>
            <a:solidFill>
              <a:srgbClr val="F7D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917" y="6915"/>
              <a:ext cx="261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导  入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/>
          <a:srcRect t="19695"/>
          <a:stretch>
            <a:fillRect/>
          </a:stretch>
        </p:blipFill>
        <p:spPr>
          <a:xfrm flipH="1" flipV="1">
            <a:off x="9768114" y="4492194"/>
            <a:ext cx="2423886" cy="236580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30860" y="1337945"/>
            <a:ext cx="1113028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>
              <a:lnSpc>
                <a:spcPct val="140000"/>
              </a:lnSpc>
            </a:pPr>
            <a:r>
              <a:rPr lang="en-US" sz="4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40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花有重开日，人无再少时”。江水的东流不返，正如人的青春年华只有一次一样，都是不可抗拒的自然规律，曾使古今无数人为之悲叹。那么，苏轼又是以怎样的精神状态来面对生活中的变故呢？让我们随着苏轼的笔触一起走进《浣溪沙》去寻找答案。</a:t>
            </a:r>
            <a:endParaRPr lang="zh-CN" altLang="en-US" sz="40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24840" y="673100"/>
            <a:ext cx="10942320" cy="6123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5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浣溪沙</a:t>
            </a:r>
            <a:endParaRPr lang="zh-CN" altLang="en-US" sz="55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游蕲水清泉寺，寺临兰溪，溪水西流。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山下兰芽短浸溪，松间沙路净无泥，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潇潇暮雨子规啼。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谁道人生无再少？门前流水尚能西！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休将白发唱黄鸡。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3500000">
            <a:off x="641350" y="263525"/>
            <a:ext cx="1542415" cy="149479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545783" y="477837"/>
            <a:ext cx="2631472" cy="588580"/>
            <a:chOff x="1153" y="6862"/>
            <a:chExt cx="4144" cy="927"/>
          </a:xfrm>
        </p:grpSpPr>
        <p:sp>
          <p:nvSpPr>
            <p:cNvPr id="33" name="矩形 32"/>
            <p:cNvSpPr/>
            <p:nvPr/>
          </p:nvSpPr>
          <p:spPr>
            <a:xfrm>
              <a:off x="1153" y="6862"/>
              <a:ext cx="4144" cy="927"/>
            </a:xfrm>
            <a:prstGeom prst="rect">
              <a:avLst/>
            </a:prstGeom>
            <a:solidFill>
              <a:srgbClr val="F7D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45" y="6915"/>
              <a:ext cx="315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作者简介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07340" y="1719580"/>
            <a:ext cx="3108960" cy="3977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89829">
            <a:off x="2416022" y="1351426"/>
            <a:ext cx="2027023" cy="506610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3851275" y="1253490"/>
            <a:ext cx="792480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苏轼，宋代文学家。字子瞻，一字和仲，号东坡居士。苏洵长子。博学多才，善文，工诗词，书画俱佳。于词“豪放，不喜剪裁以就声律”，题材丰富，意境开阔，突破晚唐五代和宋初以来“词为艳科”的传统樊篱，以诗为词，开创豪放清旷一派，对后世产生巨大影响。有《东坡七集》《东坡词》等。</a:t>
            </a:r>
            <a:endParaRPr lang="zh-CN" altLang="en-US" sz="3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24840" y="673100"/>
            <a:ext cx="10942320" cy="6123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5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浣溪沙</a:t>
            </a:r>
            <a:endParaRPr lang="zh-CN" altLang="en-US" sz="55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游蕲水清泉寺，寺临兰溪，溪水西流。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山下兰芽短浸溪，松间沙路净无泥，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潇潇暮雨子规啼。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谁道人生无再少？门前流水尚能西！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休将白发唱黄鸡。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雅乐诗唱 - 浣溪沙 (游蕲水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624840" y="1066165"/>
            <a:ext cx="827405" cy="85407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545783" y="477837"/>
            <a:ext cx="2631472" cy="588580"/>
            <a:chOff x="1153" y="6862"/>
            <a:chExt cx="4144" cy="927"/>
          </a:xfrm>
        </p:grpSpPr>
        <p:sp>
          <p:nvSpPr>
            <p:cNvPr id="33" name="矩形 32"/>
            <p:cNvSpPr/>
            <p:nvPr/>
          </p:nvSpPr>
          <p:spPr>
            <a:xfrm>
              <a:off x="1153" y="6862"/>
              <a:ext cx="4144" cy="927"/>
            </a:xfrm>
            <a:prstGeom prst="rect">
              <a:avLst/>
            </a:prstGeom>
            <a:solidFill>
              <a:srgbClr val="F7D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45" y="6915"/>
              <a:ext cx="315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听歌品情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4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63880" y="383540"/>
            <a:ext cx="3455670" cy="1047750"/>
            <a:chOff x="6312828" y="2728048"/>
            <a:chExt cx="1581346" cy="1401903"/>
          </a:xfrm>
        </p:grpSpPr>
        <p:sp>
          <p:nvSpPr>
            <p:cNvPr id="4" name="燕尾形 3"/>
            <p:cNvSpPr/>
            <p:nvPr/>
          </p:nvSpPr>
          <p:spPr>
            <a:xfrm>
              <a:off x="6312828" y="2728048"/>
              <a:ext cx="1581346" cy="1401903"/>
            </a:xfrm>
            <a:prstGeom prst="chevron">
              <a:avLst/>
            </a:prstGeom>
            <a:solidFill>
              <a:srgbClr val="F7D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6565998" y="3086100"/>
              <a:ext cx="749300" cy="749300"/>
            </a:xfrm>
            <a:prstGeom prst="ellipse">
              <a:avLst/>
            </a:prstGeom>
            <a:solidFill>
              <a:srgbClr val="F7DED2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srgbClr val="676864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174750" y="592455"/>
            <a:ext cx="2540000" cy="6299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3500" b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词句</a:t>
            </a:r>
            <a:r>
              <a:rPr lang="en-US" altLang="zh-CN" sz="3500" b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500" b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注释</a:t>
            </a:r>
            <a:endParaRPr lang="zh-CN" altLang="en-US" sz="3500" b="1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38810" y="1714500"/>
            <a:ext cx="1091501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⑴浣溪沙：词牌名。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⑵蕲水：县名，今湖北浠水县。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⑶短浸溪：指初生的兰芽浸润在溪水中。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⑷</a:t>
            </a: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无再少：不能回到少年时代。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51815" y="463550"/>
            <a:ext cx="3735070" cy="874395"/>
            <a:chOff x="8327829" y="2728048"/>
            <a:chExt cx="1581346" cy="1401903"/>
          </a:xfrm>
        </p:grpSpPr>
        <p:sp>
          <p:nvSpPr>
            <p:cNvPr id="5" name="燕尾形 4"/>
            <p:cNvSpPr/>
            <p:nvPr/>
          </p:nvSpPr>
          <p:spPr>
            <a:xfrm>
              <a:off x="8327829" y="2728048"/>
              <a:ext cx="1581346" cy="1401903"/>
            </a:xfrm>
            <a:prstGeom prst="chevron">
              <a:avLst/>
            </a:prstGeom>
            <a:solidFill>
              <a:srgbClr val="DAD9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636098" y="3086100"/>
              <a:ext cx="749300" cy="749300"/>
            </a:xfrm>
            <a:prstGeom prst="ellipse">
              <a:avLst/>
            </a:prstGeom>
            <a:solidFill>
              <a:srgbClr val="DAD9D7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srgbClr val="676864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638810" y="1714500"/>
            <a:ext cx="1091501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⑸潇潇：形容雨声。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⑹</a:t>
            </a: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子规：杜鹃鸟，相传为古代蜀帝杜宇之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魂所化，亦称“杜宇”，鸣声凄厉，诗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60000"/>
              </a:lnSpc>
            </a:pPr>
            <a:r>
              <a:rPr lang="zh-CN" altLang="en-US" sz="45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词中常借以抒写羁旅之思。</a:t>
            </a:r>
            <a:endParaRPr lang="zh-CN" altLang="en-US" sz="45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74750" y="592455"/>
            <a:ext cx="2540000" cy="6299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3500" b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词句注释</a:t>
            </a:r>
            <a:endParaRPr lang="zh-CN" altLang="en-US" sz="3500" b="1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7675" y="1765300"/>
            <a:ext cx="1236980" cy="3328035"/>
          </a:xfrm>
          <a:prstGeom prst="rect">
            <a:avLst/>
          </a:prstGeom>
          <a:solidFill>
            <a:srgbClr val="DAD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91870" y="845820"/>
            <a:ext cx="10288270" cy="5420995"/>
          </a:xfrm>
          <a:prstGeom prst="rect">
            <a:avLst/>
          </a:prstGeom>
          <a:noFill/>
          <a:ln>
            <a:solidFill>
              <a:srgbClr val="DAD9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9915" y="1975485"/>
            <a:ext cx="951865" cy="29070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译  文</a:t>
            </a:r>
            <a:endParaRPr lang="zh-CN" altLang="en-US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17370" y="1060450"/>
            <a:ext cx="9152255" cy="49923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3500" b="1" kern="10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山脚下溪边的兰草才抽出嫩芽，浸泡在溪水之中。松间的沙石小路经过春雨的冲刷，洁净无泥。时值日暮，松林间的布谷鸟在潇潇细雨中啼叫。</a:t>
            </a:r>
            <a:endParaRPr lang="en-US" altLang="zh-CN" sz="3500" b="1" kern="10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500" b="1" kern="10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谁说人老不会再回年少时光呢？你看看，那门前的流水尚能向西奔流呢！所以，不要在老年感叹时光流逝</a:t>
            </a:r>
            <a:r>
              <a:rPr lang="zh-CN" altLang="en-US" sz="3500" b="1" kern="10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3500" b="1" kern="10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1327</Words>
  <Application>WPS 演示</Application>
  <PresentationFormat>自定义</PresentationFormat>
  <Paragraphs>79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方正喵呜体</vt:lpstr>
      <vt:lpstr>Humanist</vt:lpstr>
      <vt:lpstr>Times New Roman</vt:lpstr>
      <vt:lpstr>楷体</vt:lpstr>
      <vt:lpstr>Segoe Print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秋日宁静</cp:lastModifiedBy>
  <cp:revision>4</cp:revision>
  <dcterms:created xsi:type="dcterms:W3CDTF">2020-01-23T10:24:00Z</dcterms:created>
  <dcterms:modified xsi:type="dcterms:W3CDTF">2020-04-25T01:06:32Z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