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2"/>
    <p:sldId id="261" r:id="rId13"/>
    <p:sldId id="268" r:id="rId14"/>
    <p:sldId id="269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6BB7"/>
    <a:srgbClr val="0B8328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55539-0071-412D-A8DD-E139C234A3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311E0-C328-4F12-9E9A-69CAEAD2805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8311E0-C328-4F12-9E9A-69CAEAD280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ADD418-9978-4ADF-987A-72132EBA6162}" type="datetimeFigureOut">
              <a:rPr lang="zh-CN" altLang="en-US"/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C44CF8-A363-4303-82F1-A80EAA5297BF}" type="slidenum">
              <a:rPr lang="zh-CN" altLang="en-US"/>
            </a:fld>
            <a:endParaRPr lang="zh-CN" altLang="en-US" sz="90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timgsa.baidu.com/timg?image&amp;quality=80&amp;size=b9999_10000&amp;sec=1583859171063&amp;di=116cb40d97c229acbcbb70dd5c3d7929&amp;imgtype=0&amp;src=http%3A%2F%2Fpic.51yuansu.com%2Fbackgd%2Fcover%2F00%2F20%2F69%2F5b9721fd9e345.jpg%2521%2Ffw%2F780%2Fquality%2F90%2Funsharp%2Ftrue%2Fcompress%2Ftru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副标题 2"/>
          <p:cNvSpPr txBox="1">
            <a:spLocks noChangeArrowheads="1"/>
          </p:cNvSpPr>
          <p:nvPr/>
        </p:nvSpPr>
        <p:spPr bwMode="auto">
          <a:xfrm>
            <a:off x="1331913" y="3429000"/>
            <a:ext cx="538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000" b="1" dirty="0" smtClean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部编版  六</a:t>
            </a:r>
            <a:r>
              <a:rPr lang="zh-CN" altLang="en-US" sz="2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年级下册</a:t>
            </a:r>
            <a:endParaRPr lang="zh-CN" altLang="en-US" sz="20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468313" y="2277534"/>
            <a:ext cx="7056437" cy="1037167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/>
          <a:lstStyle/>
          <a:p>
            <a:pPr algn="ctr"/>
            <a:r>
              <a:rPr lang="en-US" altLang="zh-CN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  </a:t>
            </a:r>
            <a:r>
              <a:rPr lang="zh-CN" altLang="en-US" sz="32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卜算子·送鲍浩然之浙东</a:t>
            </a:r>
            <a:endParaRPr lang="zh-CN" altLang="en-US" sz="32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11188" y="3141133"/>
            <a:ext cx="655161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timgsa.baidu.com/timg?image&amp;quality=80&amp;size=b9999_10000&amp;sec=1583858978292&amp;di=529f1677b0a5bc419cb5e4f0d7d181e3&amp;imgtype=0&amp;src=http%3A%2F%2Fbpic.588ku.com%2Fback_water_img%2F19%2F03%2F20%2F931286463eaef2b43cf4bbe1a911e6dc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5536" y="0"/>
            <a:ext cx="82809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25242"/>
            <a:ext cx="8278663" cy="473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2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9144000" cy="686899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27584" y="1052736"/>
            <a:ext cx="7488832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1.《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卜算子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送鲍浩然之浙东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的作者是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kumimoji="0" lang="zh-CN" altLang="en-US" sz="28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kumimoji="0" lang="zh-CN" altLang="en-US" sz="2800" b="1" i="0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代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。体裁是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卜算子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”是 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，                   </a:t>
            </a:r>
            <a:endParaRPr lang="en-US" altLang="zh-CN" sz="2800" b="1" dirty="0" smtClean="0">
              <a:solidFill>
                <a:srgbClr val="000000"/>
              </a:solidFill>
              <a:latin typeface="Arial" panose="020B0604020202020204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送鲍浩然之浙东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是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，从内容（题材）上说，这是一首</a:t>
            </a:r>
            <a:r>
              <a:rPr kumimoji="0" lang="zh-CN" altLang="en-US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诗。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19872" y="260648"/>
            <a:ext cx="2232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当堂检测</a:t>
            </a:r>
            <a:endParaRPr lang="zh-CN" altLang="en-US" sz="32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39952" y="2348880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送别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36296" y="980728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宋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547664" y="1484784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王观</a:t>
            </a:r>
            <a:endParaRPr lang="zh-CN" altLang="en-US" sz="28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11960" y="148478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词</a:t>
            </a:r>
            <a:endParaRPr lang="zh-CN" altLang="en-US" sz="2800" dirty="0"/>
          </a:p>
        </p:txBody>
      </p:sp>
      <p:sp>
        <p:nvSpPr>
          <p:cNvPr id="10" name="矩形 9"/>
          <p:cNvSpPr/>
          <p:nvPr/>
        </p:nvSpPr>
        <p:spPr>
          <a:xfrm>
            <a:off x="6948264" y="1484784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词牌名</a:t>
            </a:r>
            <a:endParaRPr lang="zh-CN" altLang="en-US" sz="28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499992" y="191683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题目</a:t>
            </a:r>
            <a:endParaRPr lang="zh-CN" altLang="en-US" sz="2800" dirty="0" smtClean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27584" y="3140968"/>
            <a:ext cx="7560840" cy="13849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kumimoji="0" lang="zh-CN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写出下列句子所用的修辞手法。</a:t>
            </a:r>
            <a:endParaRPr kumimoji="0" 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1)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水是眼波横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,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山是眉峰聚。	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endParaRPr kumimoji="0" lang="en-US" altLang="zh-CN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2)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欲问行人去那边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眉眼盈盈处。	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kumimoji="0" lang="zh-CN" alt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</a:t>
            </a:r>
            <a:r>
              <a:rPr kumimoji="0" lang="en-US" altLang="zh-CN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0112" y="3573016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比喻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4005064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设问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27584" y="4869160"/>
            <a:ext cx="7560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“若到江南赶上春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千万和春住。”这两句，词人的</a:t>
            </a:r>
            <a:r>
              <a:rPr lang="en-US" altLang="zh-CN" sz="28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之意溢于言表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对友人鲍浩然的</a:t>
            </a:r>
            <a:r>
              <a:rPr lang="zh-CN" altLang="zh-CN" sz="28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　　　</a:t>
            </a:r>
            <a:r>
              <a:rPr lang="en-US" altLang="zh-CN" sz="28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en-US" altLang="zh-CN" sz="2800" b="1" u="sng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b="1" u="sng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之情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也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不言而喻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5736" y="5301208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惜春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187624" y="5733256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祝福</a:t>
            </a:r>
            <a:endParaRPr lang="zh-CN" altLang="en-US" sz="28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 b="6758"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51920" y="1052736"/>
            <a:ext cx="2736304" cy="156966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st="50800" dir="5400000" sy="-100000" algn="bl" rotWithShape="0"/>
            <a:softEdge rad="63500"/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zh-CN" altLang="en-US" sz="9600" b="1" dirty="0" smtClean="0">
                <a:solidFill>
                  <a:srgbClr val="EB6BB7"/>
                </a:solidFill>
                <a:latin typeface="汉仪智楷繁" pitchFamily="2" charset="-122"/>
                <a:ea typeface="汉仪智楷繁" pitchFamily="2" charset="-122"/>
              </a:rPr>
              <a:t>谢谢！</a:t>
            </a:r>
            <a:endParaRPr lang="zh-CN" altLang="en-US" sz="9600" b="1" dirty="0">
              <a:solidFill>
                <a:srgbClr val="EB6BB7"/>
              </a:solidFill>
              <a:latin typeface="汉仪智楷繁" pitchFamily="2" charset="-122"/>
              <a:ea typeface="汉仪智楷繁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93" y="0"/>
            <a:ext cx="91384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本框 7"/>
          <p:cNvSpPr txBox="1"/>
          <p:nvPr/>
        </p:nvSpPr>
        <p:spPr>
          <a:xfrm>
            <a:off x="1619672" y="1124744"/>
            <a:ext cx="6984776" cy="44135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卜算子</a:t>
            </a:r>
            <a:r>
              <a:rPr lang="zh-CN" altLang="zh-CN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·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送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鲍浩然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之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浙东</a:t>
            </a:r>
            <a:endParaRPr lang="zh-CN" altLang="en-US" sz="3600" b="1" noProof="1">
              <a:solidFill>
                <a:srgbClr val="FF006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zh-CN" sz="3600" b="1" noProof="1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 panose="02010609060101010101" pitchFamily="49" charset="-122"/>
              </a:rPr>
              <a:t>[</a:t>
            </a:r>
            <a:r>
              <a:rPr lang="zh-CN" altLang="en-US" sz="3600" b="1" noProof="1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 panose="02010609060101010101" pitchFamily="49" charset="-122"/>
              </a:rPr>
              <a:t>宋</a:t>
            </a:r>
            <a:r>
              <a:rPr lang="zh-CN" altLang="zh-CN" sz="3600" b="1" noProof="1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 panose="02010609060101010101" pitchFamily="49" charset="-122"/>
              </a:rPr>
              <a:t>]  </a:t>
            </a:r>
            <a:r>
              <a:rPr lang="zh-CN" altLang="en-US" sz="3600" b="1" noProof="1">
                <a:solidFill>
                  <a:srgbClr val="0000FF"/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楷体" panose="02010609060101010101" pitchFamily="49" charset="-122"/>
              </a:rPr>
              <a:t>王 观</a:t>
            </a:r>
            <a:endParaRPr lang="zh-CN" altLang="en-US" sz="3600" b="1" noProof="1">
              <a:solidFill>
                <a:srgbClr val="0000FF"/>
              </a:solidFill>
              <a:latin typeface="方正姚体" panose="02010601030101010101" pitchFamily="2" charset="-122"/>
              <a:ea typeface="方正姚体" panose="02010601030101010101" pitchFamily="2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noProof="1" smtClean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水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是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眼波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横，山是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眉峰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聚</a:t>
            </a:r>
            <a:r>
              <a:rPr lang="zh-CN" altLang="en-US" sz="3600" b="1" noProof="1" smtClean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。</a:t>
            </a:r>
            <a:endParaRPr lang="en-US" altLang="zh-CN" sz="3600" b="1" noProof="1" smtClean="0">
              <a:solidFill>
                <a:srgbClr val="FF006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noProof="1" smtClean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欲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问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行人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去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那边？眉眼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盈盈处。  </a:t>
            </a:r>
            <a:r>
              <a:rPr lang="zh-CN" altLang="zh-CN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才始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送春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归，又送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君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归去</a:t>
            </a:r>
            <a:r>
              <a:rPr lang="zh-CN" altLang="en-US" sz="3600" b="1" noProof="1" smtClean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。</a:t>
            </a:r>
            <a:endParaRPr lang="en-US" altLang="zh-CN" sz="3600" b="1" noProof="1" smtClean="0">
              <a:solidFill>
                <a:srgbClr val="FF006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noProof="1" smtClean="0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若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到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江南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赶上春，千万</a:t>
            </a:r>
            <a:r>
              <a:rPr lang="zh-CN" altLang="zh-CN" sz="3600" b="1" noProof="1">
                <a:solidFill>
                  <a:srgbClr val="FFFF0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/</a:t>
            </a:r>
            <a:r>
              <a:rPr lang="zh-CN" altLang="en-US" sz="3600" b="1" noProof="1">
                <a:solidFill>
                  <a:srgbClr val="FF0066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和春住。</a:t>
            </a:r>
            <a:endParaRPr lang="zh-CN" altLang="en-US" sz="3600" b="1" noProof="1">
              <a:solidFill>
                <a:srgbClr val="FF0066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imgsa.baidu.com/timg?image&amp;quality=80&amp;size=b9999_10000&amp;sec=1583902353502&amp;di=eb021c4c2dcbecc63e1345f95cc72bea&amp;imgtype=0&amp;src=http%3A%2F%2Fpic.51yuansu.com%2Fbackgd%2Fcover%2F00%2F29%2F44%2F5bc161b8aec2e.jpg%2521%2Ffw%2F780%2Fquality%2F90%2Funsharp%2Ftrue%2Fcompress%2Ftrue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文本框 4"/>
          <p:cNvSpPr txBox="1">
            <a:spLocks noChangeArrowheads="1"/>
          </p:cNvSpPr>
          <p:nvPr/>
        </p:nvSpPr>
        <p:spPr bwMode="auto">
          <a:xfrm>
            <a:off x="468313" y="1556792"/>
            <a:ext cx="8280400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卜</a:t>
            </a:r>
            <a:r>
              <a:rPr lang="zh-CN" altLang="en-US" sz="2400" dirty="0">
                <a:latin typeface="方正粗黑宋简体" pitchFamily="2" charset="-122"/>
                <a:ea typeface="方正粗黑宋简体" pitchFamily="2" charset="-122"/>
              </a:rPr>
              <a:t>算子 送鲍浩然之浙东</a:t>
            </a:r>
            <a:endParaRPr lang="zh-CN" altLang="zh-CN" sz="2400" noProof="1"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pPr>
              <a:lnSpc>
                <a:spcPct val="300000"/>
              </a:lnSpc>
            </a:pP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水是眼波</a:t>
            </a:r>
            <a:r>
              <a:rPr lang="zh-CN" altLang="en-US" sz="2400" noProof="1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横</a:t>
            </a: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，山是眉峰聚。</a:t>
            </a:r>
            <a:r>
              <a:rPr lang="zh-CN" altLang="zh-CN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 </a:t>
            </a: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欲问</a:t>
            </a:r>
            <a:r>
              <a:rPr lang="zh-CN" altLang="en-US" sz="2400" noProof="1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行</a:t>
            </a: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人去那边？眉眼盈盈处。</a:t>
            </a:r>
            <a:endParaRPr lang="zh-CN" altLang="en-US" sz="2400" noProof="1">
              <a:latin typeface="方正粗黑宋简体" pitchFamily="2" charset="-122"/>
              <a:ea typeface="方正粗黑宋简体" pitchFamily="2" charset="-122"/>
              <a:sym typeface="+mn-ea"/>
            </a:endParaRPr>
          </a:p>
          <a:p>
            <a:pPr>
              <a:lnSpc>
                <a:spcPct val="300000"/>
              </a:lnSpc>
            </a:pP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才始送春归，又送君归去。若到江南赶上春，</a:t>
            </a:r>
            <a:r>
              <a:rPr lang="zh-CN" altLang="en-US" sz="2400" noProof="1" smtClean="0">
                <a:latin typeface="方正粗黑宋简体" pitchFamily="2" charset="-122"/>
                <a:ea typeface="方正粗黑宋简体" pitchFamily="2" charset="-122"/>
                <a:sym typeface="+mn-ea"/>
              </a:rPr>
              <a:t>千万</a:t>
            </a:r>
            <a:r>
              <a:rPr lang="zh-CN" altLang="en-US" sz="2400" noProof="1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  <a:sym typeface="+mn-ea"/>
              </a:rPr>
              <a:t>和</a:t>
            </a:r>
            <a:r>
              <a:rPr lang="zh-CN" altLang="en-US" sz="2400" noProof="1">
                <a:latin typeface="方正粗黑宋简体" pitchFamily="2" charset="-122"/>
                <a:ea typeface="方正粗黑宋简体" pitchFamily="2" charset="-122"/>
                <a:sym typeface="+mn-ea"/>
              </a:rPr>
              <a:t>春住。</a:t>
            </a:r>
            <a:endParaRPr lang="zh-CN" altLang="en-US" sz="2400" noProof="1">
              <a:latin typeface="方正粗黑宋简体" pitchFamily="2" charset="-122"/>
              <a:ea typeface="方正粗黑宋简体" pitchFamily="2" charset="-122"/>
              <a:sym typeface="+mn-ea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763713" y="1610767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词牌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名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322638" y="1178967"/>
            <a:ext cx="172354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诗人的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朋友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364163" y="1250405"/>
            <a:ext cx="110799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往，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去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39750" y="3050630"/>
            <a:ext cx="1584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39750" y="2187030"/>
            <a:ext cx="2954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水像美人流动的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眼波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411413" y="3050630"/>
            <a:ext cx="15843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60475" y="3195092"/>
            <a:ext cx="29546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山如美人蹙起的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眉毛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6588224" y="2036242"/>
            <a:ext cx="2441575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山水交汇的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地方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11188" y="4203155"/>
            <a:ext cx="576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7544" y="4268490"/>
            <a:ext cx="18117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方才</a:t>
            </a:r>
            <a:r>
              <a:rPr lang="en-US" altLang="zh-CN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,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才刚刚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211638" y="4203155"/>
            <a:ext cx="3603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283968" y="4268490"/>
            <a:ext cx="800219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如果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3131840" y="2108250"/>
            <a:ext cx="792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355976" y="2108250"/>
            <a:ext cx="8640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292080" y="2108250"/>
            <a:ext cx="3603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497122" y="3116362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仪态美好的样子</a:t>
            </a:r>
            <a:endParaRPr lang="zh-CN" altLang="en-US" sz="2400" dirty="0"/>
          </a:p>
        </p:txBody>
      </p:sp>
      <p:cxnSp>
        <p:nvCxnSpPr>
          <p:cNvPr id="42" name="直接连接符 41"/>
          <p:cNvCxnSpPr/>
          <p:nvPr/>
        </p:nvCxnSpPr>
        <p:spPr>
          <a:xfrm>
            <a:off x="7380312" y="3044354"/>
            <a:ext cx="5762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5868144" y="3044354"/>
            <a:ext cx="57606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24128" y="2252266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哪里</a:t>
            </a:r>
            <a:endParaRPr lang="zh-CN" altLang="en-US" sz="2400" dirty="0">
              <a:solidFill>
                <a:srgbClr val="FF000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6732240" y="548680"/>
            <a:ext cx="1512168" cy="108012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 smtClean="0">
                <a:solidFill>
                  <a:srgbClr val="0000FF"/>
                </a:solidFill>
                <a:latin typeface="汉仪陆行繁" pitchFamily="2" charset="-122"/>
                <a:ea typeface="汉仪陆行繁" pitchFamily="2" charset="-122"/>
              </a:rPr>
              <a:t>送别词</a:t>
            </a:r>
            <a:endParaRPr lang="zh-CN" altLang="en-US" sz="3200" b="1" dirty="0">
              <a:solidFill>
                <a:srgbClr val="0000FF"/>
              </a:solidFill>
              <a:latin typeface="汉仪陆行繁" pitchFamily="2" charset="-122"/>
              <a:ea typeface="汉仪陆行繁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10" grpId="0"/>
      <p:bldP spid="12" grpId="0"/>
      <p:bldP spid="14" grpId="0"/>
      <p:bldP spid="16" grpId="0"/>
      <p:bldP spid="41" grpId="0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4"/>
          <p:cNvSpPr txBox="1">
            <a:spLocks noChangeArrowheads="1"/>
          </p:cNvSpPr>
          <p:nvPr/>
        </p:nvSpPr>
        <p:spPr bwMode="auto">
          <a:xfrm>
            <a:off x="1115616" y="3717032"/>
            <a:ext cx="2646878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水是眼波横</a:t>
            </a: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endParaRPr lang="en-US" altLang="zh-CN" sz="32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山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是眉峰聚。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3995936" y="3501008"/>
            <a:ext cx="4648200" cy="20304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句析：这两句采用比喻的手法，借用女子的眉眼来赞美山水的秀丽。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10" descr="https://timgsa.baidu.com/timg?image&amp;quality=80&amp;size=b9999_10000&amp;sec=1583903945076&amp;di=cceae24fa4c2b64c1617b9d985b2c50c&amp;imgtype=0&amp;src=http%3A%2F%2Fimg.mp.itc.cn%2Fupload%2F20170407%2F5e256262f8964e5e8c3a5fa88dacbb2d_th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899592" y="188640"/>
            <a:ext cx="3131840" cy="3096344"/>
          </a:xfrm>
          <a:prstGeom prst="rect">
            <a:avLst/>
          </a:prstGeom>
          <a:noFill/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8640"/>
            <a:ext cx="4248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228184" y="332656"/>
            <a:ext cx="162095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眼若秋水</a:t>
            </a:r>
            <a:endParaRPr lang="en-US" altLang="zh-CN" sz="2800" dirty="0" smtClean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endParaRPr lang="zh-CN" altLang="en-US" sz="28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88224" y="836712"/>
            <a:ext cx="1620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00B050"/>
                </a:solidFill>
                <a:latin typeface="方正粗黑宋简体" pitchFamily="2" charset="-122"/>
                <a:ea typeface="方正粗黑宋简体" pitchFamily="2" charset="-122"/>
              </a:rPr>
              <a:t>眉含远山</a:t>
            </a:r>
            <a:endParaRPr lang="zh-CN" altLang="en-US" sz="2800" dirty="0">
              <a:solidFill>
                <a:srgbClr val="00B050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91680" y="332656"/>
            <a:ext cx="3467616" cy="13234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欲问行人去那边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？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眉眼</a:t>
            </a:r>
            <a:r>
              <a:rPr lang="zh-CN" altLang="en-US" sz="32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盈盈处。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5"/>
          <p:cNvSpPr txBox="1">
            <a:spLocks noChangeArrowheads="1"/>
          </p:cNvSpPr>
          <p:nvPr/>
        </p:nvSpPr>
        <p:spPr bwMode="auto">
          <a:xfrm>
            <a:off x="251520" y="4725144"/>
            <a:ext cx="8748464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句析：这两句采用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设问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的方式，点明行人所要去的地方。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眉眼盈盈处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承接上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句比喻，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指清丽明秀的江南山水。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7" descr="https://ss0.bdstatic.com/70cFvHSh_Q1YnxGkpoWK1HF6hhy/it/u=1354847914,3253125816&amp;fm=26&amp;gp=0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1844824"/>
            <a:ext cx="5328592" cy="2607794"/>
          </a:xfrm>
          <a:prstGeom prst="rect">
            <a:avLst/>
          </a:prstGeom>
          <a:noFill/>
        </p:spPr>
      </p:pic>
      <p:pic>
        <p:nvPicPr>
          <p:cNvPr id="5" name="Picture 5" descr="https://ss3.bdstatic.com/70cFv8Sh_Q1YnxGkpoWK1HF6hhy/it/u=301992916,3059549333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344" y="0"/>
            <a:ext cx="3824108" cy="3717032"/>
          </a:xfrm>
          <a:prstGeom prst="rect">
            <a:avLst/>
          </a:prstGeom>
          <a:noFill/>
        </p:spPr>
      </p:pic>
      <p:pic>
        <p:nvPicPr>
          <p:cNvPr id="6" name="Picture 16" descr="https://timgsa.baidu.com/timg?image&amp;quality=80&amp;size=b9999_10000&amp;sec=1583904350097&amp;di=8416d89570f25d31801966f266b8e3e3&amp;imgtype=0&amp;src=http%3A%2F%2Fimg.mp.itc.cn%2Fupload%2F20170403%2Fad4e4d8ae9eb49b4badd58e7243c875e_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20688"/>
            <a:ext cx="2261713" cy="1700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timgsa.baidu.com/timg?image&amp;quality=80&amp;size=b9999_10000&amp;sec=1583910956333&amp;di=2e99337863d18fc42f5e05309fe699e3&amp;imgtype=0&amp;src=http%3A%2F%2F5b0988e595225.cdn.sohucs.com%2Fimages%2F20171011%2Ff2bdd29bd08d49cf95810fb6b0d15914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9512" y="1700808"/>
            <a:ext cx="5340085" cy="4005064"/>
          </a:xfrm>
          <a:prstGeom prst="rect">
            <a:avLst/>
          </a:prstGeom>
          <a:noFill/>
        </p:spPr>
      </p:pic>
      <p:sp>
        <p:nvSpPr>
          <p:cNvPr id="6" name="文本框 1"/>
          <p:cNvSpPr txBox="1">
            <a:spLocks noChangeArrowheads="1"/>
          </p:cNvSpPr>
          <p:nvPr/>
        </p:nvSpPr>
        <p:spPr bwMode="auto">
          <a:xfrm>
            <a:off x="1619672" y="692696"/>
            <a:ext cx="5109091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才始送春归，又送君归去。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文本框 5"/>
          <p:cNvSpPr txBox="1">
            <a:spLocks noChangeArrowheads="1"/>
          </p:cNvSpPr>
          <p:nvPr/>
        </p:nvSpPr>
        <p:spPr bwMode="auto">
          <a:xfrm>
            <a:off x="5580112" y="1340768"/>
            <a:ext cx="3707904" cy="461664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两句抒发自己的离愁别绪</a:t>
            </a:r>
            <a:r>
              <a:rPr lang="en-US" altLang="zh-CN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刚刚送走美丽的春天，心情已经十分惆怅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，又要</a:t>
            </a:r>
            <a:r>
              <a:rPr lang="zh-CN" altLang="en-US" sz="28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送走自己的好朋友，更添几分惆怅</a:t>
            </a:r>
            <a:r>
              <a:rPr lang="zh-CN" altLang="en-US" sz="28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。表达了对朋友的依依不舍之情。</a:t>
            </a:r>
            <a:endParaRPr lang="zh-CN" altLang="en-US" sz="28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692696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才</a:t>
            </a:r>
            <a:endParaRPr lang="zh-CN" altLang="en-US" sz="32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620688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又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7" grpId="0"/>
      <p:bldP spid="7" grpId="1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imgsa.baidu.com/timg?image&amp;quality=80&amp;size=b9999_10000&amp;sec=1583910727108&amp;di=b3e419abc313c094608a92f23da33541&amp;imgtype=0&amp;src=http%3A%2F%2Fb-ssl.duitang.com%2Fuploads%2Fitem%2F201804%2F19%2F20180419125618_25FjU.jpe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0" y="341049"/>
            <a:ext cx="4740700" cy="2725903"/>
          </a:xfrm>
          <a:prstGeom prst="rect">
            <a:avLst/>
          </a:prstGeom>
          <a:noFill/>
        </p:spPr>
      </p:pic>
      <p:pic>
        <p:nvPicPr>
          <p:cNvPr id="4100" name="Picture 4" descr="https://ss2.bdstatic.com/70cFvnSh_Q1YnxGkpoWK1HF6hhy/it/u=1579482063,2214220049&amp;fm=26&amp;gp=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674" y="3068961"/>
            <a:ext cx="4377326" cy="2376264"/>
          </a:xfrm>
          <a:prstGeom prst="rect">
            <a:avLst/>
          </a:prstGeom>
          <a:noFill/>
        </p:spPr>
      </p:pic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5220072" y="1268760"/>
            <a:ext cx="3467616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若到江南赶上春</a:t>
            </a: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</a:t>
            </a:r>
            <a:endParaRPr lang="en-US" altLang="zh-CN" sz="32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千万</a:t>
            </a:r>
            <a:r>
              <a:rPr lang="zh-CN" altLang="en-US" sz="32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和春住。</a:t>
            </a:r>
            <a:endParaRPr lang="en-US" altLang="zh-CN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10"/>
          <p:cNvSpPr txBox="1">
            <a:spLocks noChangeArrowheads="1"/>
          </p:cNvSpPr>
          <p:nvPr/>
        </p:nvSpPr>
        <p:spPr bwMode="auto">
          <a:xfrm>
            <a:off x="251520" y="3573016"/>
            <a:ext cx="4237038" cy="23066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:这两句再发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奇想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叮嘱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友人如果能赶上江南春光，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务必与春光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同住，既饱含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惜春之情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，又寄寓对友人的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祝福之意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8024" y="3068960"/>
            <a:ext cx="4355976" cy="2380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送元二使安西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王维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渭城朝雨浥轻尘，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客舍青青柳色新。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劝君更尽一杯酒，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西出阳关无故人。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76672"/>
            <a:ext cx="482453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黄鹤楼送孟浩然之广陵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唐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李白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故人西辞黄鹤楼，烟花三月下扬州。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孤帆远影碧空尽，唯见长江天际流。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27584" y="476672"/>
            <a:ext cx="2808312" cy="15121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海内存知己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天涯若比邻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932040" y="3212976"/>
            <a:ext cx="3664024" cy="20078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莫愁前路无知己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天下谁人不识君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0" y="1"/>
            <a:ext cx="4788024" cy="3477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     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春末时节，词人在越州大都督府送别即将回家乡（浙东）的好友鲍浩然。虽然自己家在如皋，欲归不得，羁旅之愁难以为怀，但仍衷心祝福好友，望好友能与春光同住 。</a:t>
            </a:r>
            <a:endParaRPr lang="zh-CN" altLang="en-US" sz="2200" b="1" dirty="0"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88024" y="3356992"/>
            <a:ext cx="4248472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南浦别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_</a:t>
            </a:r>
            <a:endParaRPr lang="zh-CN" altLang="en-US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白居易</a:t>
            </a:r>
            <a:endParaRPr lang="zh-CN" altLang="en-US" sz="2400" b="1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南浦凄凄别，西风袅袅秋。 </a:t>
            </a:r>
            <a:b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一看肠一断，好去莫回头。</a:t>
            </a:r>
            <a:endParaRPr lang="zh-CN" altLang="en-US" sz="24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xit" presetSubtype="16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xit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  <p:bldP spid="6" grpId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1" animBg="1"/>
      <p:bldP spid="12" grpId="2" animBg="1"/>
      <p:bldP spid="13" grpId="1"/>
      <p:bldP spid="13" grpId="2" animBg="1"/>
      <p:bldP spid="13" grpId="3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Rot="1"/>
          </p:cNvSpPr>
          <p:nvPr/>
        </p:nvSpPr>
        <p:spPr>
          <a:xfrm>
            <a:off x="395536" y="1412776"/>
            <a:ext cx="8280920" cy="2664296"/>
          </a:xfrm>
        </p:spPr>
        <p:txBody>
          <a:bodyPr vert="horz" wrap="square" lIns="76199" tIns="38099" rIns="76199" bIns="38099" anchor="t"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江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水像美人流动的眼波，青山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如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美人蹙起的眉毛。问问朋友，你要回到哪里去？原来是山水交汇的清丽江南。</a:t>
            </a:r>
            <a:endParaRPr kumimoji="0" lang="zh-CN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     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(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我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才刚送走了春天，现在又要送你回家乡。如果你到江南还赶得上春天的话，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千万要把她留下来，和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pitchFamily="49" charset="-122"/>
              </a:rPr>
              <a:t>春天同住啊！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pitchFamily="49" charset="-122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03848" y="4005064"/>
            <a:ext cx="2448272" cy="156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1675" y="4005064"/>
            <a:ext cx="35223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https://timgsa.baidu.com/timg?image&amp;quality=80&amp;size=b9999_10000&amp;sec=1583915609082&amp;di=538ade924a2dd70026f404583aff02ca&amp;imgtype=0&amp;src=http%3A%2F%2Ftl.wenming.cn%2Fjwmsxf%2F201607%2FW0201607124177356228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5064"/>
            <a:ext cx="3239344" cy="160115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563888" y="548680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褚楷繁" pitchFamily="2" charset="-122"/>
                <a:ea typeface="汉仪褚楷繁" pitchFamily="2" charset="-122"/>
              </a:rPr>
              <a:t>回顾诗意</a:t>
            </a:r>
            <a:endParaRPr lang="zh-CN" altLang="en-US" sz="3600" b="1" dirty="0">
              <a:solidFill>
                <a:srgbClr val="FF0000"/>
              </a:solidFill>
              <a:latin typeface="汉仪褚楷繁" pitchFamily="2" charset="-122"/>
              <a:ea typeface="汉仪褚楷繁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99992" y="1268760"/>
            <a:ext cx="396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      这首</a:t>
            </a:r>
            <a:r>
              <a:rPr lang="zh-CN" altLang="en-US" sz="2400" dirty="0" smtClean="0">
                <a:solidFill>
                  <a:srgbClr val="FF0000"/>
                </a:solidFill>
                <a:latin typeface="方正粗黑宋简体" pitchFamily="2" charset="-122"/>
                <a:ea typeface="方正粗黑宋简体" pitchFamily="2" charset="-122"/>
              </a:rPr>
              <a:t>送别词</a:t>
            </a:r>
            <a:r>
              <a:rPr lang="zh-CN" altLang="en-US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的上阕,词人将江南秀丽的山水比作女子的眼波和眉毛,比喻新奇，情景交融，山水有情，人更有情。  </a:t>
            </a:r>
            <a:endParaRPr lang="en-US" altLang="zh-CN" sz="2400" dirty="0" smtClean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  <a:p>
            <a:r>
              <a:rPr lang="en-US" altLang="zh-CN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       </a:t>
            </a:r>
            <a:r>
              <a:rPr lang="zh-CN" altLang="en-US" sz="2400" dirty="0" smtClean="0">
                <a:solidFill>
                  <a:srgbClr val="0000FF"/>
                </a:solidFill>
                <a:latin typeface="方正粗黑宋简体" pitchFamily="2" charset="-122"/>
                <a:ea typeface="方正粗黑宋简体" pitchFamily="2" charset="-122"/>
              </a:rPr>
              <a:t>词的下阕,词人用了两个“送”字、两个“归”字、两个“春”字,把季节与人事巧妙勾连,既表达了惜春之意又表达了对朋友的祝愿之情。</a:t>
            </a:r>
            <a:endParaRPr lang="zh-CN" altLang="en-US" sz="2400" dirty="0">
              <a:solidFill>
                <a:srgbClr val="0000FF"/>
              </a:solidFill>
              <a:latin typeface="方正粗黑宋简体" pitchFamily="2" charset="-122"/>
              <a:ea typeface="方正粗黑宋简体" pitchFamily="2" charset="-122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23528" y="1268760"/>
            <a:ext cx="4104456" cy="379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3779912" y="332656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FF0000"/>
                </a:solidFill>
                <a:latin typeface="汉仪陆行繁" pitchFamily="2" charset="-122"/>
                <a:ea typeface="汉仪陆行繁" pitchFamily="2" charset="-122"/>
              </a:rPr>
              <a:t>总结赏析</a:t>
            </a:r>
            <a:endParaRPr lang="zh-CN" altLang="en-US" sz="3600" b="1" dirty="0">
              <a:latin typeface="汉仪陆行繁" pitchFamily="2" charset="-122"/>
              <a:ea typeface="汉仪陆行繁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1262</Words>
  <Application>WPS 演示</Application>
  <PresentationFormat>全屏显示(4:3)</PresentationFormat>
  <Paragraphs>127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Arial</vt:lpstr>
      <vt:lpstr>宋体</vt:lpstr>
      <vt:lpstr>Wingdings</vt:lpstr>
      <vt:lpstr>黑体</vt:lpstr>
      <vt:lpstr>方正姚体</vt:lpstr>
      <vt:lpstr>楷体</vt:lpstr>
      <vt:lpstr>方正粗黑宋简体</vt:lpstr>
      <vt:lpstr>汉仪陆行繁</vt:lpstr>
      <vt:lpstr>微软雅黑</vt:lpstr>
      <vt:lpstr>汉仪褚楷繁</vt:lpstr>
      <vt:lpstr>Times New Roman</vt:lpstr>
      <vt:lpstr>Arial</vt:lpstr>
      <vt:lpstr>汉仪智楷繁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吕海英</dc:creator>
  <cp:lastModifiedBy>秋日宁静</cp:lastModifiedBy>
  <cp:revision>35</cp:revision>
  <dcterms:created xsi:type="dcterms:W3CDTF">2020-03-11T01:56:00Z</dcterms:created>
  <dcterms:modified xsi:type="dcterms:W3CDTF">2020-04-25T01:06:46Z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