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4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57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7" r:id="rId28"/>
    <p:sldId id="288" r:id="rId29"/>
    <p:sldId id="289" r:id="rId30"/>
    <p:sldId id="291" r:id="rId31"/>
    <p:sldId id="292" r:id="rId32"/>
    <p:sldId id="293" r:id="rId33"/>
  </p:sldIdLst>
  <p:sldSz cx="9144000" cy="5143500" type="screen16x9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51" d="100"/>
          <a:sy n="151" d="100"/>
        </p:scale>
        <p:origin x="456" y="1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963"/>
            <a:ext cx="6858000" cy="1791105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2140"/>
            <a:ext cx="6858000" cy="124210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8035" indent="0" algn="ctr">
              <a:buNone/>
              <a:defRPr sz="1200"/>
            </a:lvl7pPr>
            <a:lvl8pPr marL="2400935" indent="0" algn="ctr">
              <a:buNone/>
              <a:defRPr sz="1200"/>
            </a:lvl8pPr>
            <a:lvl9pPr marL="2743835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2020/4/10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random/>
      </p:transition>
    </mc:Choice>
    <mc:Fallback xmlns="">
      <p:transition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273906"/>
            <a:ext cx="7886700" cy="435986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2020/4/10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random/>
      </p:transition>
    </mc:Choice>
    <mc:Fallback xmlns="">
      <p:transition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2020/4/10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random/>
      </p:transition>
    </mc:Choice>
    <mc:Fallback xmlns="">
      <p:transition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594"/>
            <a:ext cx="7886700" cy="21400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877"/>
            <a:ext cx="7886700" cy="1125395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80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9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8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2020/4/10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random/>
      </p:transition>
    </mc:Choice>
    <mc:Fallback xmlns="">
      <p:transition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529"/>
            <a:ext cx="3886200" cy="326424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529"/>
            <a:ext cx="3886200" cy="326424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2020/4/10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random/>
      </p:transition>
    </mc:Choice>
    <mc:Fallback xmlns="">
      <p:transition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906"/>
            <a:ext cx="7886700" cy="99439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4131"/>
            <a:ext cx="3655181" cy="61807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8035" indent="0">
              <a:buNone/>
              <a:defRPr sz="1350"/>
            </a:lvl7pPr>
            <a:lvl8pPr marL="2400935" indent="0">
              <a:buNone/>
              <a:defRPr sz="1350"/>
            </a:lvl8pPr>
            <a:lvl9pPr marL="2743835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487"/>
            <a:ext cx="3655181" cy="264381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4131"/>
            <a:ext cx="3673182" cy="61807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8035" indent="0">
              <a:buNone/>
              <a:defRPr sz="1350"/>
            </a:lvl7pPr>
            <a:lvl8pPr marL="2400935" indent="0">
              <a:buNone/>
              <a:defRPr sz="1350"/>
            </a:lvl8pPr>
            <a:lvl9pPr marL="2743835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487"/>
            <a:ext cx="3673182" cy="264381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2020/4/10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random/>
      </p:transition>
    </mc:Choice>
    <mc:Fallback xmlns="">
      <p:transition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2020/4/10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random/>
      </p:transition>
    </mc:Choice>
    <mc:Fallback xmlns="">
      <p:transition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2020/4/10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random/>
      </p:transition>
    </mc:Choice>
    <mc:Fallback xmlns="">
      <p:transition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78"/>
            <a:ext cx="3124012" cy="1200422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78"/>
            <a:ext cx="4629150" cy="405380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8035" indent="0">
              <a:buNone/>
              <a:defRPr sz="1500"/>
            </a:lvl7pPr>
            <a:lvl8pPr marL="2400935" indent="0">
              <a:buNone/>
              <a:defRPr sz="1500"/>
            </a:lvl8pPr>
            <a:lvl9pPr marL="2743835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399"/>
            <a:ext cx="3124012" cy="285933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8035" indent="0">
              <a:buNone/>
              <a:defRPr sz="1050"/>
            </a:lvl7pPr>
            <a:lvl8pPr marL="2400935" indent="0">
              <a:buNone/>
              <a:defRPr sz="1050"/>
            </a:lvl8pPr>
            <a:lvl9pPr marL="2743835" indent="0">
              <a:buNone/>
              <a:defRPr sz="10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2020/4/10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random/>
      </p:transition>
    </mc:Choice>
    <mc:Fallback xmlns="">
      <p:transition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906"/>
            <a:ext cx="1971675" cy="435986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906"/>
            <a:ext cx="5800725" cy="435986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2020/4/10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random/>
      </p:transition>
    </mc:Choice>
    <mc:Fallback xmlns="">
      <p:transition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906"/>
            <a:ext cx="7886700" cy="994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529"/>
            <a:ext cx="7886700" cy="32642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8342"/>
            <a:ext cx="2057400" cy="273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pPr/>
              <a:t>2020/4/10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8342"/>
            <a:ext cx="3086100" cy="273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8342"/>
            <a:ext cx="2057400" cy="273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 xmlns:p14="http://schemas.microsoft.com/office/powerpoint/2010/main">
    <mc:Choice Requires="p14">
      <p:transition>
        <p:random/>
      </p:transition>
    </mc:Choice>
    <mc:Fallback xmlns="">
      <p:transition>
        <p:random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810" y="-4948"/>
            <a:ext cx="9150985" cy="5153660"/>
          </a:xfrm>
          <a:prstGeom prst="rect">
            <a:avLst/>
          </a:prstGeom>
        </p:spPr>
      </p:pic>
      <p:sp>
        <p:nvSpPr>
          <p:cNvPr id="21" name="文本框 29"/>
          <p:cNvSpPr txBox="1">
            <a:spLocks noChangeArrowheads="1"/>
          </p:cNvSpPr>
          <p:nvPr/>
        </p:nvSpPr>
        <p:spPr bwMode="auto">
          <a:xfrm>
            <a:off x="5441315" y="3263794"/>
            <a:ext cx="1595755" cy="4197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51434" tIns="25716" rIns="51434" bIns="25716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第一课时</a:t>
            </a:r>
          </a:p>
        </p:txBody>
      </p:sp>
      <p:sp>
        <p:nvSpPr>
          <p:cNvPr id="22" name="文本框 29"/>
          <p:cNvSpPr txBox="1">
            <a:spLocks noChangeArrowheads="1"/>
          </p:cNvSpPr>
          <p:nvPr/>
        </p:nvSpPr>
        <p:spPr bwMode="auto">
          <a:xfrm>
            <a:off x="2823845" y="3851169"/>
            <a:ext cx="4448810" cy="481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51434" tIns="25716" rIns="51434" bIns="25716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语文 </a:t>
            </a:r>
            <a:r>
              <a:rPr lang="en-US" altLang="zh-CN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· </a:t>
            </a: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部编版 </a:t>
            </a:r>
            <a:r>
              <a:rPr lang="en-US" altLang="zh-CN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· </a:t>
            </a: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四年级下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739265" y="957580"/>
            <a:ext cx="553275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>
                <a:ln>
                  <a:solidFill>
                    <a:sysClr val="windowText" lastClr="000000"/>
                  </a:solidFill>
                </a:ln>
                <a:latin typeface="微软雅黑" panose="020B0503020204020204" charset="-122"/>
                <a:ea typeface="微软雅黑" panose="020B0503020204020204" charset="-122"/>
              </a:rPr>
              <a:t>第八单元      习作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967605" y="2082165"/>
            <a:ext cx="227393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故事新编</a:t>
            </a: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" y="-17145"/>
            <a:ext cx="9149715" cy="516382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1005205" y="880110"/>
            <a:ext cx="6823710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charset="0"/>
              </a:rPr>
              <a:t>    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charset="0"/>
              </a:rPr>
              <a:t>选择一个情节，想一想，如何将文章写具体？</a:t>
            </a:r>
            <a:endParaRPr lang="zh-CN" altLang="en-US" sz="36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方正书宋_GBK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58545" y="2602865"/>
            <a:ext cx="697801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    </a:t>
            </a:r>
            <a:r>
              <a:rPr lang="zh-CN" altLang="en-US" sz="36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抓住动作、神态、心里活动写具体。将故事写具体。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175" y="-10160"/>
            <a:ext cx="9149715" cy="516382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357505" y="662940"/>
            <a:ext cx="584136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228600"/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故事新编</a:t>
            </a:r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的基本原则：</a:t>
            </a:r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endParaRPr lang="en-US" altLang="en-US" sz="36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79450" y="1856105"/>
            <a:ext cx="7784465" cy="2306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(1) 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继承性原则。就是要以原来的形象为基础</a:t>
            </a:r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,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即要保持故事主要形象的基本特征。譬如</a:t>
            </a:r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,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《龟兔赛跑》《狐假虎威》</a:t>
            </a:r>
            <a:endParaRPr lang="zh-CN" altLang="en-US" sz="36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" y="-17145"/>
            <a:ext cx="9149715" cy="516382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821690" y="1972945"/>
            <a:ext cx="749998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</a:t>
            </a:r>
            <a:r>
              <a:rPr lang="zh-CN" altLang="en-US"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(2)创新性原则。就是要结合原形特点,创造性地编出一个新故事</a:t>
            </a:r>
          </a:p>
        </p:txBody>
      </p:sp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" y="-17145"/>
            <a:ext cx="9149715" cy="516382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545465" y="1134110"/>
            <a:ext cx="8062595" cy="28613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228600"/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(3)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意义性原则。就是编出的故事要有中心、有主题。故事新编</a:t>
            </a:r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,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往往是有感而发</a:t>
            </a:r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,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讽喻现实。尤其是历史故事新编</a:t>
            </a:r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,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如果没有明确的现实意义</a:t>
            </a:r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,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就失去了新编故事的价值。</a:t>
            </a:r>
            <a:endParaRPr lang="zh-CN" altLang="en-US" sz="36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175" y="-10160"/>
            <a:ext cx="9149715" cy="516382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731520" y="1418590"/>
            <a:ext cx="7681595" cy="2306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228600"/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(4)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普及性原则。就是新编故事的原形应出自人们普遍熟悉的名作。这样才能通过读者的联想扩大作品的内涵</a:t>
            </a:r>
            <a:endParaRPr lang="zh-CN" altLang="en-US" sz="36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" y="-17145"/>
            <a:ext cx="9149715" cy="516382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493395" y="1134110"/>
            <a:ext cx="8156575" cy="28613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228600"/>
            <a:r>
              <a:rPr lang="en-US" alt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charset="0"/>
              </a:rPr>
              <a:t>   </a:t>
            </a:r>
            <a:r>
              <a:rPr lang="zh-CN" alt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charset="0"/>
              </a:rPr>
              <a:t>请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charset="0"/>
              </a:rPr>
              <a:t>确定主题，围绕主题，选择能表现主题的材料。合理想象，将原故事中的人放到现代社会生活中，衣食住行，吃喝玩乐，赋于他们以新环境、新观念，从而发生新事情。</a:t>
            </a:r>
            <a:endParaRPr lang="zh-CN" altLang="en-US" sz="36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方正书宋_GBK" charset="0"/>
            </a:endParaRPr>
          </a:p>
        </p:txBody>
      </p:sp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175" y="-9525"/>
            <a:ext cx="9149715" cy="516382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3562985" y="247650"/>
            <a:ext cx="2284730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zh-CN" altLang="en-US" sz="4000" b="1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微软雅黑" panose="020B0503020204020204" charset="-122"/>
                <a:ea typeface="微软雅黑" panose="020B0503020204020204" charset="-122"/>
              </a:rPr>
              <a:t>尝试写作</a:t>
            </a:r>
            <a:endParaRPr lang="zh-CN" altLang="en-US" sz="4000" b="1">
              <a:solidFill>
                <a:srgbClr val="FF00FF"/>
              </a:solidFill>
              <a:latin typeface="微软雅黑" panose="020B0503020204020204" charset="-122"/>
              <a:ea typeface="微软雅黑" panose="020B0503020204020204" charset="-122"/>
              <a:cs typeface="方正书宋_GBK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84885" y="1695450"/>
            <a:ext cx="7174230" cy="1753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charset="0"/>
              </a:rPr>
              <a:t>    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charset="0"/>
              </a:rPr>
              <a:t>通过刚才的讲解和交流，相信你在脑海里已经知道要写什么了，现在就动笔写一写吧。</a:t>
            </a:r>
            <a:endParaRPr lang="zh-CN" altLang="en-US" sz="3600" b="1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810" y="-4948"/>
            <a:ext cx="9150985" cy="515366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839085" y="1352047"/>
            <a:ext cx="379412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方正行楷简体" panose="02010601030101010101" charset="-122"/>
                <a:ea typeface="方正行楷简体" panose="02010601030101010101" charset="-122"/>
                <a:sym typeface="+mn-ea"/>
              </a:rPr>
              <a:t>谢谢观看</a:t>
            </a:r>
          </a:p>
        </p:txBody>
      </p:sp>
    </p:spTree>
  </p:cSld>
  <p:clrMapOvr>
    <a:masterClrMapping/>
  </p:clrMapOvr>
  <p:transition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810" y="-4948"/>
            <a:ext cx="9150985" cy="5153660"/>
          </a:xfrm>
          <a:prstGeom prst="rect">
            <a:avLst/>
          </a:prstGeom>
        </p:spPr>
      </p:pic>
      <p:sp>
        <p:nvSpPr>
          <p:cNvPr id="21" name="文本框 29"/>
          <p:cNvSpPr txBox="1">
            <a:spLocks noChangeArrowheads="1"/>
          </p:cNvSpPr>
          <p:nvPr/>
        </p:nvSpPr>
        <p:spPr bwMode="auto">
          <a:xfrm>
            <a:off x="5441315" y="3263794"/>
            <a:ext cx="1595755" cy="4197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51434" tIns="25716" rIns="51434" bIns="25716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第二课时</a:t>
            </a:r>
          </a:p>
        </p:txBody>
      </p:sp>
      <p:sp>
        <p:nvSpPr>
          <p:cNvPr id="22" name="文本框 29"/>
          <p:cNvSpPr txBox="1">
            <a:spLocks noChangeArrowheads="1"/>
          </p:cNvSpPr>
          <p:nvPr/>
        </p:nvSpPr>
        <p:spPr bwMode="auto">
          <a:xfrm>
            <a:off x="2823845" y="3851169"/>
            <a:ext cx="4448810" cy="481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51434" tIns="25716" rIns="51434" bIns="25716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语文 </a:t>
            </a:r>
            <a:r>
              <a:rPr lang="en-US" altLang="zh-CN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· </a:t>
            </a: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部编版 </a:t>
            </a:r>
            <a:r>
              <a:rPr lang="en-US" altLang="zh-CN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· </a:t>
            </a: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四年级下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739265" y="957580"/>
            <a:ext cx="553275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>
                <a:ln>
                  <a:solidFill>
                    <a:sysClr val="windowText" lastClr="000000"/>
                  </a:solidFill>
                </a:ln>
                <a:latin typeface="微软雅黑" panose="020B0503020204020204" charset="-122"/>
                <a:ea typeface="微软雅黑" panose="020B0503020204020204" charset="-122"/>
              </a:rPr>
              <a:t>第八单元      习作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967605" y="2082165"/>
            <a:ext cx="227393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故事新编</a:t>
            </a:r>
          </a:p>
        </p:txBody>
      </p:sp>
    </p:spTree>
  </p:cSld>
  <p:clrMapOvr>
    <a:masterClrMapping/>
  </p:clrMapOvr>
  <p:transition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" y="-17145"/>
            <a:ext cx="9149715" cy="516382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427730" y="156210"/>
            <a:ext cx="229870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微软雅黑" panose="020B0503020204020204" charset="-122"/>
                <a:ea typeface="微软雅黑" panose="020B0503020204020204" charset="-122"/>
              </a:rPr>
              <a:t>佳作引路</a:t>
            </a:r>
            <a:endParaRPr lang="zh-CN" altLang="en-US" sz="4000" b="1">
              <a:ln>
                <a:solidFill>
                  <a:schemeClr val="tx1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554355" y="1705610"/>
            <a:ext cx="8046085" cy="28613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charset="0"/>
              </a:rPr>
              <a:t>    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charset="0"/>
              </a:rPr>
              <a:t>自从上次赛跑，兔子输给乌龟后，成了动物界的一大笑话。兔子心里很不服气，它强烈要求乌龟再比一场，以争回面子。乌龟想了想表示同意，但有个条件。</a:t>
            </a:r>
            <a:endParaRPr lang="zh-CN" altLang="en-US" sz="36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方正书宋_GBK" charset="0"/>
            </a:endParaRPr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" y="-17145"/>
            <a:ext cx="9149715" cy="516382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420370" y="933450"/>
            <a:ext cx="7384415" cy="1753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228600"/>
            <a:r>
              <a:rPr lang="en-US" alt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你们听过《龟兔赛跑》的故事吗？如果让你重写编一个龟兔赛跑的故事，你会怎么编呢？</a:t>
            </a:r>
            <a:endParaRPr lang="zh-CN" altLang="en-US" sz="36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40145" y="2719070"/>
            <a:ext cx="2911475" cy="2427605"/>
          </a:xfrm>
          <a:prstGeom prst="rect">
            <a:avLst/>
          </a:prstGeom>
          <a:effectLst>
            <a:softEdge rad="31750"/>
          </a:effec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" y="-17145"/>
            <a:ext cx="9149715" cy="516382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459105" y="1339850"/>
            <a:ext cx="8235315" cy="28613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228600"/>
            <a:r>
              <a:rPr lang="en-US" alt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兔子说：</a:t>
            </a:r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行，只要你跟我比，我什么条件都可答应你。</a:t>
            </a:r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乌龟说：</a:t>
            </a:r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这次比赛咱们从山上往下跑，看谁跑得快，并且这是最后一次比赛，以后就再也不比了。</a:t>
            </a:r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endParaRPr lang="en-US" altLang="en-US" sz="36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540" y="-10160"/>
            <a:ext cx="9149715" cy="516382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747395" y="1541780"/>
            <a:ext cx="7649845" cy="2306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兔子欣然同意：</a:t>
            </a:r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好，就听你的。</a:t>
            </a:r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他坚信自己不会输的</a:t>
            </a:r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——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吃一堑长一智，他肯定不会像上次一样让乌龟捡个大便宜的。</a:t>
            </a:r>
            <a:endParaRPr lang="zh-CN" altLang="en-US" sz="36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540" y="-10160"/>
            <a:ext cx="9149715" cy="516382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972185" y="1141095"/>
            <a:ext cx="7198995" cy="28613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228600"/>
            <a:r>
              <a:rPr lang="en-US" alt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charset="0"/>
              </a:rPr>
              <a:t>   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charset="0"/>
              </a:rPr>
              <a:t>为了显示比赛的公平，它们请了猴子当裁判。龟兔再次赛跑的消息很快传遍了整个森林，成为近段时间动物们讨论的热门话题，大家一致认为这次兔子肯定会取得胜利。</a:t>
            </a:r>
            <a:endParaRPr lang="zh-CN" altLang="en-US" sz="36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方正书宋_GBK" charset="0"/>
            </a:endParaRPr>
          </a:p>
        </p:txBody>
      </p:sp>
    </p:spTree>
  </p:cSld>
  <p:clrMapOvr>
    <a:masterClrMapping/>
  </p:clrMapOvr>
  <p:transition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540" y="-10160"/>
            <a:ext cx="9149715" cy="516382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699135" y="1284605"/>
            <a:ext cx="7746365" cy="28613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228600"/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charset="0"/>
              </a:rPr>
              <a:t>比赛那天，森林里可热闹了：天上飞的、地上跑的各种动物都来观看比赛了，它们早早地站在山下终点处观看。乌龟和兔子则站在山顶上等候猴子发令。</a:t>
            </a:r>
            <a:endParaRPr lang="zh-CN" altLang="en-US" sz="36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方正书宋_GBK" charset="0"/>
            </a:endParaRPr>
          </a:p>
        </p:txBody>
      </p:sp>
    </p:spTree>
  </p:cSld>
  <p:clrMapOvr>
    <a:masterClrMapping/>
  </p:clrMapOvr>
  <p:transition>
    <p:rand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175" y="-10160"/>
            <a:ext cx="9149715" cy="516382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646430" y="1204595"/>
            <a:ext cx="7850505" cy="3415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228600"/>
            <a:r>
              <a:rPr lang="en-US" alt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charset="0"/>
              </a:rPr>
              <a:t>   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charset="0"/>
              </a:rPr>
              <a:t>随着一声枪响，兔子铆足了劲，撒腿就往山下跑。只见乌龟不慌不忙，缩起了头和前脚，用后腿使劲一蹬，整个身子从山上像石头一样往下滚，越滚越快，不一会儿就把兔子远远地甩在后面。</a:t>
            </a:r>
            <a:endParaRPr lang="zh-CN" altLang="en-US" sz="36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方正书宋_GBK" charset="0"/>
            </a:endParaRPr>
          </a:p>
        </p:txBody>
      </p:sp>
    </p:spTree>
  </p:cSld>
  <p:clrMapOvr>
    <a:masterClrMapping/>
  </p:clrMapOvr>
  <p:transition>
    <p:rand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" y="-17145"/>
            <a:ext cx="9149715" cy="516382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671830" y="1141730"/>
            <a:ext cx="7810500" cy="28613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228600"/>
            <a:r>
              <a:rPr lang="en-US" alt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charset="0"/>
              </a:rPr>
              <a:t>   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charset="0"/>
              </a:rPr>
              <a:t>山下观看比赛的动物们都看呆了，直到乌龟滚到了终点线，举起了红旗，动物们才回过神来，顿时爆发出热烈的掌声。龟兔赛跑，乌龟又一次取得了胜利，兔子再次羞愧地低下了头。</a:t>
            </a:r>
            <a:endParaRPr lang="zh-CN" altLang="en-US" sz="36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方正书宋_GBK" charset="0"/>
            </a:endParaRPr>
          </a:p>
        </p:txBody>
      </p:sp>
    </p:spTree>
  </p:cSld>
  <p:clrMapOvr>
    <a:masterClrMapping/>
  </p:clrMapOvr>
  <p:transition>
    <p:rand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" y="-17145"/>
            <a:ext cx="9149715" cy="516382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680720" y="1543685"/>
            <a:ext cx="7792720" cy="2306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动物们不由地惊叹：</a:t>
            </a:r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上次比赛，乌龟是因为兔子骄傲自满才取胜。而这次乌龟利用自己的智慧，发挥自身的优势而取胜。</a:t>
            </a:r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endParaRPr lang="en-US" altLang="en-US" sz="36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175" y="-10160"/>
            <a:ext cx="9149715" cy="516382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1695450" y="2249805"/>
            <a:ext cx="575183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charset="0"/>
              </a:rPr>
              <a:t>这篇范文写得好吗？为什么？</a:t>
            </a:r>
            <a:endParaRPr lang="zh-CN" altLang="en-US" sz="36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方正书宋_GBK" charset="0"/>
            </a:endParaRPr>
          </a:p>
        </p:txBody>
      </p:sp>
    </p:spTree>
  </p:cSld>
  <p:clrMapOvr>
    <a:masterClrMapping/>
  </p:clrMapOvr>
  <p:transition>
    <p:rand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" y="-17145"/>
            <a:ext cx="9149715" cy="516382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1492250" y="1972945"/>
            <a:ext cx="6158865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charset="0"/>
              </a:rPr>
              <a:t>    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charset="0"/>
              </a:rPr>
              <a:t>请交流自己所定主题及所选材料的大致内容。</a:t>
            </a:r>
            <a:endParaRPr lang="zh-CN" altLang="en-US" sz="36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方正书宋_GBK" charset="0"/>
            </a:endParaRPr>
          </a:p>
        </p:txBody>
      </p:sp>
    </p:spTree>
  </p:cSld>
  <p:clrMapOvr>
    <a:masterClrMapping/>
  </p:clrMapOvr>
  <p:transition>
    <p:rand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" y="-17145"/>
            <a:ext cx="9149715" cy="516382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394075" y="156210"/>
            <a:ext cx="236601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微软雅黑" panose="020B0503020204020204" charset="-122"/>
                <a:ea typeface="微软雅黑" panose="020B0503020204020204" charset="-122"/>
              </a:rPr>
              <a:t>修改习作</a:t>
            </a:r>
            <a:endParaRPr lang="zh-CN" altLang="en-US" sz="4000" b="1">
              <a:ln>
                <a:solidFill>
                  <a:schemeClr val="tx1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878840" y="1695450"/>
            <a:ext cx="7397115" cy="1753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228600"/>
            <a:r>
              <a:rPr lang="en-US" alt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charset="0"/>
              </a:rPr>
              <a:t>   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charset="0"/>
              </a:rPr>
              <a:t>对照欣赏的新作，找出自己习作的精彩之处、不足之处。检查自己习作是否有创新想象。</a:t>
            </a:r>
            <a:endParaRPr lang="zh-CN" altLang="en-US" sz="36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方正书宋_GBK" charset="0"/>
            </a:endParaRP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" y="-17145"/>
            <a:ext cx="9149715" cy="516382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574675" y="1114425"/>
            <a:ext cx="8004810" cy="3415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228600"/>
            <a:r>
              <a:rPr lang="en-US" altLang="zh-CN" sz="36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</a:t>
            </a:r>
            <a:r>
              <a:rPr lang="zh-CN" sz="36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“故事新编”就是以大家所熟知的古今中外文学作品或历史、神话、寓言故事为基础，对其中的人物形象和故事情节进行改编，从而形成一个新的故事，以此表达一种新的思想或主题</a:t>
            </a:r>
            <a:r>
              <a:rPr lang="en-US" sz="36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,</a:t>
            </a:r>
            <a:r>
              <a:rPr lang="zh-CN" sz="36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反映现实生活。</a:t>
            </a:r>
            <a:endParaRPr lang="zh-CN" altLang="en-US" sz="36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" y="-17145"/>
            <a:ext cx="9149715" cy="516382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830955" y="127000"/>
            <a:ext cx="149161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微软雅黑" panose="020B0503020204020204" charset="-122"/>
                <a:ea typeface="微软雅黑" panose="020B0503020204020204" charset="-122"/>
              </a:rPr>
              <a:t>小 结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92505" y="1410970"/>
            <a:ext cx="716851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>
                <a:latin typeface="楷体" panose="02010609060101010101" charset="-122"/>
                <a:ea typeface="楷体" panose="02010609060101010101" charset="-122"/>
              </a:rPr>
              <a:t>    </a:t>
            </a:r>
            <a:r>
              <a:rPr lang="zh-CN" altLang="en-US" sz="3600" b="1">
                <a:latin typeface="楷体" panose="02010609060101010101" charset="-122"/>
                <a:ea typeface="楷体" panose="02010609060101010101" charset="-122"/>
              </a:rPr>
              <a:t>这节课，同学们放飞思维，大胆想象，新编了一个富有个性的故事。课后，将原故事与新编故事讲给家长听。</a:t>
            </a:r>
          </a:p>
        </p:txBody>
      </p:sp>
    </p:spTree>
  </p:cSld>
  <p:clrMapOvr>
    <a:masterClrMapping/>
  </p:clrMapOvr>
  <p:transition>
    <p:rand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" y="-17145"/>
            <a:ext cx="9149715" cy="516382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434715" y="149860"/>
            <a:ext cx="228473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微软雅黑" panose="020B0503020204020204" charset="-122"/>
                <a:ea typeface="微软雅黑" panose="020B0503020204020204" charset="-122"/>
              </a:rPr>
              <a:t>誊写作文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99185" y="2242185"/>
            <a:ext cx="69449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>
                <a:latin typeface="楷体" panose="02010609060101010101" charset="-122"/>
                <a:ea typeface="楷体" panose="02010609060101010101" charset="-122"/>
              </a:rPr>
              <a:t>将修改好的习作抄写在作业本上。</a:t>
            </a:r>
          </a:p>
        </p:txBody>
      </p:sp>
    </p:spTree>
  </p:cSld>
  <p:clrMapOvr>
    <a:masterClrMapping/>
  </p:clrMapOvr>
  <p:transition>
    <p:rand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810" y="-4948"/>
            <a:ext cx="9150985" cy="515366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839085" y="1352047"/>
            <a:ext cx="379412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方正行楷简体" panose="02010601030101010101" charset="-122"/>
                <a:ea typeface="方正行楷简体" panose="02010601030101010101" charset="-122"/>
                <a:sym typeface="+mn-ea"/>
              </a:rPr>
              <a:t>谢谢观看</a:t>
            </a:r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" y="-17145"/>
            <a:ext cx="9149715" cy="516382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408045" y="114935"/>
            <a:ext cx="232791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微软雅黑" panose="020B0503020204020204" charset="-122"/>
                <a:ea typeface="微软雅黑" panose="020B0503020204020204" charset="-122"/>
              </a:rPr>
              <a:t>习作提示</a:t>
            </a:r>
          </a:p>
        </p:txBody>
      </p:sp>
      <p:sp>
        <p:nvSpPr>
          <p:cNvPr id="100" name="文本框 99"/>
          <p:cNvSpPr txBox="1"/>
          <p:nvPr/>
        </p:nvSpPr>
        <p:spPr>
          <a:xfrm>
            <a:off x="786130" y="1520825"/>
            <a:ext cx="7581265" cy="28613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228600"/>
            <a:r>
              <a:rPr lang="en-US" alt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要明白这里的“故事”是已有的。所以我们先得熟读原来的故事，然后再立足于原来的故事进行写作。既然是“新编”，肯定需要我们的想象和创意。</a:t>
            </a:r>
            <a:endParaRPr lang="zh-CN" altLang="en-US" sz="36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540" y="-10160"/>
            <a:ext cx="9149715" cy="516382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1067435" y="1052195"/>
            <a:ext cx="7009765" cy="3415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228600"/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charset="0"/>
              </a:rPr>
              <a:t>先设想一下故事的结局：</a:t>
            </a:r>
          </a:p>
          <a:p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charset="0"/>
              </a:rPr>
              <a:t>       </a:t>
            </a:r>
          </a:p>
          <a:p>
            <a:pPr indent="228600"/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charset="0"/>
              </a:rPr>
              <a:t>      乌龟和兔子都赢了。</a:t>
            </a:r>
          </a:p>
          <a:p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charset="0"/>
              </a:rPr>
              <a:t>       乌龟和兔子都没能赢。</a:t>
            </a:r>
          </a:p>
          <a:p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charset="0"/>
              </a:rPr>
              <a:t>       兔子赢了。</a:t>
            </a:r>
          </a:p>
          <a:p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charset="0"/>
              </a:rPr>
              <a:t>       乌龟又赢了。</a:t>
            </a:r>
            <a:endParaRPr lang="zh-CN" altLang="en-US" sz="36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方正书宋_GBK" charset="0"/>
            </a:endParaRPr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" y="-17145"/>
            <a:ext cx="9149715" cy="516382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912495" y="1965325"/>
            <a:ext cx="7318375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228600"/>
            <a:r>
              <a:rPr lang="en-US" alt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假如我们选“乌龟又赢了”这个结局，下面是新的故事情节：</a:t>
            </a:r>
            <a:endParaRPr lang="zh-CN" altLang="en-US" sz="36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175" y="-10160"/>
            <a:ext cx="9149715" cy="516382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048385" y="1186180"/>
            <a:ext cx="7045960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228600"/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charset="0"/>
              </a:rPr>
              <a:t>河流挡道，撞上树桩，掉进陷阱（路遇不测）</a:t>
            </a:r>
            <a:endParaRPr lang="zh-CN" altLang="en-US" sz="36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方正书宋_GBK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25220" y="2778760"/>
            <a:ext cx="7160260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228600"/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charset="0"/>
              </a:rPr>
              <a:t>跑反方向，这回比谁跑得慢（急中出错）</a:t>
            </a:r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540" y="-10160"/>
            <a:ext cx="9149715" cy="516382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739775" y="497840"/>
            <a:ext cx="7152005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228600"/>
            <a:r>
              <a:rPr lang="en-US" alt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charset="0"/>
              </a:rPr>
              <a:t>   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charset="0"/>
              </a:rPr>
              <a:t>路过一片萝卜地，看到了萝卜水灵灵（遇到诱惑）</a:t>
            </a:r>
            <a:endParaRPr lang="zh-CN" altLang="en-US" sz="36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方正书宋_GBK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34695" y="1996440"/>
            <a:ext cx="7150735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228600"/>
            <a:r>
              <a:rPr lang="en-US" alt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charset="0"/>
              </a:rPr>
              <a:t>   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charset="0"/>
              </a:rPr>
              <a:t>新增了一段下坡路，乌龟头一缩迅速滚下（赛程变化）</a:t>
            </a:r>
            <a:endParaRPr lang="zh-CN" altLang="en-US" sz="36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方正书宋_GBK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649095" y="3502025"/>
            <a:ext cx="6861175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charset="0"/>
              </a:rPr>
              <a:t>借助滑板，利用宝葫芦（借助工具）</a:t>
            </a:r>
            <a:endParaRPr lang="zh-CN" altLang="en-US"/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" y="-17145"/>
            <a:ext cx="9149715" cy="516382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404870" y="149860"/>
            <a:ext cx="234442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微软雅黑" panose="020B0503020204020204" charset="-122"/>
                <a:ea typeface="微软雅黑" panose="020B0503020204020204" charset="-122"/>
              </a:rPr>
              <a:t>指导选材</a:t>
            </a:r>
            <a:endParaRPr lang="zh-CN" altLang="en-US" sz="4000" b="1">
              <a:ln>
                <a:solidFill>
                  <a:schemeClr val="tx1"/>
                </a:solidFill>
              </a:ln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728345" y="1873250"/>
            <a:ext cx="7698105" cy="1753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228600"/>
            <a:r>
              <a:rPr lang="en-US" alt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charset="0"/>
              </a:rPr>
              <a:t>   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charset="0"/>
              </a:rPr>
              <a:t>可以新编《龟兔赛跑》，也可以另选一个熟悉的故事，如《狐假虎威》《井底之蛙》《狐狸和乌鸦》等。</a:t>
            </a:r>
            <a:endParaRPr lang="zh-CN" altLang="en-US" sz="36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方正书宋_GBK" charset="0"/>
            </a:endParaRPr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1045</Words>
  <Application>Microsoft Office PowerPoint</Application>
  <PresentationFormat>全屏显示(16:9)</PresentationFormat>
  <Paragraphs>55</Paragraphs>
  <Slides>32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39" baseType="lpstr">
      <vt:lpstr>方正行楷简体</vt:lpstr>
      <vt:lpstr>楷体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Administrator</cp:lastModifiedBy>
  <cp:revision>1</cp:revision>
  <dcterms:created xsi:type="dcterms:W3CDTF">2020-01-27T11:56:51Z</dcterms:created>
  <dcterms:modified xsi:type="dcterms:W3CDTF">2020-04-10T02:31:32Z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2052-11.1.0.9339</vt:lpwstr>
  </property>
</Properties>
</file>