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678" r:id="rId2"/>
    <p:sldId id="585" r:id="rId3"/>
    <p:sldId id="397" r:id="rId4"/>
    <p:sldId id="359" r:id="rId5"/>
    <p:sldId id="586" r:id="rId6"/>
    <p:sldId id="831" r:id="rId7"/>
    <p:sldId id="833" r:id="rId8"/>
    <p:sldId id="834" r:id="rId9"/>
    <p:sldId id="266" r:id="rId10"/>
    <p:sldId id="555" r:id="rId11"/>
    <p:sldId id="456" r:id="rId12"/>
    <p:sldId id="836" r:id="rId13"/>
    <p:sldId id="457" r:id="rId14"/>
    <p:sldId id="871" r:id="rId15"/>
    <p:sldId id="506" r:id="rId16"/>
    <p:sldId id="622" r:id="rId17"/>
    <p:sldId id="640" r:id="rId18"/>
    <p:sldId id="872" r:id="rId19"/>
    <p:sldId id="874" r:id="rId20"/>
    <p:sldId id="875" r:id="rId21"/>
    <p:sldId id="876" r:id="rId22"/>
    <p:sldId id="878" r:id="rId23"/>
    <p:sldId id="879" r:id="rId24"/>
    <p:sldId id="270" r:id="rId25"/>
    <p:sldId id="880" r:id="rId26"/>
    <p:sldId id="881" r:id="rId27"/>
    <p:sldId id="669" r:id="rId28"/>
    <p:sldId id="454" r:id="rId29"/>
    <p:sldId id="676" r:id="rId30"/>
    <p:sldId id="556" r:id="rId3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33">
          <p15:clr>
            <a:srgbClr val="A4A3A4"/>
          </p15:clr>
        </p15:guide>
        <p15:guide id="2" pos="2872">
          <p15:clr>
            <a:srgbClr val="A4A3A4"/>
          </p15:clr>
        </p15:guide>
      </p15:sldGuideLst>
    </p:ext>
    <p:ext uri="{2D200454-40CA-4A62-9FC3-DE9A4176ACB9}">
      <p15:notesGuideLst xmlns:p15="http://schemas.microsoft.com/office/powerpoint/2012/main">
        <p15:guide id="1" orient="horz" pos="3081">
          <p15:clr>
            <a:srgbClr val="A4A3A4"/>
          </p15:clr>
        </p15:guide>
        <p15:guide id="2" pos="215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D5FEF8"/>
    <a:srgbClr val="6A8571"/>
    <a:srgbClr val="B9C401"/>
    <a:srgbClr val="FFFFFF"/>
    <a:srgbClr val="7D11B5"/>
    <a:srgbClr val="26CAC8"/>
    <a:srgbClr val="FCC88A"/>
    <a:srgbClr val="FFE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714" autoAdjust="0"/>
  </p:normalViewPr>
  <p:slideViewPr>
    <p:cSldViewPr>
      <p:cViewPr varScale="1">
        <p:scale>
          <a:sx n="143" d="100"/>
          <a:sy n="143" d="100"/>
        </p:scale>
        <p:origin x="684" y="114"/>
      </p:cViewPr>
      <p:guideLst>
        <p:guide orient="horz" pos="1733"/>
        <p:guide pos="2872"/>
      </p:guideLst>
    </p:cSldViewPr>
  </p:slideViewPr>
  <p:outlineViewPr>
    <p:cViewPr>
      <p:scale>
        <a:sx n="33" d="100"/>
        <a:sy n="33" d="100"/>
      </p:scale>
      <p:origin x="0" y="1674"/>
    </p:cViewPr>
  </p:outlineViewPr>
  <p:notesTextViewPr>
    <p:cViewPr>
      <p:scale>
        <a:sx n="1" d="1"/>
        <a:sy n="1" d="1"/>
      </p:scale>
      <p:origin x="0" y="0"/>
    </p:cViewPr>
  </p:notesTextViewPr>
  <p:notesViewPr>
    <p:cSldViewPr>
      <p:cViewPr varScale="1">
        <p:scale>
          <a:sx n="68" d="100"/>
          <a:sy n="68" d="100"/>
        </p:scale>
        <p:origin x="-2856" y="-108"/>
      </p:cViewPr>
      <p:guideLst>
        <p:guide orient="horz" pos="3081"/>
        <p:guide pos="21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33FA5A-66A3-4316-878E-E77A88EE2E73}" type="datetimeFigureOut">
              <a:rPr lang="zh-CN" altLang="en-US" smtClean="0"/>
              <a:pPr/>
              <a:t>2020/4/10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068CAC-6640-417F-821E-54E16AA235F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2020/4/10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p:spPr>
        <p:txBody>
          <a:bodyPr/>
          <a:lstStyle/>
          <a:p>
            <a:fld id="{D997B5FA-0921-464F-AAE1-844C04324D75}" type="datetimeFigureOut">
              <a:rPr lang="zh-CN" altLang="en-US" smtClean="0"/>
              <a:pPr/>
              <a:t>2020/4/10</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045210" y="514350"/>
            <a:ext cx="7407910" cy="3537585"/>
          </a:xfrm>
          <a:prstGeom prst="rect">
            <a:avLst/>
          </a:prstGeom>
          <a:noFill/>
          <a:ln>
            <a:noFill/>
          </a:ln>
        </p:spPr>
        <p:txBody>
          <a:bodyPr wrap="square" rtlCol="0" anchor="t">
            <a:spAutoFit/>
            <a:scene3d>
              <a:camera prst="orthographicFront"/>
              <a:lightRig rig="threePt" dir="t"/>
            </a:scene3d>
          </a:bodyPr>
          <a:lstStyle/>
          <a:p>
            <a:pPr algn="l" fontAlgn="auto">
              <a:lnSpc>
                <a:spcPct val="140000"/>
              </a:lnSpc>
            </a:pPr>
            <a:r>
              <a:rPr lang="en-US" altLang="zh-CN"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ea"/>
                <a:ea typeface="+mj-ea"/>
              </a:rPr>
              <a:t>    </a:t>
            </a:r>
            <a:r>
              <a:rPr lang="zh-CN" altLang="en-US" sz="3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ea"/>
                <a:ea typeface="+mj-ea"/>
                <a:sym typeface="+mn-ea"/>
              </a:rPr>
              <a:t>童话那动人的故事和优美的语言，总能把我们带入美好的情境，使我们受到真、善、美的熏陶。这节课我们学习安徒生的《海的女儿》，去感悟小美人鱼的纯真善良。</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86790" y="1377950"/>
            <a:ext cx="615696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lnSpc>
                <a:spcPct val="200000"/>
              </a:lnSpc>
            </a:pPr>
            <a:r>
              <a:rPr lang="zh-CN" altLang="en-US" sz="2400" b="1" dirty="0">
                <a:solidFill>
                  <a:schemeClr val="tx1"/>
                </a:solidFill>
                <a:latin typeface="+mn-ea"/>
                <a:cs typeface="+mn-ea"/>
              </a:rPr>
              <a:t>飘扬</a:t>
            </a:r>
            <a:r>
              <a:rPr lang="en-US" altLang="zh-CN" sz="2400" b="1" dirty="0">
                <a:solidFill>
                  <a:schemeClr val="tx1"/>
                </a:solidFill>
                <a:latin typeface="+mn-ea"/>
                <a:cs typeface="+mn-ea"/>
              </a:rPr>
              <a:t>——</a:t>
            </a:r>
            <a:r>
              <a:rPr lang="zh-CN" altLang="en-US" sz="2400" b="1" dirty="0">
                <a:solidFill>
                  <a:schemeClr val="tx1"/>
                </a:solidFill>
                <a:latin typeface="+mn-ea"/>
                <a:cs typeface="+mn-ea"/>
              </a:rPr>
              <a:t>       迫切</a:t>
            </a:r>
            <a:r>
              <a:rPr lang="en-US" altLang="zh-CN" sz="2400" b="1" dirty="0">
                <a:solidFill>
                  <a:schemeClr val="tx1"/>
                </a:solidFill>
                <a:latin typeface="+mn-ea"/>
                <a:cs typeface="+mn-ea"/>
              </a:rPr>
              <a:t>——      </a:t>
            </a:r>
            <a:r>
              <a:rPr lang="zh-CN" altLang="en-US" sz="2400" b="1" dirty="0">
                <a:solidFill>
                  <a:schemeClr val="tx1"/>
                </a:solidFill>
                <a:latin typeface="+mn-ea"/>
                <a:cs typeface="+mn-ea"/>
              </a:rPr>
              <a:t> 奢望</a:t>
            </a:r>
            <a:r>
              <a:rPr lang="en-US" altLang="zh-CN" sz="2400" b="1" dirty="0">
                <a:solidFill>
                  <a:schemeClr val="tx1"/>
                </a:solidFill>
                <a:latin typeface="+mn-ea"/>
                <a:cs typeface="+mn-ea"/>
              </a:rPr>
              <a:t>——</a:t>
            </a:r>
            <a:r>
              <a:rPr lang="zh-CN" altLang="en-US" sz="2400" b="1" dirty="0">
                <a:solidFill>
                  <a:schemeClr val="tx1"/>
                </a:solidFill>
                <a:latin typeface="+mn-ea"/>
                <a:cs typeface="+mn-ea"/>
              </a:rPr>
              <a:t>         宣布</a:t>
            </a:r>
            <a:r>
              <a:rPr lang="en-US" altLang="zh-CN" sz="2400" b="1" dirty="0">
                <a:solidFill>
                  <a:schemeClr val="tx1"/>
                </a:solidFill>
                <a:latin typeface="+mn-ea"/>
                <a:cs typeface="+mn-ea"/>
              </a:rPr>
              <a:t>——  </a:t>
            </a:r>
            <a:r>
              <a:rPr lang="zh-CN" altLang="en-US" sz="2400" b="1" dirty="0">
                <a:solidFill>
                  <a:schemeClr val="tx1"/>
                </a:solidFill>
                <a:latin typeface="+mn-ea"/>
                <a:cs typeface="+mn-ea"/>
              </a:rPr>
              <a:t>     宁静</a:t>
            </a:r>
            <a:r>
              <a:rPr lang="en-US" altLang="zh-CN" sz="2400" b="1" dirty="0">
                <a:solidFill>
                  <a:schemeClr val="tx1"/>
                </a:solidFill>
                <a:latin typeface="+mn-ea"/>
                <a:cs typeface="+mn-ea"/>
              </a:rPr>
              <a:t>——       </a:t>
            </a:r>
            <a:r>
              <a:rPr lang="zh-CN" altLang="en-US" sz="2400" b="1" dirty="0">
                <a:solidFill>
                  <a:schemeClr val="tx1"/>
                </a:solidFill>
                <a:latin typeface="+mn-ea"/>
                <a:cs typeface="+mn-ea"/>
              </a:rPr>
              <a:t>追逐</a:t>
            </a:r>
            <a:r>
              <a:rPr lang="en-US" altLang="zh-CN" sz="2400" b="1" dirty="0">
                <a:solidFill>
                  <a:schemeClr val="tx1"/>
                </a:solidFill>
                <a:latin typeface="+mn-ea"/>
                <a:cs typeface="+mn-ea"/>
              </a:rPr>
              <a:t>——</a:t>
            </a:r>
          </a:p>
          <a:p>
            <a:pPr fontAlgn="auto">
              <a:lnSpc>
                <a:spcPct val="200000"/>
              </a:lnSpc>
            </a:pPr>
            <a:r>
              <a:rPr lang="zh-CN" altLang="en-US" sz="2400" b="1" dirty="0">
                <a:latin typeface="+mn-ea"/>
                <a:cs typeface="+mn-ea"/>
                <a:sym typeface="+mn-ea"/>
              </a:rPr>
              <a:t>美妙</a:t>
            </a:r>
            <a:r>
              <a:rPr lang="en-US" altLang="zh-CN" sz="2400" b="1" dirty="0">
                <a:latin typeface="+mn-ea"/>
                <a:cs typeface="+mn-ea"/>
                <a:sym typeface="+mn-ea"/>
              </a:rPr>
              <a:t>——</a:t>
            </a:r>
            <a:r>
              <a:rPr lang="zh-CN" altLang="en-US" sz="2400" b="1" dirty="0">
                <a:latin typeface="+mn-ea"/>
                <a:cs typeface="+mn-ea"/>
                <a:sym typeface="+mn-ea"/>
              </a:rPr>
              <a:t> </a:t>
            </a:r>
            <a:r>
              <a:rPr lang="en-US" altLang="zh-CN" sz="2400" b="1" dirty="0">
                <a:solidFill>
                  <a:schemeClr val="tx1"/>
                </a:solidFill>
                <a:latin typeface="+mn-ea"/>
                <a:cs typeface="+mn-ea"/>
              </a:rPr>
              <a:t>      </a:t>
            </a:r>
            <a:r>
              <a:rPr lang="zh-CN" altLang="en-US" sz="2400" b="1" dirty="0">
                <a:solidFill>
                  <a:schemeClr val="tx1"/>
                </a:solidFill>
                <a:latin typeface="+mn-ea"/>
                <a:cs typeface="+mn-ea"/>
              </a:rPr>
              <a:t>抚弄</a:t>
            </a:r>
            <a:r>
              <a:rPr lang="en-US" altLang="zh-CN" sz="2400" b="1" dirty="0">
                <a:latin typeface="+mn-ea"/>
                <a:cs typeface="+mn-ea"/>
                <a:sym typeface="+mn-ea"/>
              </a:rPr>
              <a:t>——</a:t>
            </a:r>
            <a:r>
              <a:rPr lang="zh-CN" altLang="en-US" sz="2400" b="1" dirty="0">
                <a:latin typeface="+mn-ea"/>
                <a:cs typeface="+mn-ea"/>
                <a:sym typeface="+mn-ea"/>
              </a:rPr>
              <a:t>       锋利</a:t>
            </a:r>
            <a:r>
              <a:rPr lang="en-US" altLang="zh-CN" sz="2400" b="1" dirty="0">
                <a:latin typeface="+mn-ea"/>
                <a:cs typeface="+mn-ea"/>
                <a:sym typeface="+mn-ea"/>
              </a:rPr>
              <a:t>——</a:t>
            </a:r>
          </a:p>
          <a:p>
            <a:pPr fontAlgn="auto">
              <a:lnSpc>
                <a:spcPct val="200000"/>
              </a:lnSpc>
            </a:pPr>
            <a:r>
              <a:rPr lang="zh-CN" altLang="en-US" sz="2400" b="1" dirty="0">
                <a:latin typeface="+mn-ea"/>
                <a:cs typeface="+mn-ea"/>
                <a:sym typeface="+mn-ea"/>
              </a:rPr>
              <a:t>奇怪</a:t>
            </a:r>
            <a:r>
              <a:rPr lang="en-US" altLang="zh-CN" sz="2400" b="1" dirty="0">
                <a:latin typeface="+mn-ea"/>
                <a:cs typeface="+mn-ea"/>
                <a:sym typeface="+mn-ea"/>
              </a:rPr>
              <a:t>——</a:t>
            </a:r>
            <a:r>
              <a:rPr lang="zh-CN" altLang="en-US" sz="2400" b="1" dirty="0">
                <a:latin typeface="+mn-ea"/>
                <a:cs typeface="+mn-ea"/>
                <a:sym typeface="+mn-ea"/>
              </a:rPr>
              <a:t>  </a:t>
            </a:r>
            <a:r>
              <a:rPr lang="zh-CN" altLang="en-US" sz="2400" b="1" dirty="0">
                <a:solidFill>
                  <a:schemeClr val="tx1"/>
                </a:solidFill>
                <a:latin typeface="+mn-ea"/>
                <a:cs typeface="+mn-ea"/>
              </a:rPr>
              <a:t>     持续</a:t>
            </a:r>
            <a:r>
              <a:rPr lang="en-US" altLang="zh-CN" sz="2400" b="1" dirty="0">
                <a:latin typeface="+mn-ea"/>
                <a:cs typeface="+mn-ea"/>
                <a:sym typeface="+mn-ea"/>
              </a:rPr>
              <a:t>——</a:t>
            </a:r>
            <a:endParaRPr lang="zh-CN" altLang="en-US" sz="2400" b="1" dirty="0">
              <a:solidFill>
                <a:schemeClr val="tx1"/>
              </a:solidFill>
              <a:latin typeface="+mn-ea"/>
              <a:cs typeface="+mn-ea"/>
            </a:endParaRPr>
          </a:p>
        </p:txBody>
      </p:sp>
      <p:pic>
        <p:nvPicPr>
          <p:cNvPr id="3" name="图片 2" descr="近义词"/>
          <p:cNvPicPr>
            <a:picLocks noChangeAspect="1"/>
          </p:cNvPicPr>
          <p:nvPr/>
        </p:nvPicPr>
        <p:blipFill>
          <a:blip r:embed="rId2" cstate="print"/>
          <a:stretch>
            <a:fillRect/>
          </a:stretch>
        </p:blipFill>
        <p:spPr>
          <a:xfrm>
            <a:off x="333375" y="802005"/>
            <a:ext cx="2129195" cy="576004"/>
          </a:xfrm>
          <a:prstGeom prst="rect">
            <a:avLst/>
          </a:prstGeom>
        </p:spPr>
      </p:pic>
      <p:sp>
        <p:nvSpPr>
          <p:cNvPr id="6" name="文本框 5"/>
          <p:cNvSpPr txBox="1"/>
          <p:nvPr/>
        </p:nvSpPr>
        <p:spPr>
          <a:xfrm>
            <a:off x="2268220" y="1657350"/>
            <a:ext cx="981075" cy="460375"/>
          </a:xfrm>
          <a:prstGeom prst="rect">
            <a:avLst/>
          </a:prstGeom>
          <a:noFill/>
        </p:spPr>
        <p:txBody>
          <a:bodyPr wrap="square" rtlCol="0">
            <a:spAutoFit/>
          </a:bodyPr>
          <a:lstStyle/>
          <a:p>
            <a:r>
              <a:rPr lang="zh-CN" altLang="en-US" sz="2400" b="1">
                <a:solidFill>
                  <a:srgbClr val="0000FF"/>
                </a:solidFill>
                <a:latin typeface="+mn-ea"/>
              </a:rPr>
              <a:t>飘荡</a:t>
            </a:r>
          </a:p>
        </p:txBody>
      </p:sp>
      <p:sp>
        <p:nvSpPr>
          <p:cNvPr id="7" name="文本框 6"/>
          <p:cNvSpPr txBox="1"/>
          <p:nvPr/>
        </p:nvSpPr>
        <p:spPr>
          <a:xfrm>
            <a:off x="4617720" y="1657350"/>
            <a:ext cx="981075" cy="460375"/>
          </a:xfrm>
          <a:prstGeom prst="rect">
            <a:avLst/>
          </a:prstGeom>
          <a:noFill/>
        </p:spPr>
        <p:txBody>
          <a:bodyPr wrap="square" rtlCol="0">
            <a:spAutoFit/>
          </a:bodyPr>
          <a:lstStyle/>
          <a:p>
            <a:r>
              <a:rPr lang="zh-CN" altLang="en-US" sz="2400" b="1">
                <a:solidFill>
                  <a:srgbClr val="0000FF"/>
                </a:solidFill>
                <a:latin typeface="+mn-ea"/>
              </a:rPr>
              <a:t>急切</a:t>
            </a:r>
          </a:p>
        </p:txBody>
      </p:sp>
      <p:sp>
        <p:nvSpPr>
          <p:cNvPr id="9" name="文本框 8"/>
          <p:cNvSpPr txBox="1"/>
          <p:nvPr/>
        </p:nvSpPr>
        <p:spPr>
          <a:xfrm>
            <a:off x="2268220" y="2370455"/>
            <a:ext cx="981075" cy="460375"/>
          </a:xfrm>
          <a:prstGeom prst="rect">
            <a:avLst/>
          </a:prstGeom>
          <a:noFill/>
        </p:spPr>
        <p:txBody>
          <a:bodyPr wrap="square" rtlCol="0">
            <a:spAutoFit/>
          </a:bodyPr>
          <a:lstStyle/>
          <a:p>
            <a:r>
              <a:rPr lang="zh-CN" altLang="en-US" sz="2400" b="1">
                <a:solidFill>
                  <a:srgbClr val="0000FF"/>
                </a:solidFill>
                <a:latin typeface="+mn-ea"/>
              </a:rPr>
              <a:t>宣告</a:t>
            </a:r>
          </a:p>
        </p:txBody>
      </p:sp>
      <p:sp>
        <p:nvSpPr>
          <p:cNvPr id="18" name="文本框 17"/>
          <p:cNvSpPr txBox="1"/>
          <p:nvPr/>
        </p:nvSpPr>
        <p:spPr>
          <a:xfrm>
            <a:off x="6903085" y="1657350"/>
            <a:ext cx="909320" cy="460375"/>
          </a:xfrm>
          <a:prstGeom prst="rect">
            <a:avLst/>
          </a:prstGeom>
          <a:noFill/>
        </p:spPr>
        <p:txBody>
          <a:bodyPr wrap="square" rtlCol="0">
            <a:spAutoFit/>
          </a:bodyPr>
          <a:lstStyle/>
          <a:p>
            <a:pPr lvl="0" algn="l">
              <a:buClrTx/>
              <a:buSzTx/>
              <a:buFontTx/>
            </a:pPr>
            <a:r>
              <a:rPr lang="zh-CN" altLang="en-US" sz="2400" b="1">
                <a:solidFill>
                  <a:srgbClr val="0000FF"/>
                </a:solidFill>
                <a:latin typeface="+mn-ea"/>
                <a:sym typeface="+mn-ea"/>
              </a:rPr>
              <a:t>奢求</a:t>
            </a:r>
          </a:p>
        </p:txBody>
      </p:sp>
      <p:sp>
        <p:nvSpPr>
          <p:cNvPr id="4" name="文本框 3"/>
          <p:cNvSpPr txBox="1"/>
          <p:nvPr/>
        </p:nvSpPr>
        <p:spPr>
          <a:xfrm>
            <a:off x="4617720" y="2370455"/>
            <a:ext cx="981075" cy="460375"/>
          </a:xfrm>
          <a:prstGeom prst="rect">
            <a:avLst/>
          </a:prstGeom>
          <a:noFill/>
        </p:spPr>
        <p:txBody>
          <a:bodyPr wrap="square" rtlCol="0">
            <a:spAutoFit/>
          </a:bodyPr>
          <a:lstStyle/>
          <a:p>
            <a:r>
              <a:rPr lang="zh-CN" altLang="en-US" sz="2400" b="1">
                <a:solidFill>
                  <a:srgbClr val="0000FF"/>
                </a:solidFill>
                <a:latin typeface="+mn-ea"/>
              </a:rPr>
              <a:t>平静</a:t>
            </a:r>
          </a:p>
        </p:txBody>
      </p:sp>
      <p:sp>
        <p:nvSpPr>
          <p:cNvPr id="5" name="文本框 4"/>
          <p:cNvSpPr txBox="1"/>
          <p:nvPr/>
        </p:nvSpPr>
        <p:spPr>
          <a:xfrm>
            <a:off x="6903085" y="2370455"/>
            <a:ext cx="981075" cy="460375"/>
          </a:xfrm>
          <a:prstGeom prst="rect">
            <a:avLst/>
          </a:prstGeom>
          <a:noFill/>
        </p:spPr>
        <p:txBody>
          <a:bodyPr wrap="square" rtlCol="0">
            <a:spAutoFit/>
          </a:bodyPr>
          <a:lstStyle/>
          <a:p>
            <a:r>
              <a:rPr lang="zh-CN" altLang="en-US" sz="2400" b="1">
                <a:solidFill>
                  <a:srgbClr val="0000FF"/>
                </a:solidFill>
                <a:latin typeface="+mn-ea"/>
              </a:rPr>
              <a:t>追赶</a:t>
            </a:r>
          </a:p>
        </p:txBody>
      </p:sp>
      <p:sp>
        <p:nvSpPr>
          <p:cNvPr id="16" name="文本框 15"/>
          <p:cNvSpPr txBox="1"/>
          <p:nvPr/>
        </p:nvSpPr>
        <p:spPr>
          <a:xfrm>
            <a:off x="2268220" y="3088640"/>
            <a:ext cx="981075" cy="460375"/>
          </a:xfrm>
          <a:prstGeom prst="rect">
            <a:avLst/>
          </a:prstGeom>
          <a:noFill/>
        </p:spPr>
        <p:txBody>
          <a:bodyPr wrap="square" rtlCol="0">
            <a:spAutoFit/>
          </a:bodyPr>
          <a:lstStyle/>
          <a:p>
            <a:r>
              <a:rPr lang="zh-CN" altLang="en-US" sz="2400" b="1">
                <a:solidFill>
                  <a:srgbClr val="0000FF"/>
                </a:solidFill>
                <a:latin typeface="+mn-ea"/>
              </a:rPr>
              <a:t>奇妙</a:t>
            </a:r>
          </a:p>
        </p:txBody>
      </p:sp>
      <p:sp>
        <p:nvSpPr>
          <p:cNvPr id="17" name="文本框 16"/>
          <p:cNvSpPr txBox="1"/>
          <p:nvPr/>
        </p:nvSpPr>
        <p:spPr>
          <a:xfrm>
            <a:off x="4617720" y="3088640"/>
            <a:ext cx="981075" cy="460375"/>
          </a:xfrm>
          <a:prstGeom prst="rect">
            <a:avLst/>
          </a:prstGeom>
          <a:noFill/>
        </p:spPr>
        <p:txBody>
          <a:bodyPr wrap="square" rtlCol="0">
            <a:spAutoFit/>
          </a:bodyPr>
          <a:lstStyle/>
          <a:p>
            <a:r>
              <a:rPr lang="zh-CN" altLang="en-US" sz="2400" b="1">
                <a:solidFill>
                  <a:srgbClr val="0000FF"/>
                </a:solidFill>
                <a:latin typeface="+mn-ea"/>
              </a:rPr>
              <a:t>抚摸</a:t>
            </a:r>
          </a:p>
        </p:txBody>
      </p:sp>
      <p:sp>
        <p:nvSpPr>
          <p:cNvPr id="19" name="文本框 18"/>
          <p:cNvSpPr txBox="1"/>
          <p:nvPr/>
        </p:nvSpPr>
        <p:spPr>
          <a:xfrm>
            <a:off x="6903085" y="3088640"/>
            <a:ext cx="981075" cy="460375"/>
          </a:xfrm>
          <a:prstGeom prst="rect">
            <a:avLst/>
          </a:prstGeom>
          <a:noFill/>
        </p:spPr>
        <p:txBody>
          <a:bodyPr wrap="square" rtlCol="0">
            <a:spAutoFit/>
          </a:bodyPr>
          <a:lstStyle/>
          <a:p>
            <a:r>
              <a:rPr lang="zh-CN" altLang="en-US" sz="2400" b="1">
                <a:solidFill>
                  <a:srgbClr val="0000FF"/>
                </a:solidFill>
                <a:latin typeface="+mn-ea"/>
              </a:rPr>
              <a:t>锐利</a:t>
            </a:r>
          </a:p>
        </p:txBody>
      </p:sp>
      <p:sp>
        <p:nvSpPr>
          <p:cNvPr id="20" name="文本框 19"/>
          <p:cNvSpPr txBox="1"/>
          <p:nvPr/>
        </p:nvSpPr>
        <p:spPr>
          <a:xfrm>
            <a:off x="2268220" y="3843655"/>
            <a:ext cx="981075" cy="460375"/>
          </a:xfrm>
          <a:prstGeom prst="rect">
            <a:avLst/>
          </a:prstGeom>
          <a:noFill/>
        </p:spPr>
        <p:txBody>
          <a:bodyPr wrap="square" rtlCol="0">
            <a:spAutoFit/>
          </a:bodyPr>
          <a:lstStyle/>
          <a:p>
            <a:r>
              <a:rPr lang="zh-CN" altLang="en-US" sz="2400" b="1">
                <a:solidFill>
                  <a:srgbClr val="0000FF"/>
                </a:solidFill>
                <a:latin typeface="+mn-ea"/>
              </a:rPr>
              <a:t>奇特</a:t>
            </a:r>
          </a:p>
        </p:txBody>
      </p:sp>
      <p:sp>
        <p:nvSpPr>
          <p:cNvPr id="21" name="文本框 20"/>
          <p:cNvSpPr txBox="1"/>
          <p:nvPr/>
        </p:nvSpPr>
        <p:spPr>
          <a:xfrm>
            <a:off x="4617720" y="3843655"/>
            <a:ext cx="2526030" cy="460375"/>
          </a:xfrm>
          <a:prstGeom prst="rect">
            <a:avLst/>
          </a:prstGeom>
          <a:noFill/>
        </p:spPr>
        <p:txBody>
          <a:bodyPr wrap="square" rtlCol="0">
            <a:spAutoFit/>
          </a:bodyPr>
          <a:lstStyle/>
          <a:p>
            <a:r>
              <a:rPr lang="zh-CN" altLang="en-US" sz="2400" b="1">
                <a:solidFill>
                  <a:srgbClr val="0000FF"/>
                </a:solidFill>
                <a:latin typeface="+mn-ea"/>
              </a:rPr>
              <a:t>继续</a:t>
            </a:r>
            <a:r>
              <a:rPr lang="en-US" altLang="zh-CN" sz="2400" b="1">
                <a:solidFill>
                  <a:srgbClr val="0000FF"/>
                </a:solidFill>
                <a:latin typeface="+mn-ea"/>
              </a:rPr>
              <a:t>/</a:t>
            </a:r>
            <a:r>
              <a:rPr lang="zh-CN" altLang="en-US" sz="2400" b="1">
                <a:solidFill>
                  <a:srgbClr val="0000FF"/>
                </a:solidFill>
                <a:latin typeface="+mn-ea"/>
              </a:rPr>
              <a:t>连续</a:t>
            </a:r>
            <a:r>
              <a:rPr lang="en-US" altLang="zh-CN" sz="2400" b="1">
                <a:solidFill>
                  <a:srgbClr val="0000FF"/>
                </a:solidFill>
                <a:latin typeface="+mn-ea"/>
              </a:rPr>
              <a:t>/</a:t>
            </a:r>
            <a:r>
              <a:rPr lang="zh-CN" altLang="en-US" sz="2400" b="1">
                <a:solidFill>
                  <a:srgbClr val="0000FF"/>
                </a:solidFill>
                <a:latin typeface="+mn-ea"/>
              </a:rPr>
              <a:t>陆续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8" grpId="0"/>
      <p:bldP spid="4" grpId="0"/>
      <p:bldP spid="5" grpId="0"/>
      <p:bldP spid="16" grpId="0"/>
      <p:bldP spid="17"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807085" y="1323975"/>
            <a:ext cx="8056245" cy="1110615"/>
          </a:xfrm>
          <a:prstGeom prst="rect">
            <a:avLst/>
          </a:prstGeom>
          <a:noFill/>
        </p:spPr>
        <p:txBody>
          <a:bodyPr wrap="square" lIns="68580" tIns="34290" rIns="68580" bIns="34290">
            <a:spAutoFit/>
          </a:bodyPr>
          <a:lstStyle/>
          <a:p>
            <a:pPr indent="0" fontAlgn="auto">
              <a:lnSpc>
                <a:spcPct val="110000"/>
              </a:lnSpc>
              <a:spcBef>
                <a:spcPts val="1800"/>
              </a:spcBef>
              <a:buFont typeface="Arial" panose="020B0604020202020204" pitchFamily="34" charset="0"/>
              <a:buNone/>
              <a:defRPr/>
            </a:pPr>
            <a:r>
              <a:rPr lang="zh-CN" altLang="en-US" sz="2400" dirty="0">
                <a:latin typeface="微软雅黑" panose="020B0503020204020204" charset="-122"/>
                <a:ea typeface="微软雅黑" panose="020B0503020204020204" charset="-122"/>
                <a:cs typeface="微软雅黑" panose="020B0503020204020204" charset="-122"/>
                <a:sym typeface="+mn-ea"/>
              </a:rPr>
              <a:t>1</a:t>
            </a:r>
            <a:r>
              <a:rPr lang="en-US" altLang="zh-CN" sz="2400" dirty="0">
                <a:latin typeface="微软雅黑" panose="020B0503020204020204" charset="-122"/>
                <a:ea typeface="微软雅黑" panose="020B0503020204020204" charset="-122"/>
                <a:cs typeface="微软雅黑" panose="020B0503020204020204" charset="-122"/>
                <a:sym typeface="+mn-ea"/>
              </a:rPr>
              <a:t>. </a:t>
            </a:r>
            <a:r>
              <a:rPr lang="zh-CN" altLang="en-US" sz="2400" dirty="0">
                <a:latin typeface="微软雅黑" panose="020B0503020204020204" charset="-122"/>
                <a:ea typeface="微软雅黑" panose="020B0503020204020204" charset="-122"/>
                <a:cs typeface="微软雅黑" panose="020B0503020204020204" charset="-122"/>
                <a:sym typeface="+mn-ea"/>
              </a:rPr>
              <a:t>朗读课文，回答 题目“海的女儿”在此处主要指的是</a:t>
            </a:r>
          </a:p>
          <a:p>
            <a:pPr indent="0" fontAlgn="auto">
              <a:lnSpc>
                <a:spcPct val="110000"/>
              </a:lnSpc>
              <a:spcBef>
                <a:spcPts val="1800"/>
              </a:spcBef>
              <a:buFont typeface="Arial" panose="020B0604020202020204" pitchFamily="34" charset="0"/>
              <a:buNone/>
              <a:defRPr/>
            </a:pPr>
            <a:r>
              <a:rPr lang="zh-CN" altLang="en-US" sz="2400" dirty="0">
                <a:latin typeface="微软雅黑" panose="020B0503020204020204" charset="-122"/>
                <a:ea typeface="微软雅黑" panose="020B0503020204020204" charset="-122"/>
                <a:cs typeface="微软雅黑" panose="020B0503020204020204" charset="-122"/>
                <a:sym typeface="+mn-ea"/>
              </a:rPr>
              <a:t>谁？ 她的结局怎样？？</a:t>
            </a:r>
            <a:endParaRPr lang="zh-CN" altLang="en-US" sz="2400" dirty="0">
              <a:solidFill>
                <a:srgbClr val="3333FF"/>
              </a:solidFill>
              <a:latin typeface="微软雅黑" panose="020B0503020204020204" charset="-122"/>
              <a:ea typeface="微软雅黑" panose="020B0503020204020204" charset="-122"/>
              <a:cs typeface="微软雅黑" panose="020B0503020204020204" charset="-122"/>
            </a:endParaRPr>
          </a:p>
        </p:txBody>
      </p:sp>
      <p:pic>
        <p:nvPicPr>
          <p:cNvPr id="2" name="图片 1" descr="通用的"/>
          <p:cNvPicPr>
            <a:picLocks noChangeAspect="1"/>
          </p:cNvPicPr>
          <p:nvPr/>
        </p:nvPicPr>
        <p:blipFill>
          <a:blip r:embed="rId3" cstate="print"/>
          <a:stretch>
            <a:fillRect/>
          </a:stretch>
        </p:blipFill>
        <p:spPr>
          <a:xfrm>
            <a:off x="218440" y="647700"/>
            <a:ext cx="2056630" cy="576004"/>
          </a:xfrm>
          <a:prstGeom prst="rect">
            <a:avLst/>
          </a:prstGeom>
        </p:spPr>
      </p:pic>
      <p:sp>
        <p:nvSpPr>
          <p:cNvPr id="3" name="文本框 2"/>
          <p:cNvSpPr txBox="1"/>
          <p:nvPr/>
        </p:nvSpPr>
        <p:spPr>
          <a:xfrm>
            <a:off x="644525" y="705485"/>
            <a:ext cx="1497330" cy="460375"/>
          </a:xfrm>
          <a:prstGeom prst="rect">
            <a:avLst/>
          </a:prstGeom>
          <a:noFill/>
        </p:spPr>
        <p:txBody>
          <a:bodyPr wrap="square" rtlCol="0">
            <a:spAutoFit/>
          </a:bodyPr>
          <a:lstStyle/>
          <a:p>
            <a:r>
              <a:rPr lang="zh-CN" altLang="en-US" sz="2400" b="1"/>
              <a:t>课文解读</a:t>
            </a:r>
          </a:p>
        </p:txBody>
      </p:sp>
      <p:sp>
        <p:nvSpPr>
          <p:cNvPr id="4" name="云形标注 3"/>
          <p:cNvSpPr/>
          <p:nvPr/>
        </p:nvSpPr>
        <p:spPr>
          <a:xfrm>
            <a:off x="2842260" y="2650490"/>
            <a:ext cx="5444490" cy="2177415"/>
          </a:xfrm>
          <a:prstGeom prst="cloudCallout">
            <a:avLst>
              <a:gd name="adj1" fmla="val -21932"/>
              <a:gd name="adj2" fmla="val -7204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8" name="文本框 7"/>
          <p:cNvSpPr txBox="1"/>
          <p:nvPr/>
        </p:nvSpPr>
        <p:spPr>
          <a:xfrm>
            <a:off x="3672205" y="3047365"/>
            <a:ext cx="3784600" cy="1383665"/>
          </a:xfrm>
          <a:prstGeom prst="rect">
            <a:avLst/>
          </a:prstGeom>
          <a:noFill/>
        </p:spPr>
        <p:txBody>
          <a:bodyPr wrap="square" rtlCol="0">
            <a:spAutoFit/>
          </a:bodyPr>
          <a:lstStyle/>
          <a:p>
            <a:r>
              <a:rPr lang="zh-CN" altLang="en-US" sz="2800"/>
              <a:t>小人鱼。 她为了王子的幸福，纵身跳入了大海，变成了海上的泡沫。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1235551" y="598805"/>
            <a:ext cx="6824186" cy="4603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dirty="0">
                <a:solidFill>
                  <a:schemeClr val="tx1"/>
                </a:solidFill>
                <a:uFillTx/>
                <a:latin typeface="微软雅黑" panose="020B0503020204020204" charset="-122"/>
                <a:ea typeface="微软雅黑" panose="020B0503020204020204" charset="-122"/>
                <a:cs typeface="微软雅黑" panose="020B0503020204020204" charset="-122"/>
                <a:sym typeface="+mn-ea"/>
              </a:rPr>
              <a:t>课文可以分为几部分？每一部分主要讲了什么？</a:t>
            </a:r>
          </a:p>
        </p:txBody>
      </p:sp>
      <p:grpSp>
        <p:nvGrpSpPr>
          <p:cNvPr id="5" name="组合 4"/>
          <p:cNvGrpSpPr/>
          <p:nvPr/>
        </p:nvGrpSpPr>
        <p:grpSpPr>
          <a:xfrm>
            <a:off x="265543" y="1296705"/>
            <a:ext cx="8381783" cy="706781"/>
            <a:chOff x="262" y="2252"/>
            <a:chExt cx="12274" cy="908"/>
          </a:xfrm>
        </p:grpSpPr>
        <p:grpSp>
          <p:nvGrpSpPr>
            <p:cNvPr id="8" name="组合 7"/>
            <p:cNvGrpSpPr/>
            <p:nvPr/>
          </p:nvGrpSpPr>
          <p:grpSpPr>
            <a:xfrm>
              <a:off x="262" y="2391"/>
              <a:ext cx="3638" cy="631"/>
              <a:chOff x="177" y="3288"/>
              <a:chExt cx="3319" cy="631"/>
            </a:xfrm>
          </p:grpSpPr>
          <p:sp>
            <p:nvSpPr>
              <p:cNvPr id="6" name="燕尾形 5"/>
              <p:cNvSpPr/>
              <p:nvPr>
                <p:custDataLst>
                  <p:tags r:id="rId7"/>
                </p:custDataLst>
              </p:nvPr>
            </p:nvSpPr>
            <p:spPr>
              <a:xfrm>
                <a:off x="177" y="3361"/>
                <a:ext cx="3319" cy="542"/>
              </a:xfrm>
              <a:prstGeom prst="chevr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charset="-122"/>
                  <a:ea typeface="微软雅黑" panose="020B0503020204020204" charset="-122"/>
                </a:endParaRPr>
              </a:p>
            </p:txBody>
          </p:sp>
          <p:sp>
            <p:nvSpPr>
              <p:cNvPr id="7" name="文本框 6"/>
              <p:cNvSpPr txBox="1"/>
              <p:nvPr>
                <p:custDataLst>
                  <p:tags r:id="rId8"/>
                </p:custDataLst>
              </p:nvPr>
            </p:nvSpPr>
            <p:spPr>
              <a:xfrm>
                <a:off x="642" y="3288"/>
                <a:ext cx="2728" cy="631"/>
              </a:xfrm>
              <a:prstGeom prst="rect">
                <a:avLst/>
              </a:prstGeom>
              <a:noFill/>
            </p:spPr>
            <p:txBody>
              <a:bodyPr wrap="square" rtlCol="0">
                <a:spAutoFit/>
              </a:bodyPr>
              <a:lstStyle/>
              <a:p>
                <a:pPr>
                  <a:lnSpc>
                    <a:spcPct val="130000"/>
                  </a:lnSpc>
                  <a:spcBef>
                    <a:spcPts val="600"/>
                  </a:spcBef>
                  <a:defRPr/>
                </a:pP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第一部分（</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1-5</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grpSp>
        <p:sp>
          <p:nvSpPr>
            <p:cNvPr id="9" name="文本框 8"/>
            <p:cNvSpPr txBox="1"/>
            <p:nvPr/>
          </p:nvSpPr>
          <p:spPr>
            <a:xfrm>
              <a:off x="4273" y="2252"/>
              <a:ext cx="8263" cy="90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000" dirty="0">
                  <a:solidFill>
                    <a:schemeClr val="tx1"/>
                  </a:solidFill>
                  <a:latin typeface="微软雅黑" panose="020B0503020204020204" charset="-122"/>
                  <a:ea typeface="微软雅黑" panose="020B0503020204020204" charset="-122"/>
                  <a:cs typeface="微软雅黑" panose="020B0503020204020204" charset="-122"/>
                  <a:sym typeface="+mn-ea"/>
                </a:rPr>
                <a:t>写小人鱼跟随王子到达邻国，见到了美丽的公主。 王子欣喜若狂，小人鱼痛苦万分。</a:t>
              </a:r>
            </a:p>
          </p:txBody>
        </p:sp>
      </p:grpSp>
      <p:grpSp>
        <p:nvGrpSpPr>
          <p:cNvPr id="10" name="组合 9"/>
          <p:cNvGrpSpPr/>
          <p:nvPr/>
        </p:nvGrpSpPr>
        <p:grpSpPr>
          <a:xfrm>
            <a:off x="265649" y="2174301"/>
            <a:ext cx="8380351" cy="491490"/>
            <a:chOff x="330" y="3522"/>
            <a:chExt cx="12276" cy="774"/>
          </a:xfrm>
        </p:grpSpPr>
        <p:sp>
          <p:nvSpPr>
            <p:cNvPr id="12" name="文本框 11"/>
            <p:cNvSpPr txBox="1"/>
            <p:nvPr/>
          </p:nvSpPr>
          <p:spPr>
            <a:xfrm>
              <a:off x="4342" y="3595"/>
              <a:ext cx="8264" cy="6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lnSpc>
                  <a:spcPct val="100000"/>
                </a:lnSpc>
                <a:buClrTx/>
                <a:buSzTx/>
                <a:buFontTx/>
              </a:pPr>
              <a:r>
                <a:rPr sz="2000" dirty="0">
                  <a:solidFill>
                    <a:schemeClr val="tx1"/>
                  </a:solidFill>
                  <a:latin typeface="微软雅黑" panose="020B0503020204020204" charset="-122"/>
                  <a:ea typeface="微软雅黑" panose="020B0503020204020204" charset="-122"/>
                  <a:cs typeface="微软雅黑" panose="020B0503020204020204" charset="-122"/>
                  <a:sym typeface="+mn-ea"/>
                </a:rPr>
                <a:t>写王子和公主举行了盛大隆重的婚礼。</a:t>
              </a:r>
            </a:p>
          </p:txBody>
        </p:sp>
        <p:grpSp>
          <p:nvGrpSpPr>
            <p:cNvPr id="17" name="组合 16"/>
            <p:cNvGrpSpPr/>
            <p:nvPr/>
          </p:nvGrpSpPr>
          <p:grpSpPr>
            <a:xfrm>
              <a:off x="330" y="3522"/>
              <a:ext cx="4040" cy="774"/>
              <a:chOff x="239" y="2992"/>
              <a:chExt cx="3685" cy="774"/>
            </a:xfrm>
          </p:grpSpPr>
          <p:sp>
            <p:nvSpPr>
              <p:cNvPr id="18" name="燕尾形 17"/>
              <p:cNvSpPr/>
              <p:nvPr>
                <p:custDataLst>
                  <p:tags r:id="rId5"/>
                </p:custDataLst>
              </p:nvPr>
            </p:nvSpPr>
            <p:spPr>
              <a:xfrm>
                <a:off x="239" y="3143"/>
                <a:ext cx="3350" cy="623"/>
              </a:xfrm>
              <a:prstGeom prst="chevr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charset="-122"/>
                  <a:ea typeface="微软雅黑" panose="020B0503020204020204" charset="-122"/>
                </a:endParaRPr>
              </a:p>
            </p:txBody>
          </p:sp>
          <p:sp>
            <p:nvSpPr>
              <p:cNvPr id="19" name="文本框 18"/>
              <p:cNvSpPr txBox="1"/>
              <p:nvPr>
                <p:custDataLst>
                  <p:tags r:id="rId6"/>
                </p:custDataLst>
              </p:nvPr>
            </p:nvSpPr>
            <p:spPr>
              <a:xfrm>
                <a:off x="514" y="2992"/>
                <a:ext cx="3410" cy="774"/>
              </a:xfrm>
              <a:prstGeom prst="rect">
                <a:avLst/>
              </a:prstGeom>
              <a:noFill/>
            </p:spPr>
            <p:txBody>
              <a:bodyPr wrap="square" rtlCol="0">
                <a:spAutoFit/>
              </a:bodyPr>
              <a:lstStyle/>
              <a:p>
                <a:pPr>
                  <a:lnSpc>
                    <a:spcPct val="130000"/>
                  </a:lnSpc>
                  <a:spcBef>
                    <a:spcPts val="600"/>
                  </a:spcBef>
                  <a:defRPr/>
                </a:pP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第二部分（</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6-10</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grpSp>
      </p:grpSp>
      <p:grpSp>
        <p:nvGrpSpPr>
          <p:cNvPr id="11" name="组合 10"/>
          <p:cNvGrpSpPr/>
          <p:nvPr/>
        </p:nvGrpSpPr>
        <p:grpSpPr>
          <a:xfrm>
            <a:off x="265261" y="2837180"/>
            <a:ext cx="8380899" cy="1014730"/>
            <a:chOff x="484" y="5841"/>
            <a:chExt cx="12090" cy="1598"/>
          </a:xfrm>
        </p:grpSpPr>
        <p:sp>
          <p:nvSpPr>
            <p:cNvPr id="16" name="文本框 15"/>
            <p:cNvSpPr txBox="1"/>
            <p:nvPr/>
          </p:nvSpPr>
          <p:spPr>
            <a:xfrm>
              <a:off x="4435" y="5841"/>
              <a:ext cx="8139" cy="15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lnSpc>
                  <a:spcPct val="100000"/>
                </a:lnSpc>
                <a:buClrTx/>
                <a:buSzTx/>
                <a:buFontTx/>
              </a:pPr>
              <a:r>
                <a:rPr sz="2000" dirty="0">
                  <a:solidFill>
                    <a:schemeClr val="tx1"/>
                  </a:solidFill>
                  <a:latin typeface="微软雅黑" panose="020B0503020204020204" charset="-122"/>
                  <a:ea typeface="微软雅黑" panose="020B0503020204020204" charset="-122"/>
                  <a:cs typeface="微软雅黑" panose="020B0503020204020204" charset="-122"/>
                  <a:sym typeface="+mn-ea"/>
                </a:rPr>
                <a:t>写小人鱼的姐姐</a:t>
              </a: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们</a:t>
              </a:r>
              <a:r>
                <a:rPr sz="2000" dirty="0">
                  <a:solidFill>
                    <a:schemeClr val="tx1"/>
                  </a:solidFill>
                  <a:latin typeface="微软雅黑" panose="020B0503020204020204" charset="-122"/>
                  <a:ea typeface="微软雅黑" panose="020B0503020204020204" charset="-122"/>
                  <a:cs typeface="微软雅黑" panose="020B0503020204020204" charset="-122"/>
                  <a:sym typeface="+mn-ea"/>
                </a:rPr>
                <a:t>用自己的头发从巫婆那儿换来一把锋利的刀子，让小人鱼刺进王子的心脏，变回人鱼原形，重新回到海里生活。</a:t>
              </a:r>
            </a:p>
          </p:txBody>
        </p:sp>
        <p:grpSp>
          <p:nvGrpSpPr>
            <p:cNvPr id="20" name="组合 19"/>
            <p:cNvGrpSpPr/>
            <p:nvPr/>
          </p:nvGrpSpPr>
          <p:grpSpPr>
            <a:xfrm>
              <a:off x="484" y="6253"/>
              <a:ext cx="3586" cy="774"/>
              <a:chOff x="380" y="3772"/>
              <a:chExt cx="3271" cy="774"/>
            </a:xfrm>
          </p:grpSpPr>
          <p:sp>
            <p:nvSpPr>
              <p:cNvPr id="21" name="燕尾形 20"/>
              <p:cNvSpPr/>
              <p:nvPr>
                <p:custDataLst>
                  <p:tags r:id="rId3"/>
                </p:custDataLst>
              </p:nvPr>
            </p:nvSpPr>
            <p:spPr>
              <a:xfrm>
                <a:off x="380" y="3848"/>
                <a:ext cx="3271" cy="623"/>
              </a:xfrm>
              <a:prstGeom prst="chevr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charset="-122"/>
                  <a:ea typeface="微软雅黑" panose="020B0503020204020204" charset="-122"/>
                </a:endParaRPr>
              </a:p>
            </p:txBody>
          </p:sp>
          <p:sp>
            <p:nvSpPr>
              <p:cNvPr id="22" name="文本框 21"/>
              <p:cNvSpPr txBox="1"/>
              <p:nvPr>
                <p:custDataLst>
                  <p:tags r:id="rId4"/>
                </p:custDataLst>
              </p:nvPr>
            </p:nvSpPr>
            <p:spPr>
              <a:xfrm>
                <a:off x="573" y="3772"/>
                <a:ext cx="2861" cy="774"/>
              </a:xfrm>
              <a:prstGeom prst="rect">
                <a:avLst/>
              </a:prstGeom>
              <a:noFill/>
            </p:spPr>
            <p:txBody>
              <a:bodyPr wrap="square" rtlCol="0">
                <a:spAutoFit/>
              </a:bodyPr>
              <a:lstStyle/>
              <a:p>
                <a:pPr>
                  <a:lnSpc>
                    <a:spcPct val="130000"/>
                  </a:lnSpc>
                  <a:spcBef>
                    <a:spcPts val="600"/>
                  </a:spcBef>
                  <a:defRPr/>
                </a:pP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第三部分（11</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12）</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grpSp>
      <p:grpSp>
        <p:nvGrpSpPr>
          <p:cNvPr id="13" name="组合 12"/>
          <p:cNvGrpSpPr/>
          <p:nvPr/>
        </p:nvGrpSpPr>
        <p:grpSpPr>
          <a:xfrm>
            <a:off x="265471" y="4022151"/>
            <a:ext cx="8380636" cy="492125"/>
            <a:chOff x="323" y="2253"/>
            <a:chExt cx="12279" cy="776"/>
          </a:xfrm>
        </p:grpSpPr>
        <p:grpSp>
          <p:nvGrpSpPr>
            <p:cNvPr id="14" name="组合 13"/>
            <p:cNvGrpSpPr/>
            <p:nvPr/>
          </p:nvGrpSpPr>
          <p:grpSpPr>
            <a:xfrm>
              <a:off x="323" y="2253"/>
              <a:ext cx="3724" cy="776"/>
              <a:chOff x="233" y="3150"/>
              <a:chExt cx="3397" cy="776"/>
            </a:xfrm>
          </p:grpSpPr>
          <p:sp>
            <p:nvSpPr>
              <p:cNvPr id="15" name="燕尾形 14"/>
              <p:cNvSpPr/>
              <p:nvPr>
                <p:custDataLst>
                  <p:tags r:id="rId1"/>
                </p:custDataLst>
              </p:nvPr>
            </p:nvSpPr>
            <p:spPr>
              <a:xfrm>
                <a:off x="233" y="3284"/>
                <a:ext cx="3397" cy="623"/>
              </a:xfrm>
              <a:prstGeom prst="chevr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charset="-122"/>
                  <a:ea typeface="微软雅黑" panose="020B0503020204020204" charset="-122"/>
                </a:endParaRPr>
              </a:p>
            </p:txBody>
          </p:sp>
          <p:sp>
            <p:nvSpPr>
              <p:cNvPr id="23" name="文本框 22"/>
              <p:cNvSpPr txBox="1"/>
              <p:nvPr>
                <p:custDataLst>
                  <p:tags r:id="rId2"/>
                </p:custDataLst>
              </p:nvPr>
            </p:nvSpPr>
            <p:spPr>
              <a:xfrm>
                <a:off x="717" y="3150"/>
                <a:ext cx="2612" cy="776"/>
              </a:xfrm>
              <a:prstGeom prst="rect">
                <a:avLst/>
              </a:prstGeom>
              <a:noFill/>
            </p:spPr>
            <p:txBody>
              <a:bodyPr wrap="square" rtlCol="0">
                <a:spAutoFit/>
              </a:bodyPr>
              <a:lstStyle/>
              <a:p>
                <a:pPr>
                  <a:lnSpc>
                    <a:spcPct val="130000"/>
                  </a:lnSpc>
                  <a:spcBef>
                    <a:spcPts val="600"/>
                  </a:spcBef>
                  <a:defRPr/>
                </a:pPr>
                <a:r>
                  <a:rPr 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第四部分（</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13</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grpSp>
        <p:sp>
          <p:nvSpPr>
            <p:cNvPr id="24" name="文本框 23"/>
            <p:cNvSpPr txBox="1"/>
            <p:nvPr/>
          </p:nvSpPr>
          <p:spPr>
            <a:xfrm>
              <a:off x="4341" y="2327"/>
              <a:ext cx="8261" cy="6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buClrTx/>
                <a:buSzTx/>
                <a:buFontTx/>
              </a:pPr>
              <a:r>
                <a:rPr sz="2000" dirty="0">
                  <a:solidFill>
                    <a:schemeClr val="tx1"/>
                  </a:solidFill>
                  <a:latin typeface="微软雅黑" panose="020B0503020204020204" charset="-122"/>
                  <a:ea typeface="微软雅黑" panose="020B0503020204020204" charset="-122"/>
                  <a:cs typeface="微软雅黑" panose="020B0503020204020204" charset="-122"/>
                  <a:sym typeface="+mn-ea"/>
                </a:rPr>
                <a:t>写小人鱼牺牲了自己，变成了海上的泡沫。</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774700" y="1116965"/>
            <a:ext cx="8007350" cy="607695"/>
          </a:xfrm>
          <a:prstGeom prst="rect">
            <a:avLst/>
          </a:prstGeom>
          <a:noFill/>
          <a:ln w="9525">
            <a:noFill/>
          </a:ln>
        </p:spPr>
        <p:txBody>
          <a:bodyPr wrap="square">
            <a:spAutoFit/>
          </a:bodyPr>
          <a:lstStyle/>
          <a:p>
            <a:pPr marL="457200" indent="-457200" fontAlgn="auto">
              <a:lnSpc>
                <a:spcPct val="120000"/>
              </a:lnSpc>
              <a:buFont typeface="Wingdings" panose="05000000000000000000" pitchFamily="2" charset="2"/>
              <a:buChar char="Ø"/>
            </a:pPr>
            <a:r>
              <a:rPr lang="zh-CN" altLang="en-US" sz="2800" b="1" dirty="0">
                <a:latin typeface="宋体-PUA" panose="02010600030101010101" charset="-122"/>
                <a:ea typeface="宋体-PUA" panose="02010600030101010101" charset="-122"/>
                <a:cs typeface="微软雅黑" panose="020B0503020204020204" charset="-122"/>
                <a:sym typeface="+mn-ea"/>
              </a:rPr>
              <a:t>读课文的第一部分，找出描写公主外貌的句子。</a:t>
            </a:r>
          </a:p>
        </p:txBody>
      </p:sp>
      <p:sp>
        <p:nvSpPr>
          <p:cNvPr id="5" name="文本框 4"/>
          <p:cNvSpPr txBox="1"/>
          <p:nvPr/>
        </p:nvSpPr>
        <p:spPr>
          <a:xfrm>
            <a:off x="935355" y="1965960"/>
            <a:ext cx="7026275" cy="1210945"/>
          </a:xfrm>
          <a:prstGeom prst="rect">
            <a:avLst/>
          </a:prstGeom>
          <a:noFill/>
        </p:spPr>
        <p:txBody>
          <a:bodyPr wrap="square" rtlCol="0" anchor="t">
            <a:spAutoFit/>
          </a:bodyPr>
          <a:lstStyle/>
          <a:p>
            <a:pPr fontAlgn="auto">
              <a:lnSpc>
                <a:spcPct val="130000"/>
              </a:lnSpc>
            </a:pPr>
            <a:r>
              <a:rPr lang="en-US" altLang="zh-CN" sz="2800">
                <a:solidFill>
                  <a:schemeClr val="tx1"/>
                </a:solidFill>
                <a:latin typeface="+mn-ea"/>
                <a:cs typeface="+mn-ea"/>
              </a:rPr>
              <a:t>    </a:t>
            </a:r>
            <a:r>
              <a:rPr lang="en-US" altLang="zh-CN" sz="2800">
                <a:solidFill>
                  <a:schemeClr val="tx1"/>
                </a:solidFill>
                <a:latin typeface="楷体_GB2312" panose="02010609030101010101" charset="-122"/>
                <a:ea typeface="楷体_GB2312" panose="02010609030101010101" charset="-122"/>
                <a:cs typeface="+mn-ea"/>
              </a:rPr>
              <a:t>她的皮肤是那么细嫩、洁白，乌黑的长睫</a:t>
            </a:r>
            <a:r>
              <a:rPr lang="zh-CN" altLang="en-US" sz="2800">
                <a:solidFill>
                  <a:schemeClr val="tx1"/>
                </a:solidFill>
                <a:latin typeface="楷体_GB2312" panose="02010609030101010101" charset="-122"/>
                <a:ea typeface="楷体_GB2312" panose="02010609030101010101" charset="-122"/>
                <a:cs typeface="+mn-ea"/>
              </a:rPr>
              <a:t>毛下，一对深蓝的、钟情的眼睛在微笑着。</a:t>
            </a:r>
          </a:p>
        </p:txBody>
      </p:sp>
      <p:sp>
        <p:nvSpPr>
          <p:cNvPr id="3" name="图文框 2"/>
          <p:cNvSpPr/>
          <p:nvPr/>
        </p:nvSpPr>
        <p:spPr>
          <a:xfrm>
            <a:off x="2126615" y="3435985"/>
            <a:ext cx="5123180" cy="1296035"/>
          </a:xfrm>
          <a:prstGeom prst="frame">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4" name="文本框 3"/>
          <p:cNvSpPr txBox="1"/>
          <p:nvPr/>
        </p:nvSpPr>
        <p:spPr>
          <a:xfrm>
            <a:off x="2190750" y="3823335"/>
            <a:ext cx="4987925" cy="521970"/>
          </a:xfrm>
          <a:prstGeom prst="rect">
            <a:avLst/>
          </a:prstGeom>
          <a:noFill/>
        </p:spPr>
        <p:txBody>
          <a:bodyPr wrap="square" rtlCol="0" anchor="t">
            <a:spAutoFit/>
          </a:bodyPr>
          <a:lstStyle/>
          <a:p>
            <a:r>
              <a:rPr lang="zh-CN" altLang="en-US" sz="2800">
                <a:gradFill>
                  <a:gsLst>
                    <a:gs pos="0">
                      <a:srgbClr val="012D86"/>
                    </a:gs>
                    <a:gs pos="100000">
                      <a:srgbClr val="0E2557"/>
                    </a:gs>
                  </a:gsLst>
                  <a:lin scaled="0"/>
                </a:gradFill>
              </a:rPr>
              <a:t>外貌描写，写出了公主的美丽。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774700" y="1116965"/>
            <a:ext cx="8007350" cy="607695"/>
          </a:xfrm>
          <a:prstGeom prst="rect">
            <a:avLst/>
          </a:prstGeom>
          <a:noFill/>
          <a:ln w="9525">
            <a:noFill/>
          </a:ln>
        </p:spPr>
        <p:txBody>
          <a:bodyPr wrap="square">
            <a:spAutoFit/>
          </a:bodyPr>
          <a:lstStyle/>
          <a:p>
            <a:pPr marL="457200" indent="-457200" fontAlgn="auto">
              <a:lnSpc>
                <a:spcPct val="120000"/>
              </a:lnSpc>
              <a:buFont typeface="Wingdings" panose="05000000000000000000" pitchFamily="2" charset="2"/>
              <a:buChar char="Ø"/>
            </a:pPr>
            <a:r>
              <a:rPr lang="zh-CN" altLang="en-US" sz="2800" b="1" dirty="0">
                <a:latin typeface="宋体-PUA" panose="02010600030101010101" charset="-122"/>
                <a:ea typeface="宋体-PUA" panose="02010600030101010101" charset="-122"/>
                <a:cs typeface="微软雅黑" panose="020B0503020204020204" charset="-122"/>
                <a:sym typeface="+mn-ea"/>
              </a:rPr>
              <a:t>读课文的第二部分，赏析下列句子。</a:t>
            </a:r>
          </a:p>
        </p:txBody>
      </p:sp>
      <p:sp>
        <p:nvSpPr>
          <p:cNvPr id="5" name="文本框 4"/>
          <p:cNvSpPr txBox="1"/>
          <p:nvPr/>
        </p:nvSpPr>
        <p:spPr>
          <a:xfrm>
            <a:off x="889000" y="1849755"/>
            <a:ext cx="7026275" cy="1210945"/>
          </a:xfrm>
          <a:prstGeom prst="rect">
            <a:avLst/>
          </a:prstGeom>
          <a:noFill/>
        </p:spPr>
        <p:txBody>
          <a:bodyPr wrap="square" rtlCol="0" anchor="t">
            <a:spAutoFit/>
          </a:bodyPr>
          <a:lstStyle/>
          <a:p>
            <a:pPr fontAlgn="auto">
              <a:lnSpc>
                <a:spcPct val="130000"/>
              </a:lnSpc>
            </a:pP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800">
                <a:solidFill>
                  <a:schemeClr val="tx1"/>
                </a:solidFill>
                <a:latin typeface="楷体_GB2312" panose="02010609030101010101" charset="-122"/>
                <a:ea typeface="楷体_GB2312" panose="02010609030101010101" charset="-122"/>
                <a:cs typeface="+mn-ea"/>
              </a:rPr>
              <a:t>风儿在鼓着船帆。平静的海面上，船在轻柔地航行着。</a:t>
            </a:r>
          </a:p>
        </p:txBody>
      </p:sp>
      <p:sp>
        <p:nvSpPr>
          <p:cNvPr id="3" name="图文框 2"/>
          <p:cNvSpPr/>
          <p:nvPr/>
        </p:nvSpPr>
        <p:spPr>
          <a:xfrm>
            <a:off x="1391920" y="3239135"/>
            <a:ext cx="6224270" cy="1492885"/>
          </a:xfrm>
          <a:prstGeom prst="frame">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4" name="文本框 3"/>
          <p:cNvSpPr txBox="1"/>
          <p:nvPr/>
        </p:nvSpPr>
        <p:spPr>
          <a:xfrm>
            <a:off x="1616710" y="3580130"/>
            <a:ext cx="5774690" cy="953135"/>
          </a:xfrm>
          <a:prstGeom prst="rect">
            <a:avLst/>
          </a:prstGeom>
          <a:noFill/>
        </p:spPr>
        <p:txBody>
          <a:bodyPr wrap="square" rtlCol="0" anchor="t">
            <a:spAutoFit/>
          </a:bodyPr>
          <a:lstStyle/>
          <a:p>
            <a:r>
              <a:rPr lang="zh-CN" altLang="en-US" sz="2800">
                <a:gradFill>
                  <a:gsLst>
                    <a:gs pos="0">
                      <a:srgbClr val="012D86"/>
                    </a:gs>
                    <a:gs pos="100000">
                      <a:srgbClr val="0E2557"/>
                    </a:gs>
                  </a:gsLst>
                  <a:lin scaled="0"/>
                </a:gradFill>
              </a:rPr>
              <a:t> 这句话属于环境描写，烘托了一种安宁、祥和的气氛。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bldLvl="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1188085" y="794385"/>
            <a:ext cx="7098665" cy="1210945"/>
          </a:xfrm>
          <a:prstGeom prst="rect">
            <a:avLst/>
          </a:prstGeom>
          <a:solidFill>
            <a:schemeClr val="accent6">
              <a:lumMod val="20000"/>
              <a:lumOff val="80000"/>
              <a:alpha val="59000"/>
            </a:schemeClr>
          </a:solidFill>
        </p:spPr>
        <p:txBody>
          <a:bodyPr wrap="square" rtlCol="0">
            <a:spAutoFit/>
          </a:bodyPr>
          <a:lstStyle/>
          <a:p>
            <a:pPr indent="0" fontAlgn="auto">
              <a:lnSpc>
                <a:spcPct val="130000"/>
              </a:lnSpc>
            </a:pPr>
            <a:r>
              <a:rPr lang="en-US" altLang="zh-CN" sz="2800" b="1" dirty="0">
                <a:solidFill>
                  <a:schemeClr val="tx1"/>
                </a:solidFill>
                <a:latin typeface="楷体" panose="02010609060101010101" charset="-122"/>
                <a:ea typeface="楷体" panose="02010609060101010101" charset="-122"/>
              </a:rPr>
              <a:t>      </a:t>
            </a:r>
            <a:r>
              <a:rPr lang="en-US" altLang="zh-CN" sz="2800" b="1">
                <a:solidFill>
                  <a:schemeClr val="tx1"/>
                </a:solidFill>
                <a:latin typeface="楷体_GB2312" panose="02010609030101010101" charset="-122"/>
                <a:ea typeface="楷体_GB2312" panose="02010609030101010101" charset="-122"/>
                <a:cs typeface="+mn-ea"/>
              </a:rPr>
              <a:t> </a:t>
            </a:r>
            <a:r>
              <a:rPr lang="en-US" altLang="zh-CN" sz="2800">
                <a:solidFill>
                  <a:schemeClr val="tx1"/>
                </a:solidFill>
                <a:latin typeface="楷体_GB2312" panose="02010609030101010101" charset="-122"/>
                <a:ea typeface="楷体_GB2312" panose="02010609030101010101" charset="-122"/>
                <a:cs typeface="+mn-ea"/>
              </a:rPr>
              <a:t>她于是跳起舞来，飞快地旋转着，就像被追逐着的燕子那样。</a:t>
            </a:r>
            <a:endParaRPr lang="en-US" altLang="zh-CN" sz="2800" dirty="0">
              <a:solidFill>
                <a:schemeClr val="tx1"/>
              </a:solidFill>
              <a:latin typeface="楷体_GB2312" panose="02010609030101010101" charset="-122"/>
              <a:ea typeface="楷体_GB2312" panose="02010609030101010101" charset="-122"/>
              <a:cs typeface="+mn-ea"/>
            </a:endParaRPr>
          </a:p>
        </p:txBody>
      </p:sp>
      <p:sp>
        <p:nvSpPr>
          <p:cNvPr id="7" name="椭圆 6"/>
          <p:cNvSpPr/>
          <p:nvPr/>
        </p:nvSpPr>
        <p:spPr>
          <a:xfrm>
            <a:off x="2037715" y="1302385"/>
            <a:ext cx="2505075" cy="702945"/>
          </a:xfrm>
          <a:prstGeom prst="ellipse">
            <a:avLst/>
          </a:prstGeom>
          <a:noFill/>
          <a:ln>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标注 7"/>
          <p:cNvSpPr/>
          <p:nvPr/>
        </p:nvSpPr>
        <p:spPr>
          <a:xfrm>
            <a:off x="1781175" y="2232025"/>
            <a:ext cx="6320790" cy="2522220"/>
          </a:xfrm>
          <a:prstGeom prst="cloudCallout">
            <a:avLst>
              <a:gd name="adj1" fmla="val -44213"/>
              <a:gd name="adj2" fmla="val -5702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20000"/>
              </a:lnSpc>
            </a:pPr>
            <a:r>
              <a:rPr lang="zh-CN" altLang="en-US" sz="2000">
                <a:gradFill>
                  <a:gsLst>
                    <a:gs pos="0">
                      <a:srgbClr val="012D86"/>
                    </a:gs>
                    <a:gs pos="100000">
                      <a:srgbClr val="0E2557"/>
                    </a:gs>
                  </a:gsLst>
                  <a:lin scaled="0"/>
                </a:gradFill>
              </a:rPr>
              <a:t> </a:t>
            </a:r>
            <a:r>
              <a:rPr lang="zh-CN" altLang="en-US" sz="2400">
                <a:gradFill>
                  <a:gsLst>
                    <a:gs pos="0">
                      <a:srgbClr val="012D86"/>
                    </a:gs>
                    <a:gs pos="100000">
                      <a:srgbClr val="0E2557"/>
                    </a:gs>
                  </a:gsLst>
                  <a:lin scaled="0"/>
                </a:gradFill>
                <a:latin typeface="微软雅黑" panose="020B0503020204020204" charset="-122"/>
                <a:ea typeface="微软雅黑" panose="020B0503020204020204" charset="-122"/>
              </a:rPr>
              <a:t> </a:t>
            </a:r>
            <a:r>
              <a:rPr lang="zh-CN" altLang="en-US" sz="2400" b="1">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rPr>
              <a:t>这句话运用了比喻的修辞手法，作者把跳舞的小人鱼比作“被追逐着的燕子”，写出小人鱼舞姿的轻快、优美。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折角形 9"/>
          <p:cNvSpPr/>
          <p:nvPr/>
        </p:nvSpPr>
        <p:spPr>
          <a:xfrm>
            <a:off x="1868805" y="2792730"/>
            <a:ext cx="5406390" cy="1779270"/>
          </a:xfrm>
          <a:prstGeom prst="foldedCorner">
            <a:avLst/>
          </a:prstGeom>
          <a:pattFill prst="pct5">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64235" y="803910"/>
            <a:ext cx="7415530" cy="1641475"/>
          </a:xfrm>
          <a:prstGeom prst="rect">
            <a:avLst/>
          </a:prstGeom>
          <a:solidFill>
            <a:schemeClr val="accent6">
              <a:lumMod val="20000"/>
              <a:lumOff val="80000"/>
              <a:alpha val="63000"/>
            </a:schemeClr>
          </a:solidFill>
        </p:spPr>
        <p:txBody>
          <a:bodyPr wrap="square" rtlCol="0" anchor="t">
            <a:spAutoFit/>
          </a:bodyPr>
          <a:lstStyle/>
          <a:p>
            <a:pPr indent="711200" fontAlgn="auto">
              <a:lnSpc>
                <a:spcPct val="120000"/>
              </a:lnSpc>
              <a:extLst>
                <a:ext uri="{35155182-B16C-46BC-9424-99874614C6A1}">
                  <wpsdc:indentchars xmlns="" xmlns:wpsdc="http://www.wps.cn/officeDocument/2017/drawingmlCustomData" val="200" checksum="3773799597"/>
                </a:ext>
              </a:extLst>
            </a:pPr>
            <a:r>
              <a:rPr lang="zh-CN" altLang="en-US" sz="2800">
                <a:solidFill>
                  <a:schemeClr val="tx1"/>
                </a:solidFill>
                <a:latin typeface="楷体_GB2312" panose="02010609030101010101" charset="-122"/>
                <a:ea typeface="楷体_GB2312" panose="02010609030101010101" charset="-122"/>
                <a:cs typeface="楷体_GB2312" panose="02010609030101010101" charset="-122"/>
              </a:rPr>
              <a:t>她笑着，舞着，但是死的念头一直在她心中。王子吻着美丽的新娘，抚弄着她乌亮的头发。他们手挽着手，走进了那华丽的帐篷。</a:t>
            </a:r>
          </a:p>
        </p:txBody>
      </p:sp>
      <p:sp>
        <p:nvSpPr>
          <p:cNvPr id="3" name="文本框 2"/>
          <p:cNvSpPr txBox="1"/>
          <p:nvPr/>
        </p:nvSpPr>
        <p:spPr>
          <a:xfrm>
            <a:off x="1868805" y="2864485"/>
            <a:ext cx="5406390" cy="1529715"/>
          </a:xfrm>
          <a:prstGeom prst="rect">
            <a:avLst/>
          </a:prstGeom>
          <a:noFill/>
        </p:spPr>
        <p:txBody>
          <a:bodyPr wrap="square" rtlCol="0" anchor="t">
            <a:spAutoFit/>
          </a:bodyPr>
          <a:lstStyle/>
          <a:p>
            <a:pPr fontAlgn="auto">
              <a:lnSpc>
                <a:spcPct val="130000"/>
              </a:lnSpc>
            </a:pPr>
            <a:r>
              <a:rPr lang="en-US" altLang="zh-CN" sz="2400">
                <a:solidFill>
                  <a:srgbClr val="00B0F0"/>
                </a:solidFill>
                <a:latin typeface="微软雅黑" panose="020B0503020204020204" charset="-122"/>
                <a:ea typeface="微软雅黑" panose="020B0503020204020204" charset="-122"/>
                <a:cs typeface="微软雅黑" panose="020B0503020204020204" charset="-122"/>
              </a:rPr>
              <a:t> </a:t>
            </a:r>
            <a:r>
              <a:rPr lang="zh-CN" altLang="en-US" sz="2400" b="1">
                <a:solidFill>
                  <a:srgbClr val="00B0F0"/>
                </a:solidFill>
                <a:latin typeface="宋体" panose="02010600030101010101" pitchFamily="2" charset="-122"/>
                <a:ea typeface="宋体" panose="02010600030101010101" pitchFamily="2" charset="-122"/>
                <a:cs typeface="微软雅黑" panose="020B0503020204020204" charset="-122"/>
              </a:rPr>
              <a:t>以乐写哀。王子和新娘的幸福美好，多么令人羡慕啊！他们的幸福也衬托出了小人鱼即将化为泡沫的痛苦和不幸。</a:t>
            </a:r>
            <a:r>
              <a:rPr lang="zh-CN" altLang="en-US" sz="2400">
                <a:solidFill>
                  <a:srgbClr val="00B0F0"/>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704215" y="700405"/>
            <a:ext cx="7738110" cy="607695"/>
          </a:xfrm>
          <a:prstGeom prst="rect">
            <a:avLst/>
          </a:prstGeom>
          <a:noFill/>
          <a:ln w="9525">
            <a:noFill/>
          </a:ln>
        </p:spPr>
        <p:txBody>
          <a:bodyPr wrap="square">
            <a:spAutoFit/>
          </a:bodyPr>
          <a:lstStyle/>
          <a:p>
            <a:pPr marL="457200" indent="-457200" fontAlgn="auto">
              <a:lnSpc>
                <a:spcPct val="120000"/>
              </a:lnSpc>
              <a:buFont typeface="Wingdings" panose="05000000000000000000" pitchFamily="2" charset="2"/>
              <a:buChar char="Ø"/>
            </a:pPr>
            <a:r>
              <a:rPr lang="zh-CN" altLang="en-US" sz="2800" b="1" dirty="0">
                <a:latin typeface="宋体-PUA" panose="02010600030101010101" charset="-122"/>
                <a:ea typeface="宋体-PUA" panose="02010600030101010101" charset="-122"/>
                <a:cs typeface="微软雅黑" panose="020B0503020204020204" charset="-122"/>
                <a:sym typeface="+mn-ea"/>
              </a:rPr>
              <a:t>默读课文第三、四部分，体会下面这段话。</a:t>
            </a:r>
          </a:p>
        </p:txBody>
      </p:sp>
      <p:sp>
        <p:nvSpPr>
          <p:cNvPr id="4" name="文本框 3"/>
          <p:cNvSpPr txBox="1"/>
          <p:nvPr/>
        </p:nvSpPr>
        <p:spPr>
          <a:xfrm>
            <a:off x="702310" y="1400810"/>
            <a:ext cx="7740015" cy="3192145"/>
          </a:xfrm>
          <a:prstGeom prst="rect">
            <a:avLst/>
          </a:prstGeom>
          <a:noFill/>
        </p:spPr>
        <p:txBody>
          <a:bodyPr wrap="square" rtlCol="0" anchor="t">
            <a:spAutoFit/>
          </a:bodyPr>
          <a:lstStyle/>
          <a:p>
            <a:pPr fontAlgn="auto">
              <a:lnSpc>
                <a:spcPct val="120000"/>
              </a:lnSpc>
            </a:pPr>
            <a:r>
              <a:rPr lang="en-US" altLang="zh-CN" sz="2800">
                <a:gradFill>
                  <a:gsLst>
                    <a:gs pos="0">
                      <a:srgbClr val="012D86"/>
                    </a:gs>
                    <a:gs pos="100000">
                      <a:srgbClr val="0E2557"/>
                    </a:gs>
                  </a:gsLst>
                  <a:lin scaled="0"/>
                </a:gradFill>
                <a:latin typeface="楷体_GB2312" panose="02010609030101010101" charset="-122"/>
                <a:ea typeface="楷体_GB2312" panose="02010609030101010101" charset="-122"/>
                <a:cs typeface="楷体_GB2312" panose="02010609030101010101" charset="-122"/>
              </a:rPr>
              <a:t>    </a:t>
            </a:r>
            <a:r>
              <a:rPr lang="zh-CN" altLang="en-US" sz="2800" spc="100">
                <a:gradFill>
                  <a:gsLst>
                    <a:gs pos="0">
                      <a:srgbClr val="012D86"/>
                    </a:gs>
                    <a:gs pos="100000">
                      <a:srgbClr val="0E2557"/>
                    </a:gs>
                  </a:gsLst>
                  <a:lin scaled="0"/>
                </a:gradFill>
                <a:latin typeface="楷体_GB2312" panose="02010609030101010101" charset="-122"/>
                <a:ea typeface="楷体_GB2312" panose="02010609030101010101" charset="-122"/>
                <a:cs typeface="楷体_GB2312" panose="02010609030101010101" charset="-122"/>
              </a:rPr>
              <a:t>她弯下腰，在王子清秀的脸庞上吻了一</a:t>
            </a:r>
            <a:r>
              <a:rPr lang="zh-CN" altLang="en-US" sz="2800">
                <a:gradFill>
                  <a:gsLst>
                    <a:gs pos="0">
                      <a:srgbClr val="012D86"/>
                    </a:gs>
                    <a:gs pos="100000">
                      <a:srgbClr val="0E2557"/>
                    </a:gs>
                  </a:gsLst>
                  <a:lin scaled="0"/>
                </a:gradFill>
                <a:latin typeface="楷体_GB2312" panose="02010609030101010101" charset="-122"/>
                <a:ea typeface="楷体_GB2312" panose="02010609030101010101" charset="-122"/>
                <a:cs typeface="楷体_GB2312" panose="02010609030101010101" charset="-122"/>
              </a:rPr>
              <a:t>下……她看了看手中锋利的刀，又深情地看了王子一眼……小人鱼拿着刀的手在发抖，但是，她马上将那把锋利的刀远远地抛到海里……她再一次深情地朝王子望了一眼，然后纵身跳到海里。她感到自己的身体正在一点点地化为泡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714375" y="1127125"/>
            <a:ext cx="7715250" cy="2889885"/>
          </a:xfrm>
          <a:prstGeom prst="rect">
            <a:avLst/>
          </a:prstGeom>
          <a:solidFill>
            <a:schemeClr val="bg2">
              <a:lumMod val="20000"/>
              <a:lumOff val="80000"/>
            </a:schemeClr>
          </a:solidFill>
          <a:ln>
            <a:solidFill>
              <a:schemeClr val="bg2">
                <a:lumMod val="50000"/>
              </a:schemeClr>
            </a:solidFill>
          </a:ln>
        </p:spPr>
        <p:txBody>
          <a:bodyPr wrap="square" rtlCol="0" anchor="t">
            <a:spAutoFit/>
          </a:bodyPr>
          <a:lstStyle/>
          <a:p>
            <a:pPr indent="711200" fontAlgn="auto">
              <a:lnSpc>
                <a:spcPct val="130000"/>
              </a:lnSpc>
              <a:extLst>
                <a:ext uri="{35155182-B16C-46BC-9424-99874614C6A1}">
                  <wpsdc:indentchars xmlns="" xmlns:wpsdc="http://www.wps.cn/officeDocument/2017/drawingmlCustomData" val="200" checksum="3773799597"/>
                </a:ext>
              </a:extLst>
            </a:pPr>
            <a:r>
              <a:rPr lang="zh-CN" altLang="en-US" sz="2800" b="1">
                <a:solidFill>
                  <a:srgbClr val="002060"/>
                </a:solidFill>
                <a:latin typeface="+mn-ea"/>
                <a:cs typeface="+mn-ea"/>
              </a:rPr>
              <a:t>小人鱼轰轰烈烈的爱情以悲剧告终。作者在这里精细地刻画了小人鱼复杂而矛盾的心理。“拿着刀的手在发抖”，是小人鱼内心激烈斗争使然，是面临抉择时的情感使然。最后，善良和崇高让她选择自己化成泡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714375" y="1406525"/>
            <a:ext cx="7715250" cy="2330450"/>
          </a:xfrm>
          <a:prstGeom prst="rect">
            <a:avLst/>
          </a:prstGeom>
          <a:solidFill>
            <a:schemeClr val="bg2">
              <a:lumMod val="20000"/>
              <a:lumOff val="80000"/>
            </a:schemeClr>
          </a:solidFill>
          <a:ln>
            <a:solidFill>
              <a:schemeClr val="bg2">
                <a:lumMod val="50000"/>
              </a:schemeClr>
            </a:solidFill>
          </a:ln>
        </p:spPr>
        <p:txBody>
          <a:bodyPr wrap="square" rtlCol="0" anchor="t">
            <a:spAutoFit/>
          </a:bodyPr>
          <a:lstStyle/>
          <a:p>
            <a:pPr fontAlgn="auto">
              <a:lnSpc>
                <a:spcPct val="130000"/>
              </a:lnSpc>
            </a:pPr>
            <a:r>
              <a:rPr lang="en-US" altLang="zh-CN" sz="2800" b="1">
                <a:solidFill>
                  <a:srgbClr val="002060"/>
                </a:solidFill>
                <a:latin typeface="+mn-ea"/>
                <a:cs typeface="+mn-ea"/>
              </a:rPr>
              <a:t>    </a:t>
            </a:r>
            <a:r>
              <a:rPr lang="zh-CN" altLang="en-US" sz="2800" b="1">
                <a:solidFill>
                  <a:srgbClr val="002060"/>
                </a:solidFill>
                <a:latin typeface="+mn-ea"/>
                <a:cs typeface="+mn-ea"/>
              </a:rPr>
              <a:t>“她再一次深情地朝王子望了一眼，然后纵身跳到海里”，这是她向自己深爱的人永别，是向自己的生命永别。从中我们可以感受到小人鱼宁愿牺牲自己也不愿破坏他人幸福的崇高品质。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151380" y="1638935"/>
            <a:ext cx="5003165" cy="922020"/>
          </a:xfrm>
          <a:prstGeom prst="rect">
            <a:avLst/>
          </a:prstGeom>
          <a:solidFill>
            <a:srgbClr val="FFEBD2">
              <a:alpha val="53000"/>
            </a:srgbClr>
          </a:solidFill>
        </p:spPr>
        <p:txBody>
          <a:bodyPr wrap="square" rtlCol="0">
            <a:spAutoFit/>
          </a:bodyPr>
          <a:lstStyle/>
          <a:p>
            <a:r>
              <a:rPr lang="en-US" altLang="zh-CN" sz="5400" b="1">
                <a:latin typeface="黑体" panose="02010600030101010101" pitchFamily="2" charset="-122"/>
                <a:ea typeface="黑体" panose="02010600030101010101" pitchFamily="2" charset="-122"/>
                <a:cs typeface="黑体" panose="02010600030101010101" pitchFamily="2" charset="-122"/>
              </a:rPr>
              <a:t>27</a:t>
            </a:r>
            <a:r>
              <a:rPr lang="en-US" altLang="zh-CN" sz="5400" b="1" baseline="30000">
                <a:latin typeface="黑体" panose="02010600030101010101" pitchFamily="2" charset="-122"/>
                <a:ea typeface="黑体" panose="02010600030101010101" pitchFamily="2" charset="-122"/>
                <a:cs typeface="黑体" panose="02010600030101010101" pitchFamily="2" charset="-122"/>
              </a:rPr>
              <a:t>* </a:t>
            </a:r>
            <a:r>
              <a:rPr lang="zh-CN" altLang="en-US" sz="5400" b="1">
                <a:latin typeface="黑体" panose="02010600030101010101" pitchFamily="2" charset="-122"/>
                <a:ea typeface="黑体" panose="02010600030101010101" pitchFamily="2" charset="-122"/>
                <a:cs typeface="黑体" panose="02010600030101010101" pitchFamily="2" charset="-122"/>
              </a:rPr>
              <a:t>海的女儿</a:t>
            </a:r>
          </a:p>
        </p:txBody>
      </p:sp>
      <p:sp>
        <p:nvSpPr>
          <p:cNvPr id="4" name="文本框 3"/>
          <p:cNvSpPr txBox="1"/>
          <p:nvPr/>
        </p:nvSpPr>
        <p:spPr>
          <a:xfrm>
            <a:off x="245110" y="4378325"/>
            <a:ext cx="3213735" cy="521970"/>
          </a:xfrm>
          <a:prstGeom prst="rect">
            <a:avLst/>
          </a:prstGeom>
          <a:noFill/>
          <a:extLst>
            <a:ext uri="{909E8E84-426E-40DD-AFC4-6F175D3DCCD1}">
              <a14:hiddenFill xmlns:a14="http://schemas.microsoft.com/office/drawing/2010/main">
                <a:solidFill>
                  <a:srgbClr val="FFEBD2">
                    <a:alpha val="53000"/>
                  </a:srgbClr>
                </a:solidFill>
              </a14:hiddenFill>
            </a:ext>
          </a:extLst>
        </p:spPr>
        <p:txBody>
          <a:bodyPr wrap="square" rtlCol="0">
            <a:spAutoFit/>
          </a:bodyPr>
          <a:lstStyle/>
          <a:p>
            <a:r>
              <a:rPr lang="zh-CN" altLang="en-US" sz="2800" b="1">
                <a:latin typeface="楷体_GB2312" panose="02010609030101010101" charset="-122"/>
                <a:ea typeface="楷体_GB2312" panose="02010609030101010101" charset="-122"/>
                <a:cs typeface="楷体_GB2312" panose="02010609030101010101" charset="-122"/>
              </a:rPr>
              <a:t>统编版•四年级下册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云形标注 8"/>
          <p:cNvSpPr/>
          <p:nvPr/>
        </p:nvSpPr>
        <p:spPr>
          <a:xfrm>
            <a:off x="3502660" y="205740"/>
            <a:ext cx="4287520" cy="1901190"/>
          </a:xfrm>
          <a:prstGeom prst="cloudCallout">
            <a:avLst>
              <a:gd name="adj1" fmla="val -67728"/>
              <a:gd name="adj2" fmla="val 4465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b="1">
                <a:solidFill>
                  <a:srgbClr val="FF0000"/>
                </a:solidFill>
              </a:rPr>
              <a:t> 你觉得小人鱼是怎样的一个形象？</a:t>
            </a:r>
          </a:p>
        </p:txBody>
      </p:sp>
      <p:sp>
        <p:nvSpPr>
          <p:cNvPr id="3" name="文本框 2"/>
          <p:cNvSpPr txBox="1"/>
          <p:nvPr/>
        </p:nvSpPr>
        <p:spPr>
          <a:xfrm>
            <a:off x="3884930" y="2637790"/>
            <a:ext cx="4305935" cy="1568450"/>
          </a:xfrm>
          <a:prstGeom prst="rect">
            <a:avLst/>
          </a:prstGeom>
          <a:solidFill>
            <a:schemeClr val="accent6">
              <a:lumMod val="20000"/>
              <a:lumOff val="80000"/>
            </a:schemeClr>
          </a:solidFill>
        </p:spPr>
        <p:txBody>
          <a:bodyPr wrap="square" rtlCol="0">
            <a:spAutoFit/>
          </a:bodyPr>
          <a:lstStyle/>
          <a:p>
            <a:r>
              <a:rPr lang="zh-CN" altLang="en-US" sz="3200"/>
              <a:t>小人鱼美丽、善良、纯真、执着，为了他人的幸福不惜牺牲自己。</a:t>
            </a:r>
          </a:p>
        </p:txBody>
      </p:sp>
      <p:pic>
        <p:nvPicPr>
          <p:cNvPr id="4" name="图片 3" descr="26海的女儿2"/>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191135" y="977900"/>
            <a:ext cx="3554095" cy="3589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云形标注 8"/>
          <p:cNvSpPr/>
          <p:nvPr/>
        </p:nvSpPr>
        <p:spPr>
          <a:xfrm>
            <a:off x="1816735" y="1138555"/>
            <a:ext cx="5728970" cy="3114040"/>
          </a:xfrm>
          <a:prstGeom prst="cloudCallout">
            <a:avLst>
              <a:gd name="adj1" fmla="val -58886"/>
              <a:gd name="adj2" fmla="val -43062"/>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文本框 7"/>
          <p:cNvSpPr txBox="1"/>
          <p:nvPr/>
        </p:nvSpPr>
        <p:spPr>
          <a:xfrm>
            <a:off x="2660650" y="1680210"/>
            <a:ext cx="4052570" cy="2061210"/>
          </a:xfrm>
          <a:prstGeom prst="rect">
            <a:avLst/>
          </a:prstGeom>
          <a:noFill/>
        </p:spPr>
        <p:txBody>
          <a:bodyPr wrap="square" rtlCol="0" anchor="t">
            <a:spAutoFit/>
          </a:bodyPr>
          <a:lstStyle/>
          <a:p>
            <a:r>
              <a:rPr lang="zh-CN" altLang="en-US" sz="3200">
                <a:gradFill>
                  <a:gsLst>
                    <a:gs pos="0">
                      <a:srgbClr val="012D86"/>
                    </a:gs>
                    <a:gs pos="100000">
                      <a:srgbClr val="0E2557"/>
                    </a:gs>
                  </a:gsLst>
                  <a:lin scaled="0"/>
                </a:gradFill>
              </a:rPr>
              <a:t> 小人鱼为了让心爱的王子能获得幸福，自己甘愿化为泡沫，你认为她这样做值得吗？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866140" y="1343660"/>
            <a:ext cx="7552055" cy="2790825"/>
          </a:xfrm>
          <a:prstGeom prst="rect">
            <a:avLst/>
          </a:prstGeom>
          <a:solidFill>
            <a:schemeClr val="accent6">
              <a:lumMod val="20000"/>
              <a:lumOff val="80000"/>
              <a:alpha val="53000"/>
            </a:schemeClr>
          </a:solidFill>
          <a:ln>
            <a:solidFill>
              <a:schemeClr val="accent6">
                <a:lumMod val="60000"/>
                <a:lumOff val="40000"/>
              </a:schemeClr>
            </a:solidFill>
          </a:ln>
        </p:spPr>
        <p:txBody>
          <a:bodyPr wrap="square" rtlCol="0" anchor="t">
            <a:spAutoFit/>
          </a:bodyPr>
          <a:lstStyle/>
          <a:p>
            <a:pPr indent="0" algn="l" fontAlgn="auto">
              <a:lnSpc>
                <a:spcPct val="130000"/>
              </a:lnSpc>
            </a:pPr>
            <a:r>
              <a:rPr lang="zh-CN" altLang="en-US" sz="2700">
                <a:solidFill>
                  <a:srgbClr val="002060"/>
                </a:solidFill>
                <a:latin typeface="+mn-ea"/>
                <a:cs typeface="微软雅黑" panose="020B0503020204020204" charset="-122"/>
                <a:sym typeface="+mn-ea"/>
              </a:rPr>
              <a:t>示例：我认为值得。小人鱼深深地爱着王子，她不想用王子的生命换取自己的生命，她不想一对幸福的恋人因为自己而痛苦，这体现了小人鱼善良、崇高的精神品质。这个故事因为小人鱼最终的选择而更加动人，也更能引发人们的思考。</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通用的"/>
          <p:cNvPicPr>
            <a:picLocks noChangeAspect="1"/>
          </p:cNvPicPr>
          <p:nvPr/>
        </p:nvPicPr>
        <p:blipFill>
          <a:blip r:embed="rId2" cstate="print"/>
          <a:stretch>
            <a:fillRect/>
          </a:stretch>
        </p:blipFill>
        <p:spPr>
          <a:xfrm>
            <a:off x="-471964" y="98743"/>
            <a:ext cx="2030254" cy="491490"/>
          </a:xfrm>
          <a:prstGeom prst="rect">
            <a:avLst/>
          </a:prstGeom>
        </p:spPr>
      </p:pic>
      <p:sp>
        <p:nvSpPr>
          <p:cNvPr id="4" name="Text Box 14"/>
          <p:cNvSpPr txBox="1">
            <a:spLocks noChangeArrowheads="1"/>
          </p:cNvSpPr>
          <p:nvPr/>
        </p:nvSpPr>
        <p:spPr bwMode="auto">
          <a:xfrm>
            <a:off x="781685" y="1525905"/>
            <a:ext cx="624205" cy="20612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海的女儿</a:t>
            </a:r>
          </a:p>
        </p:txBody>
      </p:sp>
      <p:sp>
        <p:nvSpPr>
          <p:cNvPr id="14" name="左中括号 13"/>
          <p:cNvSpPr/>
          <p:nvPr/>
        </p:nvSpPr>
        <p:spPr>
          <a:xfrm>
            <a:off x="1549400" y="1023620"/>
            <a:ext cx="768350" cy="3222625"/>
          </a:xfrm>
          <a:prstGeom prst="leftBracket">
            <a:avLst>
              <a:gd name="adj" fmla="val 118809"/>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7" name="文本框 6"/>
          <p:cNvSpPr txBox="1"/>
          <p:nvPr/>
        </p:nvSpPr>
        <p:spPr>
          <a:xfrm>
            <a:off x="2317750" y="742950"/>
            <a:ext cx="2413635" cy="521970"/>
          </a:xfrm>
          <a:prstGeom prst="rect">
            <a:avLst/>
          </a:prstGeom>
          <a:solidFill>
            <a:schemeClr val="accent5">
              <a:lumMod val="20000"/>
              <a:lumOff val="80000"/>
            </a:schemeClr>
          </a:solidFill>
          <a:ln>
            <a:solidFill>
              <a:schemeClr val="accent5">
                <a:lumMod val="20000"/>
                <a:lumOff val="80000"/>
              </a:schemeClr>
            </a:solidFill>
          </a:ln>
        </p:spPr>
        <p:txBody>
          <a:bodyPr wrap="square" rtlCol="0" anchor="t">
            <a:spAutoFit/>
          </a:bodyPr>
          <a:lstStyle/>
          <a:p>
            <a:pPr algn="ctr"/>
            <a:r>
              <a:rPr lang="zh-CN" altLang="en-US" sz="2800"/>
              <a:t>王子见到公主</a:t>
            </a:r>
          </a:p>
        </p:txBody>
      </p:sp>
      <p:sp>
        <p:nvSpPr>
          <p:cNvPr id="8" name="文本框 7"/>
          <p:cNvSpPr txBox="1"/>
          <p:nvPr/>
        </p:nvSpPr>
        <p:spPr>
          <a:xfrm>
            <a:off x="2275840" y="1927860"/>
            <a:ext cx="3594100" cy="521970"/>
          </a:xfrm>
          <a:prstGeom prst="rect">
            <a:avLst/>
          </a:prstGeom>
          <a:solidFill>
            <a:schemeClr val="accent5">
              <a:lumMod val="20000"/>
              <a:lumOff val="80000"/>
            </a:schemeClr>
          </a:solidFill>
        </p:spPr>
        <p:txBody>
          <a:bodyPr wrap="square" rtlCol="0" anchor="t">
            <a:spAutoFit/>
          </a:bodyPr>
          <a:lstStyle/>
          <a:p>
            <a:pPr algn="ctr"/>
            <a:r>
              <a:rPr lang="zh-CN" altLang="en-US" sz="2800"/>
              <a:t>王子和公主举行婚礼</a:t>
            </a:r>
          </a:p>
        </p:txBody>
      </p:sp>
      <p:sp>
        <p:nvSpPr>
          <p:cNvPr id="9" name="文本框 8"/>
          <p:cNvSpPr txBox="1"/>
          <p:nvPr/>
        </p:nvSpPr>
        <p:spPr>
          <a:xfrm>
            <a:off x="2239645" y="3010535"/>
            <a:ext cx="3091815" cy="521970"/>
          </a:xfrm>
          <a:prstGeom prst="rect">
            <a:avLst/>
          </a:prstGeom>
          <a:solidFill>
            <a:schemeClr val="accent5">
              <a:lumMod val="20000"/>
              <a:lumOff val="80000"/>
            </a:schemeClr>
          </a:solidFill>
        </p:spPr>
        <p:txBody>
          <a:bodyPr wrap="square" rtlCol="0" anchor="t">
            <a:spAutoFit/>
          </a:bodyPr>
          <a:lstStyle/>
          <a:p>
            <a:pPr algn="ctr"/>
            <a:r>
              <a:rPr lang="zh-CN" altLang="en-US" sz="2800"/>
              <a:t>姐姐们送来一把刀</a:t>
            </a:r>
          </a:p>
        </p:txBody>
      </p:sp>
      <p:sp>
        <p:nvSpPr>
          <p:cNvPr id="13" name="左大括号 12"/>
          <p:cNvSpPr/>
          <p:nvPr/>
        </p:nvSpPr>
        <p:spPr>
          <a:xfrm>
            <a:off x="5389245" y="2717165"/>
            <a:ext cx="345440" cy="10826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1600"/>
          </a:p>
        </p:txBody>
      </p:sp>
      <p:sp>
        <p:nvSpPr>
          <p:cNvPr id="16" name="文本框 15"/>
          <p:cNvSpPr txBox="1"/>
          <p:nvPr/>
        </p:nvSpPr>
        <p:spPr>
          <a:xfrm>
            <a:off x="5734685" y="3550285"/>
            <a:ext cx="2212975" cy="460375"/>
          </a:xfrm>
          <a:prstGeom prst="rect">
            <a:avLst/>
          </a:prstGeom>
          <a:solidFill>
            <a:schemeClr val="accent4">
              <a:lumMod val="40000"/>
              <a:lumOff val="60000"/>
            </a:schemeClr>
          </a:solidFill>
        </p:spPr>
        <p:txBody>
          <a:bodyPr wrap="square" rtlCol="0" anchor="t">
            <a:spAutoFit/>
          </a:bodyPr>
          <a:lstStyle/>
          <a:p>
            <a:pPr algn="ctr"/>
            <a:r>
              <a:rPr lang="zh-CN" altLang="en-US" sz="2400"/>
              <a:t>回归大海</a:t>
            </a:r>
          </a:p>
        </p:txBody>
      </p:sp>
      <p:sp>
        <p:nvSpPr>
          <p:cNvPr id="17" name="文本框 16"/>
          <p:cNvSpPr txBox="1"/>
          <p:nvPr/>
        </p:nvSpPr>
        <p:spPr>
          <a:xfrm>
            <a:off x="5734050" y="2492375"/>
            <a:ext cx="2213610" cy="460375"/>
          </a:xfrm>
          <a:prstGeom prst="rect">
            <a:avLst/>
          </a:prstGeom>
          <a:solidFill>
            <a:schemeClr val="accent4">
              <a:lumMod val="40000"/>
              <a:lumOff val="60000"/>
            </a:schemeClr>
          </a:solidFill>
        </p:spPr>
        <p:txBody>
          <a:bodyPr wrap="square" rtlCol="0">
            <a:spAutoFit/>
          </a:bodyPr>
          <a:lstStyle/>
          <a:p>
            <a:pPr algn="ctr"/>
            <a:r>
              <a:rPr lang="zh-CN" altLang="en-US" sz="2400"/>
              <a:t>刺死王子</a:t>
            </a:r>
          </a:p>
        </p:txBody>
      </p:sp>
      <p:pic>
        <p:nvPicPr>
          <p:cNvPr id="3" name="图片 2" descr="通用的"/>
          <p:cNvPicPr>
            <a:picLocks noChangeAspect="1"/>
          </p:cNvPicPr>
          <p:nvPr/>
        </p:nvPicPr>
        <p:blipFill>
          <a:blip r:embed="rId3" cstate="print"/>
          <a:stretch>
            <a:fillRect/>
          </a:stretch>
        </p:blipFill>
        <p:spPr>
          <a:xfrm>
            <a:off x="-58420" y="163830"/>
            <a:ext cx="2146935" cy="499110"/>
          </a:xfrm>
          <a:prstGeom prst="rect">
            <a:avLst/>
          </a:prstGeom>
        </p:spPr>
      </p:pic>
      <p:sp>
        <p:nvSpPr>
          <p:cNvPr id="10" name="文本框 9"/>
          <p:cNvSpPr txBox="1"/>
          <p:nvPr/>
        </p:nvSpPr>
        <p:spPr>
          <a:xfrm>
            <a:off x="605790" y="200660"/>
            <a:ext cx="1467485" cy="398780"/>
          </a:xfrm>
          <a:prstGeom prst="rect">
            <a:avLst/>
          </a:prstGeom>
          <a:noFill/>
        </p:spPr>
        <p:txBody>
          <a:bodyPr wrap="square" rtlCol="0">
            <a:spAutoFit/>
          </a:bodyPr>
          <a:lstStyle/>
          <a:p>
            <a:r>
              <a:rPr lang="zh-CN" altLang="en-US" sz="2000" b="1"/>
              <a:t>文章结构</a:t>
            </a:r>
          </a:p>
        </p:txBody>
      </p:sp>
      <p:sp>
        <p:nvSpPr>
          <p:cNvPr id="11" name="左大括号 10"/>
          <p:cNvSpPr/>
          <p:nvPr/>
        </p:nvSpPr>
        <p:spPr>
          <a:xfrm>
            <a:off x="4731385" y="462915"/>
            <a:ext cx="345440" cy="10826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5116195" y="1264920"/>
            <a:ext cx="2025015" cy="460375"/>
          </a:xfrm>
          <a:prstGeom prst="rect">
            <a:avLst/>
          </a:prstGeom>
          <a:solidFill>
            <a:schemeClr val="accent4">
              <a:lumMod val="40000"/>
              <a:lumOff val="60000"/>
            </a:schemeClr>
          </a:solidFill>
        </p:spPr>
        <p:txBody>
          <a:bodyPr wrap="square" rtlCol="0" anchor="t">
            <a:spAutoFit/>
          </a:bodyPr>
          <a:lstStyle/>
          <a:p>
            <a:pPr algn="ctr"/>
            <a:r>
              <a:rPr lang="zh-CN" altLang="en-US" sz="2400" spc="-100">
                <a:solidFill>
                  <a:schemeClr val="tx1"/>
                </a:solidFill>
                <a:uFillTx/>
              </a:rPr>
              <a:t>小人鱼心碎</a:t>
            </a:r>
          </a:p>
        </p:txBody>
      </p:sp>
      <p:sp>
        <p:nvSpPr>
          <p:cNvPr id="15" name="文本框 14"/>
          <p:cNvSpPr txBox="1"/>
          <p:nvPr/>
        </p:nvSpPr>
        <p:spPr>
          <a:xfrm>
            <a:off x="5116195" y="415925"/>
            <a:ext cx="2025650" cy="460375"/>
          </a:xfrm>
          <a:prstGeom prst="rect">
            <a:avLst/>
          </a:prstGeom>
          <a:solidFill>
            <a:schemeClr val="accent4">
              <a:lumMod val="40000"/>
              <a:lumOff val="60000"/>
            </a:schemeClr>
          </a:solidFill>
        </p:spPr>
        <p:txBody>
          <a:bodyPr wrap="square" rtlCol="0">
            <a:spAutoFit/>
          </a:bodyPr>
          <a:lstStyle/>
          <a:p>
            <a:pPr algn="ctr"/>
            <a:r>
              <a:rPr lang="zh-CN" altLang="en-US" sz="2400"/>
              <a:t>王子高兴</a:t>
            </a:r>
          </a:p>
        </p:txBody>
      </p:sp>
      <p:sp>
        <p:nvSpPr>
          <p:cNvPr id="2" name="文本框 1"/>
          <p:cNvSpPr txBox="1"/>
          <p:nvPr/>
        </p:nvSpPr>
        <p:spPr>
          <a:xfrm>
            <a:off x="5734685" y="3028315"/>
            <a:ext cx="2212975" cy="460375"/>
          </a:xfrm>
          <a:prstGeom prst="rect">
            <a:avLst/>
          </a:prstGeom>
          <a:solidFill>
            <a:schemeClr val="accent4">
              <a:lumMod val="40000"/>
              <a:lumOff val="60000"/>
            </a:schemeClr>
          </a:solidFill>
        </p:spPr>
        <p:txBody>
          <a:bodyPr wrap="square" rtlCol="0">
            <a:spAutoFit/>
          </a:bodyPr>
          <a:lstStyle/>
          <a:p>
            <a:pPr algn="ctr"/>
            <a:r>
              <a:rPr lang="zh-CN" altLang="en-US" sz="2400"/>
              <a:t>变成人鱼</a:t>
            </a:r>
          </a:p>
        </p:txBody>
      </p:sp>
      <p:sp>
        <p:nvSpPr>
          <p:cNvPr id="6" name="文本框 5"/>
          <p:cNvSpPr txBox="1"/>
          <p:nvPr/>
        </p:nvSpPr>
        <p:spPr>
          <a:xfrm>
            <a:off x="2239645" y="4070985"/>
            <a:ext cx="4540250" cy="521970"/>
          </a:xfrm>
          <a:prstGeom prst="rect">
            <a:avLst/>
          </a:prstGeom>
          <a:solidFill>
            <a:schemeClr val="accent5">
              <a:lumMod val="20000"/>
              <a:lumOff val="80000"/>
            </a:schemeClr>
          </a:solidFill>
        </p:spPr>
        <p:txBody>
          <a:bodyPr wrap="square" rtlCol="0" anchor="t">
            <a:spAutoFit/>
          </a:bodyPr>
          <a:lstStyle/>
          <a:p>
            <a:pPr algn="ctr"/>
            <a:r>
              <a:rPr lang="zh-CN" altLang="en-US" sz="2800"/>
              <a:t>小人鱼扔掉刀，化为泡沫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par>
                                <p:cTn id="8" presetID="24"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to="" calcmode="lin" valueType="num">
                                      <p:cBhvr>
                                        <p:cTn id="10" dur="1" fill="hold"/>
                                        <p:tgtEl>
                                          <p:spTgt spid="14"/>
                                        </p:tgtEl>
                                      </p:cBhvr>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500"/>
                                        <p:tgtEl>
                                          <p:spTgt spid="2"/>
                                        </p:tgtEl>
                                      </p:cBhvr>
                                    </p:animEffect>
                                  </p:childTnLst>
                                </p:cTn>
                              </p:par>
                            </p:childTnLst>
                          </p:cTn>
                        </p:par>
                        <p:par>
                          <p:cTn id="49" fill="hold">
                            <p:stCondLst>
                              <p:cond delay="1000"/>
                            </p:stCondLst>
                            <p:childTnLst>
                              <p:par>
                                <p:cTn id="50" presetID="3"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4" grpId="0" bldLvl="0" animBg="1"/>
      <p:bldP spid="7" grpId="0" bldLvl="0" animBg="1"/>
      <p:bldP spid="8" grpId="0" bldLvl="0" animBg="1"/>
      <p:bldP spid="9" grpId="0" bldLvl="0" animBg="1"/>
      <p:bldP spid="13" grpId="0" bldLvl="0" animBg="1"/>
      <p:bldP spid="16" grpId="0" bldLvl="0" animBg="1"/>
      <p:bldP spid="17" grpId="0" bldLvl="0" animBg="1"/>
      <p:bldP spid="10" grpId="1"/>
      <p:bldP spid="11" grpId="0" bldLvl="0" animBg="1"/>
      <p:bldP spid="12" grpId="0" bldLvl="0" animBg="1"/>
      <p:bldP spid="15" grpId="0" bldLvl="0" animBg="1"/>
      <p:bldP spid="2" grpId="0" bldLvl="0" animBg="1"/>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20345" y="1254760"/>
            <a:ext cx="5706745" cy="3415030"/>
          </a:xfrm>
          <a:prstGeom prst="rect">
            <a:avLst/>
          </a:prstGeom>
          <a:noFill/>
        </p:spPr>
        <p:txBody>
          <a:bodyPr wrap="square" rtlCol="0">
            <a:spAutoFit/>
          </a:bodyPr>
          <a:lstStyle/>
          <a:p>
            <a:pPr indent="609600" fontAlgn="auto">
              <a:lnSpc>
                <a:spcPct val="150000"/>
              </a:lnSpc>
              <a:extLst>
                <a:ext uri="{35155182-B16C-46BC-9424-99874614C6A1}">
                  <wpsdc:indentchars xmlns="" xmlns:wpsdc="http://www.wps.cn/officeDocument/2017/drawingmlCustomData" val="200" checksum="4158780845"/>
                </a:ext>
              </a:extLst>
            </a:pPr>
            <a:r>
              <a:rPr sz="2400" b="1">
                <a:latin typeface="宋体" panose="02010600030101010101" pitchFamily="2" charset="-122"/>
                <a:ea typeface="宋体" panose="02010600030101010101" pitchFamily="2" charset="-122"/>
              </a:rPr>
              <a:t>这篇童话讲述了王子和公主举行婚礼后，小人鱼放弃成为人鱼、回归大海的机会，最终化为泡沫的故事，从中我们体会到了小人鱼善良、为他人着想、宁可牺牲自己也要成全他人的高贵品质，从她的身上，我们感受到了真善美。</a:t>
            </a:r>
          </a:p>
        </p:txBody>
      </p:sp>
      <p:pic>
        <p:nvPicPr>
          <p:cNvPr id="8" name="图片 7" descr="通用的"/>
          <p:cNvPicPr>
            <a:picLocks noChangeAspect="1"/>
          </p:cNvPicPr>
          <p:nvPr/>
        </p:nvPicPr>
        <p:blipFill>
          <a:blip r:embed="rId2" cstate="print"/>
          <a:stretch>
            <a:fillRect/>
          </a:stretch>
        </p:blipFill>
        <p:spPr>
          <a:xfrm>
            <a:off x="220345" y="570865"/>
            <a:ext cx="2056630" cy="576004"/>
          </a:xfrm>
          <a:prstGeom prst="rect">
            <a:avLst/>
          </a:prstGeom>
        </p:spPr>
      </p:pic>
      <p:sp>
        <p:nvSpPr>
          <p:cNvPr id="9" name="文本框 8"/>
          <p:cNvSpPr txBox="1"/>
          <p:nvPr/>
        </p:nvSpPr>
        <p:spPr>
          <a:xfrm>
            <a:off x="668655" y="628650"/>
            <a:ext cx="1741805" cy="460375"/>
          </a:xfrm>
          <a:prstGeom prst="rect">
            <a:avLst/>
          </a:prstGeom>
          <a:noFill/>
        </p:spPr>
        <p:txBody>
          <a:bodyPr wrap="square" rtlCol="0">
            <a:spAutoFit/>
          </a:bodyPr>
          <a:lstStyle/>
          <a:p>
            <a:r>
              <a:rPr lang="zh-CN" altLang="en-US" sz="2400" b="1"/>
              <a:t>主题归纳</a:t>
            </a:r>
          </a:p>
        </p:txBody>
      </p:sp>
      <p:pic>
        <p:nvPicPr>
          <p:cNvPr id="4" name="图片 3" descr="26海的女儿3"/>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6087745" y="1485900"/>
            <a:ext cx="2953385" cy="2953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descr="通用的"/>
          <p:cNvPicPr>
            <a:picLocks noChangeAspect="1"/>
          </p:cNvPicPr>
          <p:nvPr/>
        </p:nvPicPr>
        <p:blipFill>
          <a:blip r:embed="rId2" cstate="print"/>
          <a:stretch>
            <a:fillRect/>
          </a:stretch>
        </p:blipFill>
        <p:spPr>
          <a:xfrm>
            <a:off x="152400" y="720725"/>
            <a:ext cx="2056425" cy="576004"/>
          </a:xfrm>
          <a:prstGeom prst="rect">
            <a:avLst/>
          </a:prstGeom>
        </p:spPr>
      </p:pic>
      <p:sp>
        <p:nvSpPr>
          <p:cNvPr id="5" name="文本框 4"/>
          <p:cNvSpPr txBox="1"/>
          <p:nvPr/>
        </p:nvSpPr>
        <p:spPr>
          <a:xfrm>
            <a:off x="584835" y="778510"/>
            <a:ext cx="1624330" cy="460375"/>
          </a:xfrm>
          <a:prstGeom prst="rect">
            <a:avLst/>
          </a:prstGeom>
          <a:noFill/>
        </p:spPr>
        <p:txBody>
          <a:bodyPr wrap="square" rtlCol="0">
            <a:spAutoFit/>
          </a:bodyPr>
          <a:lstStyle/>
          <a:p>
            <a:r>
              <a:rPr lang="zh-CN" altLang="en-US" sz="2400" b="1">
                <a:sym typeface="+mn-ea"/>
              </a:rPr>
              <a:t>随堂练习</a:t>
            </a:r>
            <a:endParaRPr lang="zh-CN" altLang="en-US" sz="2400" b="1"/>
          </a:p>
        </p:txBody>
      </p:sp>
      <p:sp>
        <p:nvSpPr>
          <p:cNvPr id="2" name="文本框 1"/>
          <p:cNvSpPr txBox="1"/>
          <p:nvPr/>
        </p:nvSpPr>
        <p:spPr>
          <a:xfrm>
            <a:off x="584835" y="1472565"/>
            <a:ext cx="6615430" cy="521970"/>
          </a:xfrm>
          <a:prstGeom prst="rect">
            <a:avLst/>
          </a:prstGeom>
          <a:noFill/>
        </p:spPr>
        <p:txBody>
          <a:bodyPr wrap="square" rtlCol="0" anchor="t">
            <a:spAutoFit/>
          </a:bodyPr>
          <a:lstStyle/>
          <a:p>
            <a:r>
              <a:rPr lang="zh-CN" altLang="en-US" sz="2800" b="1"/>
              <a:t>一、给加点的字选择正确的读音。</a:t>
            </a:r>
          </a:p>
        </p:txBody>
      </p:sp>
      <p:sp>
        <p:nvSpPr>
          <p:cNvPr id="3" name="文本框 2"/>
          <p:cNvSpPr txBox="1"/>
          <p:nvPr/>
        </p:nvSpPr>
        <p:spPr>
          <a:xfrm>
            <a:off x="695325" y="2353310"/>
            <a:ext cx="8166100" cy="1770380"/>
          </a:xfrm>
          <a:prstGeom prst="rect">
            <a:avLst/>
          </a:prstGeom>
          <a:noFill/>
        </p:spPr>
        <p:txBody>
          <a:bodyPr wrap="square" rtlCol="0" anchor="t">
            <a:spAutoFit/>
          </a:bodyPr>
          <a:lstStyle/>
          <a:p>
            <a:pPr fontAlgn="auto">
              <a:lnSpc>
                <a:spcPct val="130000"/>
              </a:lnSpc>
            </a:pPr>
            <a:r>
              <a:rPr lang="zh-CN" altLang="en-US" sz="2800">
                <a:latin typeface="微软雅黑" panose="020B0503020204020204" charset="-122"/>
                <a:ea typeface="微软雅黑" panose="020B0503020204020204" charset="-122"/>
                <a:cs typeface="微软雅黑" panose="020B0503020204020204" charset="-122"/>
              </a:rPr>
              <a:t>港口（</a:t>
            </a:r>
            <a:r>
              <a:rPr lang="en-US" altLang="zh-CN" sz="2800">
                <a:latin typeface="方正姚体" panose="02010601030101010101" charset="-122"/>
                <a:ea typeface="方正姚体" panose="02010601030101010101" charset="-122"/>
                <a:cs typeface="微软雅黑" panose="020B0503020204020204" charset="-122"/>
              </a:rPr>
              <a:t>g</a:t>
            </a:r>
            <a:r>
              <a:rPr lang="en-US" altLang="zh-CN" sz="2800">
                <a:latin typeface="方正姚体" panose="02010601030101010101" charset="-122"/>
                <a:ea typeface="方正姚体" panose="02010601030101010101" charset="-122"/>
                <a:cs typeface="微软雅黑" panose="020B0503020204020204" charset="-122"/>
                <a:sym typeface="+mn-ea"/>
              </a:rPr>
              <a:t>ǎ</a:t>
            </a:r>
            <a:r>
              <a:rPr lang="en-US" altLang="zh-CN" sz="2800">
                <a:latin typeface="方正姚体" panose="02010601030101010101" charset="-122"/>
                <a:ea typeface="方正姚体" panose="02010601030101010101" charset="-122"/>
                <a:cs typeface="微软雅黑" panose="020B0503020204020204" charset="-122"/>
              </a:rPr>
              <a:t>ng</a:t>
            </a:r>
            <a:r>
              <a:rPr lang="zh-CN" altLang="en-US" sz="2800">
                <a:latin typeface="方正姚体" panose="02010601030101010101" charset="-122"/>
                <a:ea typeface="方正姚体" panose="02010601030101010101" charset="-122"/>
                <a:cs typeface="微软雅黑" panose="020B0503020204020204" charset="-122"/>
              </a:rPr>
              <a:t>  </a:t>
            </a:r>
            <a:r>
              <a:rPr lang="en-US" altLang="zh-CN" sz="2800">
                <a:latin typeface="方正姚体" panose="02010601030101010101" charset="-122"/>
                <a:ea typeface="方正姚体" panose="02010601030101010101" charset="-122"/>
                <a:cs typeface="微软雅黑" panose="020B0503020204020204" charset="-122"/>
              </a:rPr>
              <a:t>xiàng</a:t>
            </a:r>
            <a:r>
              <a:rPr lang="zh-CN" altLang="en-US" sz="2800">
                <a:latin typeface="微软雅黑" panose="020B0503020204020204" charset="-122"/>
                <a:ea typeface="微软雅黑" panose="020B0503020204020204" charset="-122"/>
                <a:cs typeface="微软雅黑" panose="020B0503020204020204" charset="-122"/>
              </a:rPr>
              <a:t>）        挽手（</a:t>
            </a:r>
            <a:r>
              <a:rPr lang="en-US" altLang="zh-CN" sz="2800">
                <a:latin typeface="方正姚体" panose="02010601030101010101" charset="-122"/>
                <a:ea typeface="方正姚体" panose="02010601030101010101" charset="-122"/>
                <a:cs typeface="微软雅黑" panose="020B0503020204020204" charset="-122"/>
              </a:rPr>
              <a:t>miǎn  wǎn</a:t>
            </a:r>
            <a:r>
              <a:rPr lang="zh-CN" altLang="en-US" sz="2800">
                <a:latin typeface="微软雅黑" panose="020B0503020204020204" charset="-122"/>
                <a:ea typeface="微软雅黑" panose="020B0503020204020204" charset="-122"/>
                <a:cs typeface="微软雅黑" panose="020B0503020204020204" charset="-122"/>
              </a:rPr>
              <a:t>）  </a:t>
            </a:r>
          </a:p>
          <a:p>
            <a:pPr fontAlgn="auto">
              <a:lnSpc>
                <a:spcPct val="130000"/>
              </a:lnSpc>
            </a:pPr>
            <a:r>
              <a:rPr lang="zh-CN" altLang="en-US" sz="2800">
                <a:latin typeface="微软雅黑" panose="020B0503020204020204" charset="-122"/>
                <a:ea typeface="微软雅黑" panose="020B0503020204020204" charset="-122"/>
                <a:cs typeface="微软雅黑" panose="020B0503020204020204" charset="-122"/>
              </a:rPr>
              <a:t>   </a:t>
            </a:r>
          </a:p>
          <a:p>
            <a:pPr fontAlgn="auto">
              <a:lnSpc>
                <a:spcPct val="130000"/>
              </a:lnSpc>
            </a:pPr>
            <a:r>
              <a:rPr lang="zh-CN" altLang="en-US" sz="2800">
                <a:latin typeface="微软雅黑" panose="020B0503020204020204" charset="-122"/>
                <a:ea typeface="微软雅黑" panose="020B0503020204020204" charset="-122"/>
                <a:cs typeface="微软雅黑" panose="020B0503020204020204" charset="-122"/>
              </a:rPr>
              <a:t>铺陈（</a:t>
            </a:r>
            <a:r>
              <a:rPr lang="en-US" altLang="zh-CN" sz="2800">
                <a:latin typeface="方正姚体" panose="02010601030101010101" charset="-122"/>
                <a:ea typeface="方正姚体" panose="02010601030101010101" charset="-122"/>
                <a:cs typeface="微软雅黑" panose="020B0503020204020204" charset="-122"/>
              </a:rPr>
              <a:t>chén  chéng</a:t>
            </a:r>
            <a:r>
              <a:rPr lang="zh-CN" altLang="en-US" sz="2800">
                <a:latin typeface="微软雅黑" panose="020B0503020204020204" charset="-122"/>
                <a:ea typeface="微软雅黑" panose="020B0503020204020204" charset="-122"/>
                <a:cs typeface="微软雅黑" panose="020B0503020204020204" charset="-122"/>
              </a:rPr>
              <a:t>）        抚弄（</a:t>
            </a:r>
            <a:r>
              <a:rPr lang="en-US" altLang="zh-CN" sz="2800">
                <a:latin typeface="方正姚体" panose="02010601030101010101" charset="-122"/>
                <a:ea typeface="方正姚体" panose="02010601030101010101" charset="-122"/>
                <a:cs typeface="微软雅黑" panose="020B0503020204020204" charset="-122"/>
              </a:rPr>
              <a:t>fǔ  wǔ</a:t>
            </a:r>
            <a:r>
              <a:rPr lang="zh-CN" altLang="en-US" sz="2800">
                <a:latin typeface="微软雅黑" panose="020B0503020204020204" charset="-122"/>
                <a:ea typeface="微软雅黑" panose="020B0503020204020204" charset="-122"/>
                <a:cs typeface="微软雅黑" panose="020B0503020204020204" charset="-122"/>
              </a:rPr>
              <a:t>）</a:t>
            </a:r>
          </a:p>
        </p:txBody>
      </p:sp>
      <p:sp>
        <p:nvSpPr>
          <p:cNvPr id="4" name="文本框 3"/>
          <p:cNvSpPr txBox="1"/>
          <p:nvPr/>
        </p:nvSpPr>
        <p:spPr>
          <a:xfrm>
            <a:off x="806450" y="2793365"/>
            <a:ext cx="297180" cy="368300"/>
          </a:xfrm>
          <a:prstGeom prst="rect">
            <a:avLst/>
          </a:prstGeom>
          <a:noFill/>
        </p:spPr>
        <p:txBody>
          <a:bodyPr wrap="none" rtlCol="0" anchor="t">
            <a:spAutoFit/>
          </a:bodyPr>
          <a:lstStyle/>
          <a:p>
            <a:r>
              <a:rPr lang="zh-CN" altLang="en-US">
                <a:latin typeface="宋体" panose="02010600030101010101" pitchFamily="2" charset="-122"/>
                <a:ea typeface="宋体" panose="02010600030101010101" pitchFamily="2" charset="-122"/>
              </a:rPr>
              <a:t>•</a:t>
            </a:r>
          </a:p>
        </p:txBody>
      </p:sp>
      <p:sp>
        <p:nvSpPr>
          <p:cNvPr id="7" name="文本框 6"/>
          <p:cNvSpPr txBox="1"/>
          <p:nvPr/>
        </p:nvSpPr>
        <p:spPr>
          <a:xfrm>
            <a:off x="1233805" y="3953510"/>
            <a:ext cx="297180" cy="368300"/>
          </a:xfrm>
          <a:prstGeom prst="rect">
            <a:avLst/>
          </a:prstGeom>
          <a:noFill/>
        </p:spPr>
        <p:txBody>
          <a:bodyPr wrap="square" rtlCol="0" anchor="t">
            <a:spAutoFit/>
          </a:bodyPr>
          <a:lstStyle/>
          <a:p>
            <a:r>
              <a:rPr lang="zh-CN" altLang="en-US">
                <a:latin typeface="宋体" panose="02010600030101010101" pitchFamily="2" charset="-122"/>
                <a:ea typeface="宋体" panose="02010600030101010101" pitchFamily="2" charset="-122"/>
              </a:rPr>
              <a:t>•</a:t>
            </a:r>
          </a:p>
        </p:txBody>
      </p:sp>
      <p:sp>
        <p:nvSpPr>
          <p:cNvPr id="8" name="文本框 7"/>
          <p:cNvSpPr txBox="1"/>
          <p:nvPr/>
        </p:nvSpPr>
        <p:spPr>
          <a:xfrm flipH="1">
            <a:off x="4813935" y="3935730"/>
            <a:ext cx="605155" cy="368300"/>
          </a:xfrm>
          <a:prstGeom prst="rect">
            <a:avLst/>
          </a:prstGeom>
          <a:noFill/>
        </p:spPr>
        <p:txBody>
          <a:bodyPr wrap="square" rtlCol="0" anchor="t">
            <a:spAutoFit/>
          </a:bodyPr>
          <a:lstStyle/>
          <a:p>
            <a:r>
              <a:rPr lang="zh-CN" altLang="en-US">
                <a:latin typeface="宋体" panose="02010600030101010101" pitchFamily="2" charset="-122"/>
                <a:ea typeface="宋体" panose="02010600030101010101" pitchFamily="2" charset="-122"/>
              </a:rPr>
              <a:t>•</a:t>
            </a:r>
          </a:p>
        </p:txBody>
      </p:sp>
      <p:sp>
        <p:nvSpPr>
          <p:cNvPr id="9" name="文本框 8"/>
          <p:cNvSpPr txBox="1"/>
          <p:nvPr/>
        </p:nvSpPr>
        <p:spPr>
          <a:xfrm flipV="1">
            <a:off x="4742180" y="2793365"/>
            <a:ext cx="297180" cy="368300"/>
          </a:xfrm>
          <a:prstGeom prst="rect">
            <a:avLst/>
          </a:prstGeom>
          <a:noFill/>
        </p:spPr>
        <p:txBody>
          <a:bodyPr wrap="square" rtlCol="0" anchor="t">
            <a:spAutoFit/>
          </a:bodyPr>
          <a:lstStyle/>
          <a:p>
            <a:r>
              <a:rPr lang="zh-CN" altLang="en-US">
                <a:latin typeface="宋体" panose="02010600030101010101" pitchFamily="2" charset="-122"/>
                <a:ea typeface="宋体" panose="02010600030101010101" pitchFamily="2" charset="-122"/>
              </a:rPr>
              <a:t>•</a:t>
            </a:r>
          </a:p>
        </p:txBody>
      </p:sp>
      <p:sp>
        <p:nvSpPr>
          <p:cNvPr id="13" name="文本框 12"/>
          <p:cNvSpPr txBox="1"/>
          <p:nvPr/>
        </p:nvSpPr>
        <p:spPr>
          <a:xfrm>
            <a:off x="1872615" y="2607945"/>
            <a:ext cx="842645" cy="645160"/>
          </a:xfrm>
          <a:prstGeom prst="rect">
            <a:avLst/>
          </a:prstGeom>
          <a:noFill/>
        </p:spPr>
        <p:txBody>
          <a:bodyPr wrap="square" rtlCol="0" anchor="t">
            <a:spAutoFit/>
          </a:bodyPr>
          <a:lstStyle/>
          <a:p>
            <a:r>
              <a:rPr lang="zh-CN" altLang="en-US" sz="3600" b="1">
                <a:solidFill>
                  <a:srgbClr val="FF0000"/>
                </a:solidFill>
                <a:latin typeface="宋体" panose="02010600030101010101" pitchFamily="2" charset="-122"/>
                <a:ea typeface="宋体" panose="02010600030101010101" pitchFamily="2" charset="-122"/>
              </a:rPr>
              <a:t>√</a:t>
            </a:r>
          </a:p>
        </p:txBody>
      </p:sp>
      <p:sp>
        <p:nvSpPr>
          <p:cNvPr id="14" name="文本框 13"/>
          <p:cNvSpPr txBox="1"/>
          <p:nvPr/>
        </p:nvSpPr>
        <p:spPr>
          <a:xfrm>
            <a:off x="1926590" y="3729990"/>
            <a:ext cx="842645" cy="645160"/>
          </a:xfrm>
          <a:prstGeom prst="rect">
            <a:avLst/>
          </a:prstGeom>
          <a:noFill/>
        </p:spPr>
        <p:txBody>
          <a:bodyPr wrap="square" rtlCol="0" anchor="t">
            <a:spAutoFit/>
          </a:bodyPr>
          <a:lstStyle/>
          <a:p>
            <a:r>
              <a:rPr lang="zh-CN" altLang="en-US" sz="3600" b="1">
                <a:solidFill>
                  <a:srgbClr val="FF0000"/>
                </a:solidFill>
                <a:latin typeface="宋体" panose="02010600030101010101" pitchFamily="2" charset="-122"/>
                <a:ea typeface="宋体" panose="02010600030101010101" pitchFamily="2" charset="-122"/>
              </a:rPr>
              <a:t>√</a:t>
            </a:r>
          </a:p>
        </p:txBody>
      </p:sp>
      <p:sp>
        <p:nvSpPr>
          <p:cNvPr id="15" name="文本框 14"/>
          <p:cNvSpPr txBox="1"/>
          <p:nvPr/>
        </p:nvSpPr>
        <p:spPr>
          <a:xfrm>
            <a:off x="6678295" y="2586355"/>
            <a:ext cx="842645" cy="645160"/>
          </a:xfrm>
          <a:prstGeom prst="rect">
            <a:avLst/>
          </a:prstGeom>
          <a:noFill/>
        </p:spPr>
        <p:txBody>
          <a:bodyPr wrap="square" rtlCol="0" anchor="t">
            <a:spAutoFit/>
          </a:bodyPr>
          <a:lstStyle/>
          <a:p>
            <a:r>
              <a:rPr lang="zh-CN" altLang="en-US" sz="3600" b="1">
                <a:solidFill>
                  <a:srgbClr val="FF0000"/>
                </a:solidFill>
                <a:latin typeface="宋体" panose="02010600030101010101" pitchFamily="2" charset="-122"/>
                <a:ea typeface="宋体" panose="02010600030101010101" pitchFamily="2" charset="-122"/>
              </a:rPr>
              <a:t>√</a:t>
            </a:r>
          </a:p>
        </p:txBody>
      </p:sp>
      <p:sp>
        <p:nvSpPr>
          <p:cNvPr id="17" name="文本框 16"/>
          <p:cNvSpPr txBox="1"/>
          <p:nvPr/>
        </p:nvSpPr>
        <p:spPr>
          <a:xfrm>
            <a:off x="5617210" y="3676650"/>
            <a:ext cx="842645" cy="645160"/>
          </a:xfrm>
          <a:prstGeom prst="rect">
            <a:avLst/>
          </a:prstGeom>
          <a:noFill/>
        </p:spPr>
        <p:txBody>
          <a:bodyPr wrap="square" rtlCol="0" anchor="t">
            <a:spAutoFit/>
          </a:bodyPr>
          <a:lstStyle/>
          <a:p>
            <a:r>
              <a:rPr lang="zh-CN" altLang="en-US" sz="3600" b="1">
                <a:solidFill>
                  <a:srgbClr val="FF0000"/>
                </a:solidFill>
                <a:latin typeface="宋体" panose="02010600030101010101" pitchFamily="2" charset="-122"/>
                <a:ea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900" decel="100000" fill="hold"/>
                                        <p:tgtEl>
                                          <p:spTgt spid="17"/>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747395" y="1475105"/>
            <a:ext cx="7649845" cy="2861310"/>
          </a:xfrm>
          <a:prstGeom prst="rect">
            <a:avLst/>
          </a:prstGeom>
          <a:noFill/>
        </p:spPr>
        <p:txBody>
          <a:bodyPr wrap="square" rtlCol="0" anchor="t">
            <a:spAutoFit/>
          </a:bodyPr>
          <a:lstStyle/>
          <a:p>
            <a:pPr fontAlgn="auto">
              <a:lnSpc>
                <a:spcPct val="150000"/>
              </a:lnSpc>
            </a:pPr>
            <a:r>
              <a:rPr lang="en-US" altLang="zh-CN" sz="2400"/>
              <a:t>1.</a:t>
            </a:r>
            <a:r>
              <a:rPr lang="zh-CN" altLang="en-US" sz="2400"/>
              <a:t>下课了，同学们（持续 继续 连续 陆续）走出了教室。</a:t>
            </a:r>
          </a:p>
          <a:p>
            <a:pPr fontAlgn="auto">
              <a:lnSpc>
                <a:spcPct val="150000"/>
              </a:lnSpc>
            </a:pPr>
            <a:r>
              <a:rPr lang="en-US" altLang="zh-CN" sz="2400"/>
              <a:t>2.</a:t>
            </a:r>
            <a:r>
              <a:rPr lang="zh-CN" altLang="en-US" sz="2400"/>
              <a:t>写完语文作业后，我又（持续 继续 连续 陆续）写数学作业。</a:t>
            </a:r>
          </a:p>
          <a:p>
            <a:pPr fontAlgn="auto">
              <a:lnSpc>
                <a:spcPct val="150000"/>
              </a:lnSpc>
            </a:pPr>
            <a:r>
              <a:rPr lang="en-US" altLang="zh-CN" sz="2400"/>
              <a:t>3.</a:t>
            </a:r>
            <a:r>
              <a:rPr lang="zh-CN" altLang="en-US" sz="2400"/>
              <a:t>这场大雨（持续 继续 连续 陆续）下了三天。</a:t>
            </a:r>
          </a:p>
          <a:p>
            <a:pPr fontAlgn="auto">
              <a:lnSpc>
                <a:spcPct val="150000"/>
              </a:lnSpc>
            </a:pPr>
            <a:r>
              <a:rPr lang="en-US" altLang="zh-CN" sz="2400"/>
              <a:t>4.</a:t>
            </a:r>
            <a:r>
              <a:rPr lang="zh-CN" altLang="en-US" sz="2400"/>
              <a:t>妈妈（持续 继续 连续 陆续）三年被评为劳动模范。</a:t>
            </a:r>
          </a:p>
        </p:txBody>
      </p:sp>
      <p:sp>
        <p:nvSpPr>
          <p:cNvPr id="10" name="文本框 9"/>
          <p:cNvSpPr txBox="1"/>
          <p:nvPr/>
        </p:nvSpPr>
        <p:spPr>
          <a:xfrm>
            <a:off x="5855335" y="1475105"/>
            <a:ext cx="290195" cy="730885"/>
          </a:xfrm>
          <a:prstGeom prst="rect">
            <a:avLst/>
          </a:prstGeom>
          <a:noFill/>
        </p:spPr>
        <p:txBody>
          <a:bodyPr wrap="square" rtlCol="0" anchor="t">
            <a:spAutoFit/>
          </a:bodyPr>
          <a:lstStyle/>
          <a:p>
            <a:pPr fontAlgn="auto">
              <a:lnSpc>
                <a:spcPct val="130000"/>
              </a:lnSpc>
            </a:pPr>
            <a:r>
              <a:rPr lang="zh-CN" altLang="en-US" sz="3200" b="1" dirty="0">
                <a:solidFill>
                  <a:srgbClr val="FF0000"/>
                </a:solidFill>
                <a:latin typeface="方正姚体" panose="02010601030101010101" charset="-122"/>
                <a:ea typeface="方正姚体" panose="02010601030101010101" charset="-122"/>
                <a:sym typeface="+mn-ea"/>
              </a:rPr>
              <a:t>√</a:t>
            </a:r>
          </a:p>
        </p:txBody>
      </p:sp>
      <p:sp>
        <p:nvSpPr>
          <p:cNvPr id="11" name="文本框 10"/>
          <p:cNvSpPr txBox="1"/>
          <p:nvPr/>
        </p:nvSpPr>
        <p:spPr>
          <a:xfrm>
            <a:off x="5117465" y="2205990"/>
            <a:ext cx="559435" cy="730885"/>
          </a:xfrm>
          <a:prstGeom prst="rect">
            <a:avLst/>
          </a:prstGeom>
          <a:noFill/>
        </p:spPr>
        <p:txBody>
          <a:bodyPr wrap="square" rtlCol="0" anchor="t">
            <a:spAutoFit/>
          </a:bodyPr>
          <a:lstStyle/>
          <a:p>
            <a:pPr fontAlgn="auto">
              <a:lnSpc>
                <a:spcPct val="130000"/>
              </a:lnSpc>
            </a:pPr>
            <a:r>
              <a:rPr lang="zh-CN" altLang="en-US" sz="3200" b="1" dirty="0">
                <a:solidFill>
                  <a:srgbClr val="FF0000"/>
                </a:solidFill>
                <a:latin typeface="方正姚体" panose="02010601030101010101" charset="-122"/>
                <a:ea typeface="方正姚体" panose="02010601030101010101" charset="-122"/>
                <a:sym typeface="+mn-ea"/>
              </a:rPr>
              <a:t>√</a:t>
            </a:r>
          </a:p>
        </p:txBody>
      </p:sp>
      <p:sp>
        <p:nvSpPr>
          <p:cNvPr id="14" name="文本框 13"/>
          <p:cNvSpPr txBox="1"/>
          <p:nvPr/>
        </p:nvSpPr>
        <p:spPr>
          <a:xfrm>
            <a:off x="2633345" y="3295015"/>
            <a:ext cx="559435" cy="730885"/>
          </a:xfrm>
          <a:prstGeom prst="rect">
            <a:avLst/>
          </a:prstGeom>
          <a:noFill/>
        </p:spPr>
        <p:txBody>
          <a:bodyPr wrap="square" rtlCol="0" anchor="t">
            <a:spAutoFit/>
          </a:bodyPr>
          <a:lstStyle/>
          <a:p>
            <a:pPr fontAlgn="auto">
              <a:lnSpc>
                <a:spcPct val="130000"/>
              </a:lnSpc>
            </a:pPr>
            <a:r>
              <a:rPr lang="zh-CN" altLang="en-US" sz="3200" b="1" dirty="0">
                <a:solidFill>
                  <a:srgbClr val="FF0000"/>
                </a:solidFill>
                <a:latin typeface="方正姚体" panose="02010601030101010101" charset="-122"/>
                <a:ea typeface="方正姚体" panose="02010601030101010101" charset="-122"/>
                <a:sym typeface="+mn-ea"/>
              </a:rPr>
              <a:t>√</a:t>
            </a:r>
          </a:p>
        </p:txBody>
      </p:sp>
      <p:sp>
        <p:nvSpPr>
          <p:cNvPr id="15" name="文本框 14"/>
          <p:cNvSpPr txBox="1"/>
          <p:nvPr/>
        </p:nvSpPr>
        <p:spPr>
          <a:xfrm>
            <a:off x="3423285" y="3811905"/>
            <a:ext cx="559435" cy="730885"/>
          </a:xfrm>
          <a:prstGeom prst="rect">
            <a:avLst/>
          </a:prstGeom>
          <a:noFill/>
        </p:spPr>
        <p:txBody>
          <a:bodyPr wrap="square" rtlCol="0" anchor="t">
            <a:spAutoFit/>
          </a:bodyPr>
          <a:lstStyle/>
          <a:p>
            <a:pPr fontAlgn="auto">
              <a:lnSpc>
                <a:spcPct val="130000"/>
              </a:lnSpc>
            </a:pPr>
            <a:r>
              <a:rPr lang="zh-CN" altLang="en-US" sz="3200" b="1" dirty="0">
                <a:solidFill>
                  <a:srgbClr val="FF0000"/>
                </a:solidFill>
                <a:latin typeface="方正姚体" panose="02010601030101010101" charset="-122"/>
                <a:ea typeface="方正姚体" panose="02010601030101010101" charset="-122"/>
                <a:sym typeface="+mn-ea"/>
              </a:rPr>
              <a:t>√</a:t>
            </a:r>
          </a:p>
        </p:txBody>
      </p:sp>
      <p:sp>
        <p:nvSpPr>
          <p:cNvPr id="16" name="文本框 15"/>
          <p:cNvSpPr txBox="1"/>
          <p:nvPr/>
        </p:nvSpPr>
        <p:spPr>
          <a:xfrm>
            <a:off x="554990" y="772160"/>
            <a:ext cx="7426325" cy="521970"/>
          </a:xfrm>
          <a:prstGeom prst="rect">
            <a:avLst/>
          </a:prstGeom>
          <a:noFill/>
        </p:spPr>
        <p:txBody>
          <a:bodyPr wrap="square" rtlCol="0">
            <a:spAutoFit/>
          </a:bodyPr>
          <a:lstStyle/>
          <a:p>
            <a:r>
              <a:rPr lang="zh-CN" altLang="en-US" sz="2800" b="1">
                <a:solidFill>
                  <a:schemeClr val="tx1">
                    <a:lumMod val="95000"/>
                    <a:lumOff val="5000"/>
                  </a:schemeClr>
                </a:solidFill>
              </a:rPr>
              <a:t>二、读句子，在合适的词语后面画“√”。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27025" y="1132205"/>
            <a:ext cx="4102100" cy="521970"/>
          </a:xfrm>
          <a:prstGeom prst="rect">
            <a:avLst/>
          </a:prstGeom>
          <a:noFill/>
        </p:spPr>
        <p:txBody>
          <a:bodyPr wrap="square" rtlCol="0" anchor="t">
            <a:spAutoFit/>
          </a:bodyPr>
          <a:lstStyle/>
          <a:p>
            <a:r>
              <a:rPr lang="zh-CN" altLang="en-US" sz="2800" b="1"/>
              <a:t>三、根据课文内容填空。</a:t>
            </a:r>
          </a:p>
        </p:txBody>
      </p:sp>
      <p:sp>
        <p:nvSpPr>
          <p:cNvPr id="10" name="文本框 9"/>
          <p:cNvSpPr txBox="1"/>
          <p:nvPr/>
        </p:nvSpPr>
        <p:spPr>
          <a:xfrm>
            <a:off x="868045" y="1851660"/>
            <a:ext cx="6827520" cy="2030095"/>
          </a:xfrm>
          <a:prstGeom prst="rect">
            <a:avLst/>
          </a:prstGeom>
          <a:noFill/>
        </p:spPr>
        <p:txBody>
          <a:bodyPr wrap="square" rtlCol="0" anchor="t">
            <a:spAutoFit/>
          </a:bodyPr>
          <a:lstStyle/>
          <a:p>
            <a:pPr fontAlgn="auto">
              <a:lnSpc>
                <a:spcPct val="150000"/>
              </a:lnSpc>
            </a:pPr>
            <a:r>
              <a:rPr lang="en-US" altLang="zh-CN" sz="2800"/>
              <a:t>       </a:t>
            </a:r>
            <a:r>
              <a:rPr lang="zh-CN" altLang="en-US" sz="2800"/>
              <a:t>这篇童话讲述了小人鱼放弃成为人鱼、回归大海的机会，最终 __________的故事，从她的身上，我们感受到了 __________。</a:t>
            </a:r>
          </a:p>
        </p:txBody>
      </p:sp>
      <p:sp>
        <p:nvSpPr>
          <p:cNvPr id="11" name="文本框 10"/>
          <p:cNvSpPr txBox="1"/>
          <p:nvPr/>
        </p:nvSpPr>
        <p:spPr>
          <a:xfrm>
            <a:off x="4681220" y="2703830"/>
            <a:ext cx="1449070" cy="460375"/>
          </a:xfrm>
          <a:prstGeom prst="rect">
            <a:avLst/>
          </a:prstGeom>
          <a:noFill/>
        </p:spPr>
        <p:txBody>
          <a:bodyPr wrap="square" rtlCol="0">
            <a:spAutoFit/>
          </a:bodyPr>
          <a:lstStyle/>
          <a:p>
            <a:r>
              <a:rPr lang="zh-CN" altLang="en-US" sz="2400">
                <a:solidFill>
                  <a:srgbClr val="FF0000"/>
                </a:solidFill>
              </a:rPr>
              <a:t>化为泡沫</a:t>
            </a:r>
          </a:p>
        </p:txBody>
      </p:sp>
      <p:sp>
        <p:nvSpPr>
          <p:cNvPr id="13" name="文本框 12"/>
          <p:cNvSpPr txBox="1"/>
          <p:nvPr/>
        </p:nvSpPr>
        <p:spPr>
          <a:xfrm>
            <a:off x="5454015" y="3333115"/>
            <a:ext cx="1449070" cy="460375"/>
          </a:xfrm>
          <a:prstGeom prst="rect">
            <a:avLst/>
          </a:prstGeom>
          <a:noFill/>
        </p:spPr>
        <p:txBody>
          <a:bodyPr wrap="square" rtlCol="0">
            <a:spAutoFit/>
          </a:bodyPr>
          <a:lstStyle/>
          <a:p>
            <a:r>
              <a:rPr lang="zh-CN" altLang="en-US" sz="2400">
                <a:solidFill>
                  <a:srgbClr val="FF0000"/>
                </a:solidFill>
              </a:rPr>
              <a:t>真善美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descr="通用的"/>
          <p:cNvPicPr>
            <a:picLocks noChangeAspect="1"/>
          </p:cNvPicPr>
          <p:nvPr/>
        </p:nvPicPr>
        <p:blipFill>
          <a:blip r:embed="rId2" cstate="print"/>
          <a:stretch>
            <a:fillRect/>
          </a:stretch>
        </p:blipFill>
        <p:spPr>
          <a:xfrm>
            <a:off x="220345" y="582295"/>
            <a:ext cx="2056425" cy="576004"/>
          </a:xfrm>
          <a:prstGeom prst="rect">
            <a:avLst/>
          </a:prstGeom>
        </p:spPr>
      </p:pic>
      <p:sp>
        <p:nvSpPr>
          <p:cNvPr id="2" name="文本框 1"/>
          <p:cNvSpPr txBox="1"/>
          <p:nvPr/>
        </p:nvSpPr>
        <p:spPr>
          <a:xfrm>
            <a:off x="610870" y="640080"/>
            <a:ext cx="1562100" cy="460375"/>
          </a:xfrm>
          <a:prstGeom prst="rect">
            <a:avLst/>
          </a:prstGeom>
          <a:noFill/>
        </p:spPr>
        <p:txBody>
          <a:bodyPr wrap="square" rtlCol="0">
            <a:spAutoFit/>
          </a:bodyPr>
          <a:lstStyle/>
          <a:p>
            <a:r>
              <a:rPr lang="zh-CN" altLang="en-US" sz="2400" b="1"/>
              <a:t>拓展空间</a:t>
            </a:r>
          </a:p>
        </p:txBody>
      </p:sp>
      <p:sp>
        <p:nvSpPr>
          <p:cNvPr id="4" name="文本框 3"/>
          <p:cNvSpPr txBox="1"/>
          <p:nvPr/>
        </p:nvSpPr>
        <p:spPr>
          <a:xfrm>
            <a:off x="2616200" y="939800"/>
            <a:ext cx="4284980" cy="521970"/>
          </a:xfrm>
          <a:prstGeom prst="rect">
            <a:avLst/>
          </a:prstGeom>
          <a:noFill/>
        </p:spPr>
        <p:txBody>
          <a:bodyPr wrap="square" rtlCol="0" anchor="t">
            <a:spAutoFit/>
          </a:bodyPr>
          <a:lstStyle/>
          <a:p>
            <a:pPr algn="ctr"/>
            <a:r>
              <a:rPr lang="zh-CN" altLang="en-US" sz="2800">
                <a:solidFill>
                  <a:srgbClr val="FF0000"/>
                </a:solidFill>
                <a:latin typeface="宋体" panose="02010600030101010101" pitchFamily="2" charset="-122"/>
                <a:ea typeface="宋体" panose="02010600030101010101" pitchFamily="2" charset="-122"/>
                <a:cs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 安徒生的名言</a:t>
            </a:r>
          </a:p>
        </p:txBody>
      </p:sp>
      <p:sp>
        <p:nvSpPr>
          <p:cNvPr id="7" name="文本框 6"/>
          <p:cNvSpPr txBox="1"/>
          <p:nvPr/>
        </p:nvSpPr>
        <p:spPr>
          <a:xfrm>
            <a:off x="648970" y="1706880"/>
            <a:ext cx="8145145" cy="2889885"/>
          </a:xfrm>
          <a:prstGeom prst="rect">
            <a:avLst/>
          </a:prstGeom>
          <a:noFill/>
        </p:spPr>
        <p:txBody>
          <a:bodyPr wrap="square" rtlCol="0" anchor="t">
            <a:spAutoFit/>
          </a:bodyPr>
          <a:lstStyle/>
          <a:p>
            <a:pPr indent="0" fontAlgn="auto">
              <a:lnSpc>
                <a:spcPct val="130000"/>
              </a:lnSpc>
            </a:pPr>
            <a:r>
              <a:rPr lang="zh-CN" altLang="en-US" sz="2800">
                <a:solidFill>
                  <a:schemeClr val="tx1">
                    <a:lumMod val="95000"/>
                    <a:lumOff val="5000"/>
                  </a:schemeClr>
                </a:solidFill>
                <a:latin typeface="宋体" panose="02010600030101010101" pitchFamily="2" charset="-122"/>
                <a:ea typeface="宋体" panose="02010600030101010101" pitchFamily="2" charset="-122"/>
                <a:sym typeface="+mn-ea"/>
              </a:rPr>
              <a:t>◆ </a:t>
            </a:r>
            <a:r>
              <a:rPr lang="zh-CN" altLang="en-US" sz="2800" b="1">
                <a:solidFill>
                  <a:schemeClr val="tx1">
                    <a:lumMod val="95000"/>
                    <a:lumOff val="5000"/>
                  </a:schemeClr>
                </a:solidFill>
              </a:rPr>
              <a:t>有了一些小成绩就不求上进，这完全不符合我的性格。攀登上一个阶梯，这固然很好，只要还有力气，那就意味着必须再继续前进一步。</a:t>
            </a:r>
          </a:p>
          <a:p>
            <a:pPr indent="0" fontAlgn="auto">
              <a:lnSpc>
                <a:spcPct val="130000"/>
              </a:lnSpc>
            </a:pPr>
            <a:r>
              <a:rPr lang="zh-CN" altLang="en-US" sz="2800">
                <a:solidFill>
                  <a:schemeClr val="tx1">
                    <a:lumMod val="95000"/>
                    <a:lumOff val="5000"/>
                  </a:schemeClr>
                </a:solidFill>
                <a:latin typeface="宋体" panose="02010600030101010101" pitchFamily="2" charset="-122"/>
                <a:ea typeface="宋体" panose="02010600030101010101" pitchFamily="2" charset="-122"/>
                <a:sym typeface="+mn-ea"/>
              </a:rPr>
              <a:t>◆</a:t>
            </a:r>
            <a:r>
              <a:rPr lang="zh-CN" altLang="en-US" sz="2800" b="1">
                <a:solidFill>
                  <a:schemeClr val="tx1">
                    <a:lumMod val="95000"/>
                    <a:lumOff val="5000"/>
                  </a:schemeClr>
                </a:solidFill>
                <a:sym typeface="+mn-ea"/>
              </a:rPr>
              <a:t>希望之“桥”就是从“信心”这个词开始</a:t>
            </a:r>
            <a:r>
              <a:rPr lang="zh-CN" altLang="en-US" sz="2800" b="1">
                <a:solidFill>
                  <a:schemeClr val="tx1">
                    <a:lumMod val="95000"/>
                    <a:lumOff val="5000"/>
                  </a:schemeClr>
                </a:solidFill>
              </a:rPr>
              <a:t>的—— 而这是一条把我们引向无限博爱的桥。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164465" y="909955"/>
            <a:ext cx="8815705" cy="3322955"/>
          </a:xfrm>
          <a:prstGeom prst="rect">
            <a:avLst/>
          </a:prstGeom>
          <a:noFill/>
        </p:spPr>
        <p:txBody>
          <a:bodyPr wrap="square" rtlCol="0" anchor="t">
            <a:spAutoFit/>
          </a:bodyPr>
          <a:lstStyle/>
          <a:p>
            <a:pPr indent="0" fontAlgn="auto">
              <a:lnSpc>
                <a:spcPct val="150000"/>
              </a:lnSpc>
            </a:pPr>
            <a:r>
              <a:rPr lang="zh-CN" altLang="en-US" sz="2800">
                <a:solidFill>
                  <a:schemeClr val="tx1">
                    <a:lumMod val="95000"/>
                    <a:lumOff val="5000"/>
                  </a:schemeClr>
                </a:solidFill>
                <a:latin typeface="宋体" panose="02010600030101010101" pitchFamily="2" charset="-122"/>
                <a:ea typeface="宋体" panose="02010600030101010101" pitchFamily="2" charset="-122"/>
                <a:sym typeface="+mn-ea"/>
              </a:rPr>
              <a:t>◆ </a:t>
            </a:r>
            <a:r>
              <a:rPr lang="zh-CN" altLang="en-US" sz="2800" b="1" spc="-100">
                <a:solidFill>
                  <a:schemeClr val="tx1">
                    <a:lumMod val="95000"/>
                    <a:lumOff val="5000"/>
                  </a:schemeClr>
                </a:solidFill>
                <a:uFillTx/>
                <a:sym typeface="+mn-ea"/>
              </a:rPr>
              <a:t>对任何歌唱者来说，聆听者眼中的泪水是</a:t>
            </a:r>
            <a:r>
              <a:rPr lang="zh-CN" altLang="en-US" sz="2800" b="1" spc="-100">
                <a:solidFill>
                  <a:schemeClr val="tx1">
                    <a:lumMod val="95000"/>
                    <a:lumOff val="5000"/>
                  </a:schemeClr>
                </a:solidFill>
                <a:uFillTx/>
              </a:rPr>
              <a:t>最好的报酬。</a:t>
            </a:r>
          </a:p>
          <a:p>
            <a:pPr indent="0" fontAlgn="auto">
              <a:lnSpc>
                <a:spcPct val="150000"/>
              </a:lnSpc>
            </a:pPr>
            <a:r>
              <a:rPr lang="zh-CN" altLang="en-US" sz="2800">
                <a:solidFill>
                  <a:schemeClr val="tx1">
                    <a:lumMod val="95000"/>
                    <a:lumOff val="5000"/>
                  </a:schemeClr>
                </a:solidFill>
                <a:latin typeface="宋体" panose="02010600030101010101" pitchFamily="2" charset="-122"/>
                <a:ea typeface="宋体" panose="02010600030101010101" pitchFamily="2" charset="-122"/>
                <a:sym typeface="+mn-ea"/>
              </a:rPr>
              <a:t>◆ </a:t>
            </a:r>
            <a:r>
              <a:rPr lang="zh-CN" altLang="en-US" sz="2800" b="1" spc="-100">
                <a:solidFill>
                  <a:schemeClr val="tx1">
                    <a:lumMod val="95000"/>
                    <a:lumOff val="5000"/>
                  </a:schemeClr>
                </a:solidFill>
                <a:uFillTx/>
              </a:rPr>
              <a:t>只要你是天鹅蛋，就是生在养鸡场里也没什么关系。</a:t>
            </a:r>
          </a:p>
          <a:p>
            <a:pPr indent="0" fontAlgn="auto">
              <a:lnSpc>
                <a:spcPct val="150000"/>
              </a:lnSpc>
            </a:pPr>
            <a:r>
              <a:rPr lang="zh-CN" altLang="en-US" sz="2800">
                <a:solidFill>
                  <a:schemeClr val="tx1">
                    <a:lumMod val="95000"/>
                    <a:lumOff val="5000"/>
                  </a:schemeClr>
                </a:solidFill>
                <a:latin typeface="宋体" panose="02010600030101010101" pitchFamily="2" charset="-122"/>
                <a:ea typeface="宋体" panose="02010600030101010101" pitchFamily="2" charset="-122"/>
                <a:sym typeface="+mn-ea"/>
              </a:rPr>
              <a:t>◆</a:t>
            </a:r>
            <a:r>
              <a:rPr lang="zh-CN" altLang="en-US" sz="2800" b="1">
                <a:solidFill>
                  <a:schemeClr val="tx1">
                    <a:lumMod val="95000"/>
                    <a:lumOff val="5000"/>
                  </a:schemeClr>
                </a:solidFill>
              </a:rPr>
              <a:t> 凡是能冲上去，能散发出来的焰火，都是美丽的。</a:t>
            </a:r>
          </a:p>
          <a:p>
            <a:pPr indent="0" fontAlgn="auto">
              <a:lnSpc>
                <a:spcPct val="150000"/>
              </a:lnSpc>
            </a:pPr>
            <a:r>
              <a:rPr lang="zh-CN" altLang="en-US" sz="2800">
                <a:solidFill>
                  <a:schemeClr val="tx1">
                    <a:lumMod val="95000"/>
                    <a:lumOff val="5000"/>
                  </a:schemeClr>
                </a:solidFill>
                <a:latin typeface="宋体" panose="02010600030101010101" pitchFamily="2" charset="-122"/>
                <a:ea typeface="宋体" panose="02010600030101010101" pitchFamily="2" charset="-122"/>
                <a:sym typeface="+mn-ea"/>
              </a:rPr>
              <a:t>◆</a:t>
            </a:r>
            <a:r>
              <a:rPr lang="zh-CN" altLang="en-US" sz="2800" b="1">
                <a:solidFill>
                  <a:schemeClr val="tx1">
                    <a:lumMod val="95000"/>
                    <a:lumOff val="5000"/>
                  </a:schemeClr>
                </a:solidFill>
              </a:rPr>
              <a:t> 仅仅活着是不够的，还需要有阳光、自由，和一点花的芬芳。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通用的"/>
          <p:cNvPicPr>
            <a:picLocks noChangeAspect="1"/>
          </p:cNvPicPr>
          <p:nvPr/>
        </p:nvPicPr>
        <p:blipFill>
          <a:blip r:embed="rId3" cstate="print"/>
          <a:stretch>
            <a:fillRect/>
          </a:stretch>
        </p:blipFill>
        <p:spPr>
          <a:xfrm>
            <a:off x="243205" y="537845"/>
            <a:ext cx="1724660" cy="582295"/>
          </a:xfrm>
          <a:prstGeom prst="rect">
            <a:avLst/>
          </a:prstGeom>
        </p:spPr>
      </p:pic>
      <p:sp>
        <p:nvSpPr>
          <p:cNvPr id="4" name="文本框 3"/>
          <p:cNvSpPr txBox="1"/>
          <p:nvPr/>
        </p:nvSpPr>
        <p:spPr>
          <a:xfrm>
            <a:off x="453231" y="598646"/>
            <a:ext cx="1514475" cy="460375"/>
          </a:xfrm>
          <a:prstGeom prst="rect">
            <a:avLst/>
          </a:prstGeom>
          <a:noFill/>
        </p:spPr>
        <p:txBody>
          <a:bodyPr wrap="square" rtlCol="0">
            <a:spAutoFit/>
          </a:bodyPr>
          <a:lstStyle/>
          <a:p>
            <a:r>
              <a:rPr lang="zh-CN" altLang="en-US" sz="2400" b="1">
                <a:latin typeface="+mn-ea"/>
                <a:sym typeface="+mn-ea"/>
              </a:rPr>
              <a:t>学习目标</a:t>
            </a:r>
            <a:endParaRPr lang="zh-CN" altLang="en-US" sz="2400"/>
          </a:p>
        </p:txBody>
      </p:sp>
      <p:sp>
        <p:nvSpPr>
          <p:cNvPr id="5" name="文本框 4"/>
          <p:cNvSpPr txBox="1"/>
          <p:nvPr>
            <p:custDataLst>
              <p:tags r:id="rId1"/>
            </p:custDataLst>
          </p:nvPr>
        </p:nvSpPr>
        <p:spPr>
          <a:xfrm>
            <a:off x="1195070" y="1448435"/>
            <a:ext cx="6709410" cy="2676525"/>
          </a:xfrm>
          <a:prstGeom prst="rect">
            <a:avLst/>
          </a:prstGeom>
          <a:noFill/>
        </p:spPr>
        <p:txBody>
          <a:bodyPr wrap="square" rtlCol="0">
            <a:spAutoFit/>
          </a:bodyPr>
          <a:lstStyle/>
          <a:p>
            <a:pPr fontAlgn="auto">
              <a:lnSpc>
                <a:spcPct val="150000"/>
              </a:lnSpc>
            </a:pPr>
            <a:r>
              <a:rPr sz="2800">
                <a:solidFill>
                  <a:schemeClr val="tx1"/>
                </a:solidFill>
                <a:latin typeface="微软雅黑" panose="020B0503020204020204" charset="-122"/>
                <a:ea typeface="微软雅黑" panose="020B0503020204020204" charset="-122"/>
                <a:cs typeface="微软雅黑" panose="020B0503020204020204" charset="-122"/>
              </a:rPr>
              <a:t>1. 认识“港、宴”等生字。</a:t>
            </a:r>
          </a:p>
          <a:p>
            <a:pPr fontAlgn="auto">
              <a:lnSpc>
                <a:spcPct val="150000"/>
              </a:lnSpc>
            </a:pPr>
            <a:r>
              <a:rPr sz="2800">
                <a:solidFill>
                  <a:schemeClr val="tx1"/>
                </a:solidFill>
                <a:latin typeface="微软雅黑" panose="020B0503020204020204" charset="-122"/>
                <a:ea typeface="微软雅黑" panose="020B0503020204020204" charset="-122"/>
                <a:cs typeface="微软雅黑" panose="020B0503020204020204" charset="-122"/>
              </a:rPr>
              <a:t>2. 能用较快速度读课文，和同学交流能打动你的地方。</a:t>
            </a:r>
          </a:p>
          <a:p>
            <a:pPr fontAlgn="auto">
              <a:lnSpc>
                <a:spcPct val="150000"/>
              </a:lnSpc>
            </a:pPr>
            <a:r>
              <a:rPr sz="2800">
                <a:solidFill>
                  <a:schemeClr val="tx1"/>
                </a:solidFill>
                <a:latin typeface="微软雅黑" panose="020B0503020204020204" charset="-122"/>
                <a:ea typeface="微软雅黑" panose="020B0503020204020204" charset="-122"/>
                <a:cs typeface="微软雅黑" panose="020B0503020204020204" charset="-122"/>
              </a:rPr>
              <a:t>3. 体会小美人鱼纯真善良的形象。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1118235" y="1853565"/>
            <a:ext cx="6762750" cy="2011045"/>
          </a:xfrm>
          <a:prstGeom prst="rect">
            <a:avLst/>
          </a:prstGeom>
          <a:noFill/>
        </p:spPr>
        <p:txBody>
          <a:bodyPr wrap="square" rtlCol="0" anchor="t">
            <a:spAutoFit/>
          </a:bodyPr>
          <a:lstStyle/>
          <a:p>
            <a:pPr indent="0" eaLnBrk="1" hangingPunct="1">
              <a:lnSpc>
                <a:spcPct val="130000"/>
              </a:lnSpc>
              <a:buFont typeface="Times New Roman" panose="02020603050405020304" pitchFamily="18" charset="0"/>
              <a:buNone/>
            </a:pPr>
            <a:r>
              <a:rPr lang="zh-CN" altLang="en-US" sz="3200" b="1" dirty="0">
                <a:solidFill>
                  <a:schemeClr val="tx1"/>
                </a:solidFill>
                <a:latin typeface="宋体" panose="02010600030101010101" pitchFamily="2" charset="-122"/>
                <a:ea typeface="宋体" panose="02010600030101010101" pitchFamily="2" charset="-122"/>
              </a:rPr>
              <a:t>◎ 找出表现小人鱼善良、为他人着想的句子，抄写下来，感受小人鱼真善美的品质。</a:t>
            </a:r>
          </a:p>
        </p:txBody>
      </p:sp>
      <p:grpSp>
        <p:nvGrpSpPr>
          <p:cNvPr id="55298" name="组合 2"/>
          <p:cNvGrpSpPr/>
          <p:nvPr/>
        </p:nvGrpSpPr>
        <p:grpSpPr>
          <a:xfrm>
            <a:off x="543243" y="1159828"/>
            <a:ext cx="2565400" cy="645160"/>
            <a:chOff x="1357529" y="484071"/>
            <a:chExt cx="2564666" cy="645160"/>
          </a:xfrm>
        </p:grpSpPr>
        <p:sp>
          <p:nvSpPr>
            <p:cNvPr id="6" name="AutoShape 59"/>
            <p:cNvSpPr/>
            <p:nvPr/>
          </p:nvSpPr>
          <p:spPr bwMode="auto">
            <a:xfrm>
              <a:off x="1357529" y="596783"/>
              <a:ext cx="360259" cy="35877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0000"/>
            </a:solidFill>
            <a:ln>
              <a:noFill/>
            </a:ln>
            <a:effectLst/>
          </p:spPr>
          <p:txBody>
            <a:bodyPr lIns="19050" tIns="19050" rIns="19050" bIns="19050" anchor="ctr"/>
            <a:lstStyle/>
            <a:p>
              <a:pPr marL="0" marR="0" lvl="0" indent="0" algn="ctr" defTabSz="228600" rtl="0" eaLnBrk="0" fontAlgn="auto" latinLnBrk="0" hangingPunct="0">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cs typeface="+mn-cs"/>
                <a:sym typeface="Gill Sans" charset="0"/>
              </a:endParaRPr>
            </a:p>
          </p:txBody>
        </p:sp>
        <p:sp>
          <p:nvSpPr>
            <p:cNvPr id="47109" name="文本框 36"/>
            <p:cNvSpPr txBox="1">
              <a:spLocks noChangeArrowheads="1"/>
            </p:cNvSpPr>
            <p:nvPr/>
          </p:nvSpPr>
          <p:spPr bwMode="auto">
            <a:xfrm>
              <a:off x="1717891" y="484071"/>
              <a:ext cx="220430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solidFill>
                    <a:schemeClr val="tx1"/>
                  </a:solidFill>
                  <a:effectLst/>
                  <a:uLnTx/>
                  <a:uFillTx/>
                  <a:latin typeface="黑体" panose="02010600030101010101" pitchFamily="2" charset="-122"/>
                  <a:ea typeface="黑体" panose="02010600030101010101" pitchFamily="2" charset="-122"/>
                  <a:cs typeface="+mn-cs"/>
                </a:rPr>
                <a:t>课后作业</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通用的"/>
          <p:cNvPicPr>
            <a:picLocks noChangeAspect="1"/>
          </p:cNvPicPr>
          <p:nvPr/>
        </p:nvPicPr>
        <p:blipFill>
          <a:blip r:embed="rId2" cstate="print"/>
          <a:stretch>
            <a:fillRect/>
          </a:stretch>
        </p:blipFill>
        <p:spPr>
          <a:xfrm>
            <a:off x="344805" y="488315"/>
            <a:ext cx="1724660" cy="582295"/>
          </a:xfrm>
          <a:prstGeom prst="rect">
            <a:avLst/>
          </a:prstGeom>
        </p:spPr>
      </p:pic>
      <p:sp>
        <p:nvSpPr>
          <p:cNvPr id="2" name="文本框 1"/>
          <p:cNvSpPr txBox="1"/>
          <p:nvPr/>
        </p:nvSpPr>
        <p:spPr>
          <a:xfrm>
            <a:off x="545465" y="536575"/>
            <a:ext cx="1542415" cy="460375"/>
          </a:xfrm>
          <a:prstGeom prst="rect">
            <a:avLst/>
          </a:prstGeom>
          <a:noFill/>
        </p:spPr>
        <p:txBody>
          <a:bodyPr wrap="square" rtlCol="0">
            <a:spAutoFit/>
          </a:bodyPr>
          <a:lstStyle/>
          <a:p>
            <a:r>
              <a:rPr lang="zh-CN" altLang="zh-CN" sz="2400" b="1"/>
              <a:t>作者简介</a:t>
            </a:r>
          </a:p>
        </p:txBody>
      </p:sp>
      <p:grpSp>
        <p:nvGrpSpPr>
          <p:cNvPr id="4" name="组合 3"/>
          <p:cNvGrpSpPr/>
          <p:nvPr/>
        </p:nvGrpSpPr>
        <p:grpSpPr>
          <a:xfrm>
            <a:off x="224790" y="1012954"/>
            <a:ext cx="8694420" cy="3784548"/>
            <a:chOff x="543" y="1568"/>
            <a:chExt cx="13692" cy="6885"/>
          </a:xfrm>
        </p:grpSpPr>
        <p:sp>
          <p:nvSpPr>
            <p:cNvPr id="11" name="矩形 10"/>
            <p:cNvSpPr/>
            <p:nvPr/>
          </p:nvSpPr>
          <p:spPr>
            <a:xfrm>
              <a:off x="543" y="1838"/>
              <a:ext cx="13692" cy="6445"/>
            </a:xfrm>
            <a:prstGeom prst="rect">
              <a:avLst/>
            </a:prstGeom>
            <a:solidFill>
              <a:srgbClr val="FCC88A">
                <a:alpha val="13000"/>
              </a:srgb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14" y="1568"/>
              <a:ext cx="12623" cy="6885"/>
            </a:xfrm>
            <a:prstGeom prst="rect">
              <a:avLst/>
            </a:prstGeom>
            <a:noFill/>
          </p:spPr>
          <p:txBody>
            <a:bodyPr wrap="square" rtlCol="0">
              <a:spAutoFit/>
            </a:bodyPr>
            <a:lstStyle/>
            <a:p>
              <a:pPr fontAlgn="auto">
                <a:lnSpc>
                  <a:spcPct val="150000"/>
                </a:lnSpc>
              </a:pPr>
              <a:r>
                <a:rPr lang="zh-CN" sz="2800" b="1">
                  <a:solidFill>
                    <a:srgbClr val="C00000"/>
                  </a:solidFill>
                  <a:latin typeface="+mn-ea"/>
                  <a:cs typeface="+mn-ea"/>
                  <a:sym typeface="+mn-ea"/>
                </a:rPr>
                <a:t>安徒生</a:t>
              </a:r>
              <a:r>
                <a:rPr lang="zh-CN" sz="2800" b="1">
                  <a:latin typeface="+mn-ea"/>
                  <a:cs typeface="+mn-ea"/>
                  <a:sym typeface="+mn-ea"/>
                </a:rPr>
                <a:t> </a:t>
              </a:r>
              <a:r>
                <a:rPr lang="zh-CN" sz="3200" b="1">
                  <a:latin typeface="+mn-ea"/>
                  <a:cs typeface="+mn-ea"/>
                  <a:sym typeface="+mn-ea"/>
                </a:rPr>
                <a:t>（1805—1875） 丹麦19世纪童话作家，被誉为“世界儿童文学的太阳”。安徒生的童话创作可分早、中、晚三个时期。       早期童话多充满幻想、乐观的精神，代表作有《海的女儿》《丑小鸭》等。</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通用的"/>
          <p:cNvPicPr>
            <a:picLocks noChangeAspect="1"/>
          </p:cNvPicPr>
          <p:nvPr/>
        </p:nvPicPr>
        <p:blipFill>
          <a:blip r:embed="rId2" cstate="print"/>
          <a:stretch>
            <a:fillRect/>
          </a:stretch>
        </p:blipFill>
        <p:spPr>
          <a:xfrm>
            <a:off x="344805" y="560070"/>
            <a:ext cx="1724660" cy="582295"/>
          </a:xfrm>
          <a:prstGeom prst="rect">
            <a:avLst/>
          </a:prstGeom>
        </p:spPr>
      </p:pic>
      <p:sp>
        <p:nvSpPr>
          <p:cNvPr id="2" name="文本框 1"/>
          <p:cNvSpPr txBox="1"/>
          <p:nvPr/>
        </p:nvSpPr>
        <p:spPr>
          <a:xfrm>
            <a:off x="545465" y="608330"/>
            <a:ext cx="1542415" cy="460375"/>
          </a:xfrm>
          <a:prstGeom prst="rect">
            <a:avLst/>
          </a:prstGeom>
          <a:noFill/>
        </p:spPr>
        <p:txBody>
          <a:bodyPr wrap="square" rtlCol="0">
            <a:spAutoFit/>
          </a:bodyPr>
          <a:lstStyle/>
          <a:p>
            <a:r>
              <a:rPr lang="zh-CN" altLang="zh-CN" sz="2400" b="1"/>
              <a:t>整体感知</a:t>
            </a:r>
          </a:p>
        </p:txBody>
      </p:sp>
      <p:sp>
        <p:nvSpPr>
          <p:cNvPr id="5" name="矩形 4"/>
          <p:cNvSpPr>
            <a:spLocks noChangeArrowheads="1"/>
          </p:cNvSpPr>
          <p:nvPr/>
        </p:nvSpPr>
        <p:spPr bwMode="auto">
          <a:xfrm>
            <a:off x="930910" y="1586865"/>
            <a:ext cx="7454265" cy="1666240"/>
          </a:xfrm>
          <a:prstGeom prst="rect">
            <a:avLst/>
          </a:prstGeom>
          <a:solidFill>
            <a:srgbClr val="FFE1CC">
              <a:alpha val="5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6725" indent="-4667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66725" marR="0" lvl="0" indent="-466725" algn="l" defTabSz="914400" rtl="0" fontAlgn="base">
              <a:lnSpc>
                <a:spcPct val="160000"/>
              </a:lnSpc>
              <a:spcBef>
                <a:spcPct val="0"/>
              </a:spcBef>
              <a:spcAft>
                <a:spcPct val="0"/>
              </a:spcAft>
              <a:buClrTx/>
              <a:buSzTx/>
              <a:buFont typeface="Times New Roman" panose="02020603050405020304" pitchFamily="18" charset="0"/>
              <a:buAutoNum type="arabicPeriod"/>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rPr>
              <a:t>自由阅读课文，圈出本课生字、生词。</a:t>
            </a:r>
          </a:p>
          <a:p>
            <a:pPr marL="466725" marR="0" lvl="0" indent="-466725" algn="l" defTabSz="914400" rtl="0" fontAlgn="base">
              <a:lnSpc>
                <a:spcPct val="160000"/>
              </a:lnSpc>
              <a:spcBef>
                <a:spcPct val="0"/>
              </a:spcBef>
              <a:spcAft>
                <a:spcPct val="0"/>
              </a:spcAft>
              <a:buClrTx/>
              <a:buSzTx/>
              <a:buFont typeface="Times New Roman" panose="02020603050405020304" pitchFamily="18" charset="0"/>
              <a:buAutoNum type="arabicPeriod"/>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rPr>
              <a:t>说说这篇童话主要讲了一件什么事？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通用的"/>
          <p:cNvPicPr>
            <a:picLocks noChangeAspect="1"/>
          </p:cNvPicPr>
          <p:nvPr/>
        </p:nvPicPr>
        <p:blipFill>
          <a:blip r:embed="rId2" cstate="print"/>
          <a:stretch>
            <a:fillRect/>
          </a:stretch>
        </p:blipFill>
        <p:spPr>
          <a:xfrm>
            <a:off x="238760" y="131445"/>
            <a:ext cx="1814195" cy="563245"/>
          </a:xfrm>
          <a:prstGeom prst="rect">
            <a:avLst/>
          </a:prstGeom>
        </p:spPr>
      </p:pic>
      <p:sp>
        <p:nvSpPr>
          <p:cNvPr id="4" name="文本框 3"/>
          <p:cNvSpPr txBox="1"/>
          <p:nvPr/>
        </p:nvSpPr>
        <p:spPr>
          <a:xfrm>
            <a:off x="354965" y="182880"/>
            <a:ext cx="1903730" cy="460375"/>
          </a:xfrm>
          <a:prstGeom prst="rect">
            <a:avLst/>
          </a:prstGeom>
          <a:noFill/>
        </p:spPr>
        <p:txBody>
          <a:bodyPr wrap="square" rtlCol="0">
            <a:spAutoFit/>
          </a:bodyPr>
          <a:lstStyle/>
          <a:p>
            <a:r>
              <a:rPr lang="en-US" altLang="zh-CN" sz="2400" b="1">
                <a:latin typeface="+mj-ea"/>
                <a:ea typeface="+mj-ea"/>
                <a:sym typeface="+mn-ea"/>
              </a:rPr>
              <a:t> </a:t>
            </a:r>
            <a:r>
              <a:rPr lang="zh-CN" altLang="en-US" sz="2400" b="1">
                <a:latin typeface="+mj-ea"/>
                <a:ea typeface="+mj-ea"/>
                <a:sym typeface="+mn-ea"/>
              </a:rPr>
              <a:t>字词学习</a:t>
            </a:r>
            <a:endParaRPr lang="zh-CN" altLang="en-US" sz="2400">
              <a:latin typeface="+mj-ea"/>
              <a:ea typeface="+mj-ea"/>
            </a:endParaRPr>
          </a:p>
        </p:txBody>
      </p:sp>
      <p:sp>
        <p:nvSpPr>
          <p:cNvPr id="3" name="文本框 2"/>
          <p:cNvSpPr txBox="1"/>
          <p:nvPr/>
        </p:nvSpPr>
        <p:spPr>
          <a:xfrm>
            <a:off x="354806" y="1638776"/>
            <a:ext cx="8946356" cy="2553335"/>
          </a:xfrm>
          <a:prstGeom prst="rect">
            <a:avLst/>
          </a:prstGeom>
          <a:noFill/>
        </p:spPr>
        <p:txBody>
          <a:bodyPr wrap="square" rtlCol="0" anchor="t">
            <a:spAutoFit/>
          </a:bodyPr>
          <a:lstStyle/>
          <a:p>
            <a:pPr fontAlgn="auto">
              <a:lnSpc>
                <a:spcPct val="250000"/>
              </a:lnSpc>
            </a:pP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港</a:t>
            </a:r>
            <a:r>
              <a:rPr lang="zh-CN" altLang="en-US" sz="3200" b="1">
                <a:latin typeface="楷体_GB2312" panose="02010609030101010101" charset="-122"/>
                <a:ea typeface="楷体_GB2312" panose="02010609030101010101" charset="-122"/>
                <a:cs typeface="楷体_GB2312" panose="02010609030101010101" charset="-122"/>
                <a:sym typeface="+mn-ea"/>
              </a:rPr>
              <a:t>口  </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宴</a:t>
            </a:r>
            <a:r>
              <a:rPr lang="zh-CN" altLang="en-US" sz="3200" b="1">
                <a:latin typeface="楷体_GB2312" panose="02010609030101010101" charset="-122"/>
                <a:ea typeface="楷体_GB2312" panose="02010609030101010101" charset="-122"/>
                <a:cs typeface="楷体_GB2312" panose="02010609030101010101" charset="-122"/>
                <a:sym typeface="+mn-ea"/>
              </a:rPr>
              <a:t>会  </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睫</a:t>
            </a:r>
            <a:r>
              <a:rPr lang="zh-CN" altLang="en-US" sz="3200" b="1">
                <a:latin typeface="楷体_GB2312" panose="02010609030101010101" charset="-122"/>
                <a:ea typeface="楷体_GB2312" panose="02010609030101010101" charset="-122"/>
                <a:cs typeface="楷体_GB2312" panose="02010609030101010101" charset="-122"/>
                <a:sym typeface="+mn-ea"/>
              </a:rPr>
              <a:t>毛  </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婚</a:t>
            </a:r>
            <a:r>
              <a:rPr lang="zh-CN" altLang="en-US" sz="3200" b="1">
                <a:latin typeface="楷体_GB2312" panose="02010609030101010101" charset="-122"/>
                <a:ea typeface="楷体_GB2312" panose="02010609030101010101" charset="-122"/>
                <a:cs typeface="楷体_GB2312" panose="02010609030101010101" charset="-122"/>
                <a:sym typeface="+mn-ea"/>
              </a:rPr>
              <a:t>礼  喜</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讯</a:t>
            </a:r>
            <a:r>
              <a:rPr lang="zh-CN" altLang="en-US" sz="3200" b="1">
                <a:latin typeface="楷体_GB2312" panose="02010609030101010101" charset="-122"/>
                <a:ea typeface="楷体_GB2312" panose="02010609030101010101" charset="-122"/>
                <a:cs typeface="楷体_GB2312" panose="02010609030101010101" charset="-122"/>
                <a:sym typeface="+mn-ea"/>
              </a:rPr>
              <a:t>  </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挽</a:t>
            </a:r>
            <a:r>
              <a:rPr lang="zh-CN" altLang="en-US" sz="3200" b="1">
                <a:latin typeface="楷体_GB2312" panose="02010609030101010101" charset="-122"/>
                <a:ea typeface="楷体_GB2312" panose="02010609030101010101" charset="-122"/>
                <a:cs typeface="楷体_GB2312" panose="02010609030101010101" charset="-122"/>
                <a:sym typeface="+mn-ea"/>
              </a:rPr>
              <a:t>手  神</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圣  仪</a:t>
            </a:r>
            <a:r>
              <a:rPr lang="zh-CN" altLang="en-US" sz="3200" b="1">
                <a:latin typeface="楷体_GB2312" panose="02010609030101010101" charset="-122"/>
                <a:ea typeface="楷体_GB2312" panose="02010609030101010101" charset="-122"/>
                <a:cs typeface="楷体_GB2312" panose="02010609030101010101" charset="-122"/>
                <a:sym typeface="+mn-ea"/>
              </a:rPr>
              <a:t>式</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 </a:t>
            </a:r>
            <a:r>
              <a:rPr lang="zh-CN" altLang="en-US" sz="3200" b="1">
                <a:latin typeface="楷体_GB2312" panose="02010609030101010101" charset="-122"/>
                <a:ea typeface="楷体_GB2312" panose="02010609030101010101" charset="-122"/>
                <a:cs typeface="楷体_GB2312" panose="02010609030101010101" charset="-122"/>
                <a:sym typeface="+mn-ea"/>
              </a:rPr>
              <a:t> 旗</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帜 </a:t>
            </a:r>
            <a:r>
              <a:rPr lang="zh-CN" altLang="en-US" sz="3200" b="1">
                <a:latin typeface="楷体_GB2312" panose="02010609030101010101" charset="-122"/>
                <a:ea typeface="楷体_GB2312" panose="02010609030101010101" charset="-122"/>
                <a:cs typeface="楷体_GB2312" panose="02010609030101010101" charset="-122"/>
                <a:sym typeface="+mn-ea"/>
              </a:rPr>
              <a:t> 铺</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陈</a:t>
            </a:r>
            <a:r>
              <a:rPr lang="zh-CN" altLang="en-US" sz="3200" b="1">
                <a:latin typeface="楷体_GB2312" panose="02010609030101010101" charset="-122"/>
                <a:ea typeface="楷体_GB2312" panose="02010609030101010101" charset="-122"/>
                <a:cs typeface="楷体_GB2312" panose="02010609030101010101" charset="-122"/>
                <a:sym typeface="+mn-ea"/>
              </a:rPr>
              <a:t>  </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垫</a:t>
            </a:r>
            <a:r>
              <a:rPr lang="zh-CN" altLang="en-US" sz="3200" b="1">
                <a:latin typeface="楷体_GB2312" panose="02010609030101010101" charset="-122"/>
                <a:ea typeface="楷体_GB2312" panose="02010609030101010101" charset="-122"/>
                <a:cs typeface="楷体_GB2312" panose="02010609030101010101" charset="-122"/>
                <a:sym typeface="+mn-ea"/>
              </a:rPr>
              <a:t>子  永</a:t>
            </a:r>
            <a:r>
              <a:rPr lang="zh-CN" altLang="en-US" sz="3200" b="1">
                <a:solidFill>
                  <a:srgbClr val="FF0000"/>
                </a:solidFill>
                <a:latin typeface="楷体_GB2312" panose="02010609030101010101" charset="-122"/>
                <a:ea typeface="楷体_GB2312" panose="02010609030101010101" charset="-122"/>
                <a:cs typeface="楷体_GB2312" panose="02010609030101010101" charset="-122"/>
                <a:sym typeface="+mn-ea"/>
              </a:rPr>
              <a:t>恒  抚</a:t>
            </a:r>
            <a:r>
              <a:rPr lang="zh-CN" altLang="en-US" sz="3200" b="1">
                <a:latin typeface="楷体_GB2312" panose="02010609030101010101" charset="-122"/>
                <a:ea typeface="楷体_GB2312" panose="02010609030101010101" charset="-122"/>
                <a:cs typeface="楷体_GB2312" panose="02010609030101010101" charset="-122"/>
                <a:sym typeface="+mn-ea"/>
              </a:rPr>
              <a:t>弄</a:t>
            </a:r>
            <a:endParaRPr lang="zh-CN" altLang="en-US" sz="2400" b="1">
              <a:solidFill>
                <a:srgbClr val="0000FF"/>
              </a:solidFill>
              <a:latin typeface="方正姚体" panose="02010601030101010101" charset="-122"/>
              <a:ea typeface="方正姚体" panose="02010601030101010101" charset="-122"/>
              <a:cs typeface="楷体_GB2312" panose="02010609030101010101" charset="-122"/>
              <a:sym typeface="+mn-ea"/>
            </a:endParaRPr>
          </a:p>
        </p:txBody>
      </p:sp>
      <p:sp>
        <p:nvSpPr>
          <p:cNvPr id="19" name="文本框 18"/>
          <p:cNvSpPr txBox="1"/>
          <p:nvPr/>
        </p:nvSpPr>
        <p:spPr>
          <a:xfrm>
            <a:off x="106998" y="1869440"/>
            <a:ext cx="1077754"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sym typeface="+mn-ea"/>
              </a:rPr>
              <a:t>  gǎng</a:t>
            </a:r>
          </a:p>
        </p:txBody>
      </p:sp>
      <p:sp>
        <p:nvSpPr>
          <p:cNvPr id="6" name="文本框 5"/>
          <p:cNvSpPr txBox="1"/>
          <p:nvPr/>
        </p:nvSpPr>
        <p:spPr>
          <a:xfrm>
            <a:off x="1546860" y="1855470"/>
            <a:ext cx="902494"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yàn</a:t>
            </a:r>
          </a:p>
        </p:txBody>
      </p:sp>
      <p:sp>
        <p:nvSpPr>
          <p:cNvPr id="7" name="文本框 6"/>
          <p:cNvSpPr txBox="1"/>
          <p:nvPr/>
        </p:nvSpPr>
        <p:spPr>
          <a:xfrm>
            <a:off x="2874328" y="1855470"/>
            <a:ext cx="1132523"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jié</a:t>
            </a:r>
          </a:p>
        </p:txBody>
      </p:sp>
      <p:sp>
        <p:nvSpPr>
          <p:cNvPr id="8" name="文本框 7"/>
          <p:cNvSpPr txBox="1"/>
          <p:nvPr/>
        </p:nvSpPr>
        <p:spPr>
          <a:xfrm>
            <a:off x="4013359" y="1855470"/>
            <a:ext cx="973455"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hūn</a:t>
            </a:r>
          </a:p>
        </p:txBody>
      </p:sp>
      <p:sp>
        <p:nvSpPr>
          <p:cNvPr id="9" name="文本框 8"/>
          <p:cNvSpPr txBox="1"/>
          <p:nvPr/>
        </p:nvSpPr>
        <p:spPr>
          <a:xfrm>
            <a:off x="5651659" y="1855470"/>
            <a:ext cx="911066"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xùn</a:t>
            </a:r>
          </a:p>
        </p:txBody>
      </p:sp>
      <p:sp>
        <p:nvSpPr>
          <p:cNvPr id="10" name="文本框 9"/>
          <p:cNvSpPr txBox="1"/>
          <p:nvPr/>
        </p:nvSpPr>
        <p:spPr>
          <a:xfrm>
            <a:off x="6464776" y="1855470"/>
            <a:ext cx="977900"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wǎn</a:t>
            </a:r>
          </a:p>
        </p:txBody>
      </p:sp>
      <p:sp>
        <p:nvSpPr>
          <p:cNvPr id="11" name="文本框 10"/>
          <p:cNvSpPr txBox="1"/>
          <p:nvPr/>
        </p:nvSpPr>
        <p:spPr>
          <a:xfrm>
            <a:off x="7946390" y="1855470"/>
            <a:ext cx="979805"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shèng</a:t>
            </a:r>
          </a:p>
        </p:txBody>
      </p:sp>
      <p:sp>
        <p:nvSpPr>
          <p:cNvPr id="12" name="文本框 11"/>
          <p:cNvSpPr txBox="1"/>
          <p:nvPr/>
        </p:nvSpPr>
        <p:spPr>
          <a:xfrm>
            <a:off x="2033111" y="3049905"/>
            <a:ext cx="1111091"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zhì </a:t>
            </a:r>
            <a:endParaRPr lang="zh-CN" altLang="en-US" sz="2400">
              <a:solidFill>
                <a:srgbClr val="0000FF"/>
              </a:solidFill>
              <a:latin typeface="方正姚体" panose="02010601030101010101" charset="-122"/>
              <a:ea typeface="方正姚体" panose="02010601030101010101" charset="-122"/>
            </a:endParaRPr>
          </a:p>
        </p:txBody>
      </p:sp>
      <p:sp>
        <p:nvSpPr>
          <p:cNvPr id="13" name="文本框 12"/>
          <p:cNvSpPr txBox="1"/>
          <p:nvPr/>
        </p:nvSpPr>
        <p:spPr>
          <a:xfrm>
            <a:off x="447516" y="3077845"/>
            <a:ext cx="678656"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yí</a:t>
            </a:r>
          </a:p>
        </p:txBody>
      </p:sp>
      <p:pic>
        <p:nvPicPr>
          <p:cNvPr id="15" name="图片 14" descr="我会认1"/>
          <p:cNvPicPr>
            <a:picLocks noChangeAspect="1"/>
          </p:cNvPicPr>
          <p:nvPr/>
        </p:nvPicPr>
        <p:blipFill>
          <a:blip r:embed="rId3" cstate="print"/>
          <a:stretch>
            <a:fillRect/>
          </a:stretch>
        </p:blipFill>
        <p:spPr>
          <a:xfrm>
            <a:off x="171767" y="866458"/>
            <a:ext cx="2009775" cy="542925"/>
          </a:xfrm>
          <a:prstGeom prst="rect">
            <a:avLst/>
          </a:prstGeom>
        </p:spPr>
      </p:pic>
      <p:sp>
        <p:nvSpPr>
          <p:cNvPr id="2" name="文本框 1"/>
          <p:cNvSpPr txBox="1"/>
          <p:nvPr/>
        </p:nvSpPr>
        <p:spPr>
          <a:xfrm>
            <a:off x="3145790" y="3049905"/>
            <a:ext cx="789305" cy="460375"/>
          </a:xfrm>
          <a:prstGeom prst="rect">
            <a:avLst/>
          </a:prstGeom>
          <a:noFill/>
        </p:spPr>
        <p:txBody>
          <a:bodyPr wrap="square" rtlCol="0">
            <a:spAutoFit/>
          </a:bodyPr>
          <a:lstStyle/>
          <a:p>
            <a:r>
              <a:rPr lang="en-US" altLang="zh-CN" sz="2400">
                <a:solidFill>
                  <a:srgbClr val="0000FF"/>
                </a:solidFill>
                <a:latin typeface="方正姚体" panose="02010601030101010101" charset="-122"/>
                <a:ea typeface="方正姚体" panose="02010601030101010101" charset="-122"/>
              </a:rPr>
              <a:t>chén</a:t>
            </a:r>
          </a:p>
        </p:txBody>
      </p:sp>
      <p:sp>
        <p:nvSpPr>
          <p:cNvPr id="20" name="文本框 19"/>
          <p:cNvSpPr txBox="1"/>
          <p:nvPr/>
        </p:nvSpPr>
        <p:spPr>
          <a:xfrm>
            <a:off x="4036060" y="3091180"/>
            <a:ext cx="845185" cy="460375"/>
          </a:xfrm>
          <a:prstGeom prst="rect">
            <a:avLst/>
          </a:prstGeom>
          <a:noFill/>
        </p:spPr>
        <p:txBody>
          <a:bodyPr wrap="square" rtlCol="0">
            <a:spAutoFit/>
          </a:bodyPr>
          <a:lstStyle/>
          <a:p>
            <a:pPr algn="l">
              <a:buClrTx/>
              <a:buSzTx/>
              <a:buFontTx/>
            </a:pPr>
            <a:r>
              <a:rPr lang="en-US" altLang="zh-CN" sz="2400">
                <a:solidFill>
                  <a:srgbClr val="0000FF"/>
                </a:solidFill>
                <a:latin typeface="方正姚体" panose="02010601030101010101" charset="-122"/>
                <a:ea typeface="方正姚体" panose="02010601030101010101" charset="-122"/>
              </a:rPr>
              <a:t>diàn</a:t>
            </a:r>
          </a:p>
        </p:txBody>
      </p:sp>
      <p:sp>
        <p:nvSpPr>
          <p:cNvPr id="21" name="文本框 20"/>
          <p:cNvSpPr txBox="1"/>
          <p:nvPr/>
        </p:nvSpPr>
        <p:spPr>
          <a:xfrm>
            <a:off x="5615305" y="3090863"/>
            <a:ext cx="803910" cy="460375"/>
          </a:xfrm>
          <a:prstGeom prst="rect">
            <a:avLst/>
          </a:prstGeom>
          <a:noFill/>
        </p:spPr>
        <p:txBody>
          <a:bodyPr wrap="square" rtlCol="0">
            <a:spAutoFit/>
          </a:bodyPr>
          <a:lstStyle/>
          <a:p>
            <a:pPr algn="l">
              <a:buClrTx/>
              <a:buSzTx/>
              <a:buFontTx/>
            </a:pPr>
            <a:r>
              <a:rPr lang="en-US" altLang="zh-CN" sz="2400">
                <a:solidFill>
                  <a:srgbClr val="0000FF"/>
                </a:solidFill>
                <a:latin typeface="方正姚体" panose="02010601030101010101" charset="-122"/>
                <a:ea typeface="方正姚体" panose="02010601030101010101" charset="-122"/>
              </a:rPr>
              <a:t>héng</a:t>
            </a:r>
          </a:p>
        </p:txBody>
      </p:sp>
      <p:sp>
        <p:nvSpPr>
          <p:cNvPr id="22" name="文本框 21"/>
          <p:cNvSpPr txBox="1"/>
          <p:nvPr/>
        </p:nvSpPr>
        <p:spPr>
          <a:xfrm>
            <a:off x="6562725" y="3049905"/>
            <a:ext cx="1075849" cy="460375"/>
          </a:xfrm>
          <a:prstGeom prst="rect">
            <a:avLst/>
          </a:prstGeom>
          <a:noFill/>
        </p:spPr>
        <p:txBody>
          <a:bodyPr wrap="square" rtlCol="0">
            <a:spAutoFit/>
          </a:bodyPr>
          <a:lstStyle/>
          <a:p>
            <a:pPr algn="l">
              <a:buClrTx/>
              <a:buSzTx/>
              <a:buFontTx/>
            </a:pPr>
            <a:r>
              <a:rPr lang="en-US" altLang="zh-CN" sz="2400">
                <a:solidFill>
                  <a:srgbClr val="0000FF"/>
                </a:solidFill>
                <a:latin typeface="方正姚体" panose="02010601030101010101" charset="-122"/>
                <a:ea typeface="方正姚体" panose="02010601030101010101" charset="-122"/>
              </a:rPr>
              <a:t>fǔ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000"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500"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strVal val="#ppt_x"/>
                                          </p:val>
                                        </p:tav>
                                        <p:tav tm="100000">
                                          <p:val>
                                            <p:strVal val="#ppt_x"/>
                                          </p:val>
                                        </p:tav>
                                      </p:tavLst>
                                    </p:anim>
                                    <p:anim calcmode="lin" valueType="num">
                                      <p:cBhvr>
                                        <p:cTn id="2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500"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500"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500"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500"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anim calcmode="lin" valueType="num">
                                      <p:cBhvr>
                                        <p:cTn id="47" dur="500" fill="hold"/>
                                        <p:tgtEl>
                                          <p:spTgt spid="9"/>
                                        </p:tgtEl>
                                        <p:attrNameLst>
                                          <p:attrName>ppt_x</p:attrName>
                                        </p:attrNameLst>
                                      </p:cBhvr>
                                      <p:tavLst>
                                        <p:tav tm="0">
                                          <p:val>
                                            <p:strVal val="#ppt_x"/>
                                          </p:val>
                                        </p:tav>
                                        <p:tav tm="100000">
                                          <p:val>
                                            <p:strVal val="#ppt_x"/>
                                          </p:val>
                                        </p:tav>
                                      </p:tavLst>
                                    </p:anim>
                                    <p:anim calcmode="lin" valueType="num">
                                      <p:cBhvr>
                                        <p:cTn id="48"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500"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strVal val="#ppt_x"/>
                                          </p:val>
                                        </p:tav>
                                        <p:tav tm="100000">
                                          <p:val>
                                            <p:strVal val="#ppt_x"/>
                                          </p:val>
                                        </p:tav>
                                      </p:tavLst>
                                    </p:anim>
                                    <p:anim calcmode="lin" valueType="num">
                                      <p:cBhvr>
                                        <p:cTn id="5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500"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anim calcmode="lin" valueType="num">
                                      <p:cBhvr>
                                        <p:cTn id="61" dur="500" fill="hold"/>
                                        <p:tgtEl>
                                          <p:spTgt spid="11"/>
                                        </p:tgtEl>
                                        <p:attrNameLst>
                                          <p:attrName>ppt_x</p:attrName>
                                        </p:attrNameLst>
                                      </p:cBhvr>
                                      <p:tavLst>
                                        <p:tav tm="0">
                                          <p:val>
                                            <p:strVal val="#ppt_x"/>
                                          </p:val>
                                        </p:tav>
                                        <p:tav tm="100000">
                                          <p:val>
                                            <p:strVal val="#ppt_x"/>
                                          </p:val>
                                        </p:tav>
                                      </p:tavLst>
                                    </p:anim>
                                    <p:anim calcmode="lin" valueType="num">
                                      <p:cBhvr>
                                        <p:cTn id="6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500"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500"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anim calcmode="lin" valueType="num">
                                      <p:cBhvr>
                                        <p:cTn id="75" dur="500" fill="hold"/>
                                        <p:tgtEl>
                                          <p:spTgt spid="12"/>
                                        </p:tgtEl>
                                        <p:attrNameLst>
                                          <p:attrName>ppt_x</p:attrName>
                                        </p:attrNameLst>
                                      </p:cBhvr>
                                      <p:tavLst>
                                        <p:tav tm="0">
                                          <p:val>
                                            <p:strVal val="#ppt_x"/>
                                          </p:val>
                                        </p:tav>
                                        <p:tav tm="100000">
                                          <p:val>
                                            <p:strVal val="#ppt_x"/>
                                          </p:val>
                                        </p:tav>
                                      </p:tavLst>
                                    </p:anim>
                                    <p:anim calcmode="lin" valueType="num">
                                      <p:cBhvr>
                                        <p:cTn id="7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500"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anim calcmode="lin" valueType="num">
                                      <p:cBhvr>
                                        <p:cTn id="82" dur="500" fill="hold"/>
                                        <p:tgtEl>
                                          <p:spTgt spid="2"/>
                                        </p:tgtEl>
                                        <p:attrNameLst>
                                          <p:attrName>ppt_x</p:attrName>
                                        </p:attrNameLst>
                                      </p:cBhvr>
                                      <p:tavLst>
                                        <p:tav tm="0">
                                          <p:val>
                                            <p:strVal val="#ppt_x"/>
                                          </p:val>
                                        </p:tav>
                                        <p:tav tm="100000">
                                          <p:val>
                                            <p:strVal val="#ppt_x"/>
                                          </p:val>
                                        </p:tav>
                                      </p:tavLst>
                                    </p:anim>
                                    <p:anim calcmode="lin" valueType="num">
                                      <p:cBhvr>
                                        <p:cTn id="8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500"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anim calcmode="lin" valueType="num">
                                      <p:cBhvr>
                                        <p:cTn id="89" dur="500" fill="hold"/>
                                        <p:tgtEl>
                                          <p:spTgt spid="20"/>
                                        </p:tgtEl>
                                        <p:attrNameLst>
                                          <p:attrName>ppt_x</p:attrName>
                                        </p:attrNameLst>
                                      </p:cBhvr>
                                      <p:tavLst>
                                        <p:tav tm="0">
                                          <p:val>
                                            <p:strVal val="#ppt_x"/>
                                          </p:val>
                                        </p:tav>
                                        <p:tav tm="100000">
                                          <p:val>
                                            <p:strVal val="#ppt_x"/>
                                          </p:val>
                                        </p:tav>
                                      </p:tavLst>
                                    </p:anim>
                                    <p:anim calcmode="lin" valueType="num">
                                      <p:cBhvr>
                                        <p:cTn id="9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500"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anim calcmode="lin" valueType="num">
                                      <p:cBhvr>
                                        <p:cTn id="96" dur="500" fill="hold"/>
                                        <p:tgtEl>
                                          <p:spTgt spid="21"/>
                                        </p:tgtEl>
                                        <p:attrNameLst>
                                          <p:attrName>ppt_x</p:attrName>
                                        </p:attrNameLst>
                                      </p:cBhvr>
                                      <p:tavLst>
                                        <p:tav tm="0">
                                          <p:val>
                                            <p:strVal val="#ppt_x"/>
                                          </p:val>
                                        </p:tav>
                                        <p:tav tm="100000">
                                          <p:val>
                                            <p:strVal val="#ppt_x"/>
                                          </p:val>
                                        </p:tav>
                                      </p:tavLst>
                                    </p:anim>
                                    <p:anim calcmode="lin" valueType="num">
                                      <p:cBhvr>
                                        <p:cTn id="9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500"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anim calcmode="lin" valueType="num">
                                      <p:cBhvr>
                                        <p:cTn id="103" dur="500" fill="hold"/>
                                        <p:tgtEl>
                                          <p:spTgt spid="22"/>
                                        </p:tgtEl>
                                        <p:attrNameLst>
                                          <p:attrName>ppt_x</p:attrName>
                                        </p:attrNameLst>
                                      </p:cBhvr>
                                      <p:tavLst>
                                        <p:tav tm="0">
                                          <p:val>
                                            <p:strVal val="#ppt_x"/>
                                          </p:val>
                                        </p:tav>
                                        <p:tav tm="100000">
                                          <p:val>
                                            <p:strVal val="#ppt_x"/>
                                          </p:val>
                                        </p:tav>
                                      </p:tavLst>
                                    </p:anim>
                                    <p:anim calcmode="lin" valueType="num">
                                      <p:cBhvr>
                                        <p:cTn id="10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p:bldP spid="19" grpId="0"/>
      <p:bldP spid="6" grpId="0"/>
      <p:bldP spid="7" grpId="0"/>
      <p:bldP spid="8" grpId="0"/>
      <p:bldP spid="9" grpId="0"/>
      <p:bldP spid="10" grpId="0"/>
      <p:bldP spid="11" grpId="0"/>
      <p:bldP spid="12" grpId="0"/>
      <p:bldP spid="13" grpId="0"/>
      <p:bldP spid="2" grpId="0"/>
      <p:bldP spid="2" grpId="1"/>
      <p:bldP spid="20" grpId="0"/>
      <p:bldP spid="20" grpId="1"/>
      <p:bldP spid="21" grpId="0"/>
      <p:bldP spid="21" grpId="1"/>
      <p:bldP spid="22" grpId="0"/>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图片 28" descr="多音字"/>
          <p:cNvPicPr>
            <a:picLocks noChangeAspect="1"/>
          </p:cNvPicPr>
          <p:nvPr/>
        </p:nvPicPr>
        <p:blipFill>
          <a:blip r:embed="rId2" cstate="print"/>
          <a:stretch>
            <a:fillRect/>
          </a:stretch>
        </p:blipFill>
        <p:spPr>
          <a:xfrm>
            <a:off x="205105" y="563245"/>
            <a:ext cx="1798320" cy="679450"/>
          </a:xfrm>
          <a:prstGeom prst="rect">
            <a:avLst/>
          </a:prstGeom>
        </p:spPr>
      </p:pic>
      <p:pic>
        <p:nvPicPr>
          <p:cNvPr id="10242" name="图片 1" descr="19"/>
          <p:cNvPicPr>
            <a:picLocks noChangeAspect="1"/>
          </p:cNvPicPr>
          <p:nvPr/>
        </p:nvPicPr>
        <p:blipFill>
          <a:blip r:embed="rId3" cstate="print"/>
          <a:stretch>
            <a:fillRect/>
          </a:stretch>
        </p:blipFill>
        <p:spPr>
          <a:xfrm>
            <a:off x="316230" y="1953260"/>
            <a:ext cx="1406525" cy="930275"/>
          </a:xfrm>
          <a:prstGeom prst="rect">
            <a:avLst/>
          </a:prstGeom>
          <a:noFill/>
          <a:ln w="9525">
            <a:noFill/>
          </a:ln>
        </p:spPr>
      </p:pic>
      <p:sp>
        <p:nvSpPr>
          <p:cNvPr id="11" name="文本框 10"/>
          <p:cNvSpPr txBox="1"/>
          <p:nvPr/>
        </p:nvSpPr>
        <p:spPr>
          <a:xfrm>
            <a:off x="963930" y="2098675"/>
            <a:ext cx="651510" cy="706755"/>
          </a:xfrm>
          <a:prstGeom prst="rect">
            <a:avLst/>
          </a:prstGeom>
          <a:noFill/>
        </p:spPr>
        <p:txBody>
          <a:bodyPr wrap="square" rtlCol="0">
            <a:spAutoFit/>
          </a:bodyPr>
          <a:lstStyle/>
          <a:p>
            <a:r>
              <a:rPr lang="zh-CN" altLang="en-US" sz="4000">
                <a:latin typeface="微软雅黑" panose="020B0503020204020204" charset="-122"/>
                <a:ea typeface="微软雅黑" panose="020B0503020204020204" charset="-122"/>
              </a:rPr>
              <a:t>旋</a:t>
            </a:r>
          </a:p>
        </p:txBody>
      </p:sp>
      <p:sp>
        <p:nvSpPr>
          <p:cNvPr id="13" name="矩形 12"/>
          <p:cNvSpPr/>
          <p:nvPr/>
        </p:nvSpPr>
        <p:spPr>
          <a:xfrm>
            <a:off x="1990090" y="1560195"/>
            <a:ext cx="2297430" cy="583565"/>
          </a:xfrm>
          <a:prstGeom prst="rect">
            <a:avLst/>
          </a:prstGeom>
          <a:noFill/>
          <a:ln w="9525">
            <a:noFill/>
          </a:ln>
        </p:spPr>
        <p:txBody>
          <a:bodyPr wrap="square">
            <a:spAutoFit/>
          </a:bodyPr>
          <a:lstStyle/>
          <a:p>
            <a:pPr eaLnBrk="1" hangingPunct="1"/>
            <a:r>
              <a:rPr lang="en-US" altLang="zh-CN" sz="2800" b="1" dirty="0">
                <a:latin typeface="楷体" panose="02010609060101010101" charset="-122"/>
                <a:ea typeface="楷体" panose="02010609060101010101" charset="-122"/>
              </a:rPr>
              <a:t>______ </a:t>
            </a:r>
            <a:r>
              <a:rPr lang="zh-CN" altLang="en-US" sz="3200" dirty="0">
                <a:latin typeface="微软雅黑" panose="020B0503020204020204" charset="-122"/>
                <a:ea typeface="微软雅黑" panose="020B0503020204020204" charset="-122"/>
              </a:rPr>
              <a:t>旋转</a:t>
            </a:r>
          </a:p>
        </p:txBody>
      </p:sp>
      <p:sp>
        <p:nvSpPr>
          <p:cNvPr id="15" name="左大括号 14"/>
          <p:cNvSpPr/>
          <p:nvPr/>
        </p:nvSpPr>
        <p:spPr>
          <a:xfrm>
            <a:off x="1715770" y="1799590"/>
            <a:ext cx="300990" cy="1271905"/>
          </a:xfrm>
          <a:prstGeom prst="leftBrace">
            <a:avLst>
              <a:gd name="adj1" fmla="val 33147"/>
              <a:gd name="adj2" fmla="val 50000"/>
            </a:avLst>
          </a:prstGeom>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16" name="矩形 15"/>
          <p:cNvSpPr/>
          <p:nvPr/>
        </p:nvSpPr>
        <p:spPr>
          <a:xfrm>
            <a:off x="1821180" y="2549525"/>
            <a:ext cx="2466340" cy="583565"/>
          </a:xfrm>
          <a:prstGeom prst="rect">
            <a:avLst/>
          </a:prstGeom>
          <a:noFill/>
          <a:ln w="9525">
            <a:noFill/>
          </a:ln>
        </p:spPr>
        <p:txBody>
          <a:bodyPr wrap="square">
            <a:spAutoFit/>
          </a:bodyPr>
          <a:lstStyle/>
          <a:p>
            <a:pPr eaLnBrk="1" hangingPunct="1"/>
            <a:r>
              <a:rPr lang="en-US" altLang="zh-CN" sz="2800" b="1" dirty="0">
                <a:latin typeface="楷体" panose="02010609060101010101" charset="-122"/>
                <a:ea typeface="楷体" panose="02010609060101010101" charset="-122"/>
              </a:rPr>
              <a:t>  ______ </a:t>
            </a:r>
            <a:r>
              <a:rPr lang="zh-CN" altLang="en-US" sz="3200" dirty="0">
                <a:latin typeface="微软雅黑" panose="020B0503020204020204" charset="-122"/>
                <a:ea typeface="微软雅黑" panose="020B0503020204020204" charset="-122"/>
              </a:rPr>
              <a:t>旋风</a:t>
            </a:r>
            <a:endParaRPr lang="zh-CN" altLang="en-US" sz="2800" b="1" dirty="0">
              <a:latin typeface="楷体" panose="02010609060101010101" charset="-122"/>
              <a:ea typeface="楷体" panose="02010609060101010101" charset="-122"/>
            </a:endParaRPr>
          </a:p>
        </p:txBody>
      </p:sp>
      <p:sp>
        <p:nvSpPr>
          <p:cNvPr id="17" name="矩形 16"/>
          <p:cNvSpPr/>
          <p:nvPr/>
        </p:nvSpPr>
        <p:spPr>
          <a:xfrm>
            <a:off x="2146935" y="2505075"/>
            <a:ext cx="876935" cy="52197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800" noProof="0" dirty="0">
                <a:ln>
                  <a:noFill/>
                </a:ln>
                <a:solidFill>
                  <a:srgbClr val="FF0000"/>
                </a:solidFill>
                <a:effectLst/>
                <a:uLnTx/>
                <a:uFillTx/>
                <a:latin typeface="方正姚体" panose="02010601030101010101" charset="-122"/>
                <a:ea typeface="方正姚体" panose="02010601030101010101" charset="-122"/>
                <a:sym typeface="+mn-ea"/>
              </a:rPr>
              <a:t>xuàn</a:t>
            </a:r>
          </a:p>
        </p:txBody>
      </p:sp>
      <p:sp>
        <p:nvSpPr>
          <p:cNvPr id="18" name="矩形 17"/>
          <p:cNvSpPr/>
          <p:nvPr/>
        </p:nvSpPr>
        <p:spPr>
          <a:xfrm>
            <a:off x="2132330" y="1512570"/>
            <a:ext cx="876935" cy="52197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rPr>
              <a:t>xuán</a:t>
            </a:r>
          </a:p>
        </p:txBody>
      </p:sp>
      <p:pic>
        <p:nvPicPr>
          <p:cNvPr id="21" name="图片 1" descr="19"/>
          <p:cNvPicPr>
            <a:picLocks noChangeAspect="1"/>
          </p:cNvPicPr>
          <p:nvPr/>
        </p:nvPicPr>
        <p:blipFill>
          <a:blip r:embed="rId3" cstate="print"/>
          <a:stretch>
            <a:fillRect/>
          </a:stretch>
        </p:blipFill>
        <p:spPr>
          <a:xfrm>
            <a:off x="4748530" y="1936750"/>
            <a:ext cx="1406525" cy="930275"/>
          </a:xfrm>
          <a:prstGeom prst="rect">
            <a:avLst/>
          </a:prstGeom>
          <a:noFill/>
          <a:ln w="9525">
            <a:noFill/>
          </a:ln>
        </p:spPr>
      </p:pic>
      <p:sp>
        <p:nvSpPr>
          <p:cNvPr id="22" name="文本框 21"/>
          <p:cNvSpPr txBox="1"/>
          <p:nvPr/>
        </p:nvSpPr>
        <p:spPr>
          <a:xfrm>
            <a:off x="5396230" y="2082165"/>
            <a:ext cx="651510" cy="706755"/>
          </a:xfrm>
          <a:prstGeom prst="rect">
            <a:avLst/>
          </a:prstGeom>
          <a:noFill/>
        </p:spPr>
        <p:txBody>
          <a:bodyPr wrap="square" rtlCol="0">
            <a:spAutoFit/>
          </a:bodyPr>
          <a:lstStyle/>
          <a:p>
            <a:r>
              <a:rPr lang="zh-CN" altLang="en-US" sz="4000">
                <a:latin typeface="微软雅黑" panose="020B0503020204020204" charset="-122"/>
                <a:ea typeface="微软雅黑" panose="020B0503020204020204" charset="-122"/>
              </a:rPr>
              <a:t>喝</a:t>
            </a:r>
          </a:p>
        </p:txBody>
      </p:sp>
      <p:sp>
        <p:nvSpPr>
          <p:cNvPr id="23" name="矩形 22"/>
          <p:cNvSpPr/>
          <p:nvPr/>
        </p:nvSpPr>
        <p:spPr>
          <a:xfrm>
            <a:off x="6447790" y="1560195"/>
            <a:ext cx="2242185" cy="583565"/>
          </a:xfrm>
          <a:prstGeom prst="rect">
            <a:avLst/>
          </a:prstGeom>
          <a:noFill/>
          <a:ln w="9525">
            <a:noFill/>
          </a:ln>
        </p:spPr>
        <p:txBody>
          <a:bodyPr wrap="square">
            <a:spAutoFit/>
          </a:bodyPr>
          <a:lstStyle/>
          <a:p>
            <a:pPr eaLnBrk="1" hangingPunct="1"/>
            <a:r>
              <a:rPr lang="en-US" altLang="zh-CN" sz="2800" b="1" dirty="0">
                <a:latin typeface="楷体" panose="02010609060101010101" charset="-122"/>
                <a:ea typeface="楷体" panose="02010609060101010101" charset="-122"/>
              </a:rPr>
              <a:t>______ </a:t>
            </a:r>
            <a:r>
              <a:rPr lang="zh-CN" altLang="en-US" sz="3200" dirty="0">
                <a:latin typeface="微软雅黑" panose="020B0503020204020204" charset="-122"/>
                <a:ea typeface="微软雅黑" panose="020B0503020204020204" charset="-122"/>
              </a:rPr>
              <a:t>喝彩</a:t>
            </a:r>
            <a:endParaRPr lang="zh-CN" altLang="en-US" sz="2800" b="1" dirty="0">
              <a:latin typeface="楷体" panose="02010609060101010101" charset="-122"/>
              <a:ea typeface="楷体" panose="02010609060101010101" charset="-122"/>
            </a:endParaRPr>
          </a:p>
        </p:txBody>
      </p:sp>
      <p:sp>
        <p:nvSpPr>
          <p:cNvPr id="24" name="左大括号 23"/>
          <p:cNvSpPr/>
          <p:nvPr/>
        </p:nvSpPr>
        <p:spPr>
          <a:xfrm>
            <a:off x="6148070" y="1783080"/>
            <a:ext cx="300990" cy="1271905"/>
          </a:xfrm>
          <a:prstGeom prst="leftBrace">
            <a:avLst>
              <a:gd name="adj1" fmla="val 33147"/>
              <a:gd name="adj2" fmla="val 50000"/>
            </a:avLst>
          </a:prstGeom>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25" name="矩形 24"/>
          <p:cNvSpPr/>
          <p:nvPr/>
        </p:nvSpPr>
        <p:spPr>
          <a:xfrm>
            <a:off x="6253480" y="2533015"/>
            <a:ext cx="2436495" cy="583565"/>
          </a:xfrm>
          <a:prstGeom prst="rect">
            <a:avLst/>
          </a:prstGeom>
          <a:noFill/>
          <a:ln w="9525">
            <a:noFill/>
          </a:ln>
        </p:spPr>
        <p:txBody>
          <a:bodyPr wrap="square">
            <a:spAutoFit/>
          </a:bodyPr>
          <a:lstStyle/>
          <a:p>
            <a:pPr eaLnBrk="1" hangingPunct="1"/>
            <a:r>
              <a:rPr lang="en-US" altLang="zh-CN" sz="2800" b="1" dirty="0">
                <a:latin typeface="楷体" panose="02010609060101010101" charset="-122"/>
                <a:ea typeface="楷体" panose="02010609060101010101" charset="-122"/>
              </a:rPr>
              <a:t>  ______ </a:t>
            </a:r>
            <a:r>
              <a:rPr lang="zh-CN" altLang="en-US" sz="3200" dirty="0">
                <a:latin typeface="微软雅黑" panose="020B0503020204020204" charset="-122"/>
                <a:ea typeface="微软雅黑" panose="020B0503020204020204" charset="-122"/>
              </a:rPr>
              <a:t>喝水</a:t>
            </a:r>
          </a:p>
        </p:txBody>
      </p:sp>
      <p:sp>
        <p:nvSpPr>
          <p:cNvPr id="26" name="矩形 25"/>
          <p:cNvSpPr/>
          <p:nvPr/>
        </p:nvSpPr>
        <p:spPr>
          <a:xfrm>
            <a:off x="6794500" y="2416810"/>
            <a:ext cx="520065" cy="52197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800" noProof="0" dirty="0">
                <a:ln>
                  <a:noFill/>
                </a:ln>
                <a:solidFill>
                  <a:srgbClr val="FF0000"/>
                </a:solidFill>
                <a:effectLst/>
                <a:uLnTx/>
                <a:uFillTx/>
                <a:latin typeface="方正姚体" panose="02010601030101010101" charset="-122"/>
                <a:ea typeface="方正姚体" panose="02010601030101010101" charset="-122"/>
                <a:sym typeface="+mn-ea"/>
              </a:rPr>
              <a:t>hē </a:t>
            </a:r>
          </a:p>
        </p:txBody>
      </p:sp>
      <p:sp>
        <p:nvSpPr>
          <p:cNvPr id="27" name="矩形 26"/>
          <p:cNvSpPr/>
          <p:nvPr/>
        </p:nvSpPr>
        <p:spPr>
          <a:xfrm>
            <a:off x="6811645" y="1512570"/>
            <a:ext cx="520065" cy="52197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rgbClr val="FF0000"/>
                </a:solidFill>
                <a:effectLst/>
                <a:uLnTx/>
                <a:uFillTx/>
                <a:latin typeface="方正姚体" panose="02010601030101010101" charset="-122"/>
                <a:ea typeface="方正姚体" panose="02010601030101010101" charset="-122"/>
                <a:cs typeface="+mn-cs"/>
              </a:rPr>
              <a:t>hè</a:t>
            </a:r>
          </a:p>
        </p:txBody>
      </p:sp>
      <p:sp>
        <p:nvSpPr>
          <p:cNvPr id="2" name="文本框 1"/>
          <p:cNvSpPr txBox="1"/>
          <p:nvPr/>
        </p:nvSpPr>
        <p:spPr>
          <a:xfrm>
            <a:off x="963930" y="3460750"/>
            <a:ext cx="7125970" cy="1124585"/>
          </a:xfrm>
          <a:prstGeom prst="rect">
            <a:avLst/>
          </a:prstGeom>
          <a:noFill/>
        </p:spPr>
        <p:txBody>
          <a:bodyPr wrap="square" rtlCol="0">
            <a:spAutoFit/>
          </a:bodyPr>
          <a:lstStyle/>
          <a:p>
            <a:pPr>
              <a:lnSpc>
                <a:spcPct val="120000"/>
              </a:lnSpc>
              <a:spcBef>
                <a:spcPts val="0"/>
              </a:spcBef>
              <a:spcAft>
                <a:spcPts val="0"/>
              </a:spcAft>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运动会上大家都在为运动健儿们欢呼</a:t>
            </a:r>
          </a:p>
          <a:p>
            <a:pPr>
              <a:lnSpc>
                <a:spcPct val="120000"/>
              </a:lnSpc>
              <a:spcBef>
                <a:spcPts val="0"/>
              </a:spcBef>
              <a:spcAft>
                <a:spcPts val="0"/>
              </a:spcAft>
            </a:pPr>
            <a:r>
              <a:rPr lang="zh-CN" altLang="en-US" sz="2800">
                <a:solidFill>
                  <a:srgbClr val="FF0000"/>
                </a:solidFill>
                <a:latin typeface="微软雅黑" panose="020B0503020204020204" charset="-122"/>
                <a:ea typeface="微软雅黑" panose="020B0503020204020204" charset="-122"/>
                <a:cs typeface="微软雅黑" panose="020B0503020204020204" charset="-122"/>
              </a:rPr>
              <a:t>喝</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80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hè)</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彩</a:t>
            </a:r>
            <a:r>
              <a:rPr lang="zh-CN" altLang="en-US" sz="2800">
                <a:latin typeface="微软雅黑" panose="020B0503020204020204" charset="-122"/>
                <a:ea typeface="微软雅黑" panose="020B0503020204020204" charset="-122"/>
                <a:cs typeface="微软雅黑" panose="020B0503020204020204" charset="-122"/>
              </a:rPr>
              <a:t>，只有他在低头</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喝</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80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hē)</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水</a:t>
            </a:r>
            <a:r>
              <a:rPr lang="zh-CN" altLang="en-US" sz="2800">
                <a:latin typeface="微软雅黑" panose="020B0503020204020204" charset="-122"/>
                <a:ea typeface="微软雅黑" panose="020B0503020204020204" charset="-122"/>
                <a:cs typeface="微软雅黑" panose="020B050302020402020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bldLvl="0" animBg="1"/>
      <p:bldP spid="16" grpId="0"/>
      <p:bldP spid="17" grpId="0"/>
      <p:bldP spid="18" grpId="0"/>
      <p:bldP spid="22" grpId="0"/>
      <p:bldP spid="23" grpId="0"/>
      <p:bldP spid="24" grpId="0" bldLvl="0" animBg="1"/>
      <p:bldP spid="25" grpId="0"/>
      <p:bldP spid="26" grpId="0"/>
      <p:bldP spid="2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257300" y="831850"/>
            <a:ext cx="9023985" cy="3969385"/>
          </a:xfrm>
          <a:prstGeom prst="rect">
            <a:avLst/>
          </a:prstGeom>
          <a:noFill/>
        </p:spPr>
        <p:txBody>
          <a:bodyPr wrap="square" rtlCol="0">
            <a:spAutoFit/>
          </a:bodyPr>
          <a:lstStyle/>
          <a:p>
            <a:pPr marL="285750" indent="-285750" algn="l" fontAlgn="auto">
              <a:lnSpc>
                <a:spcPct val="150000"/>
              </a:lnSpc>
              <a:buFont typeface="Arial" panose="020B0604020202020204" pitchFamily="34" charset="0"/>
              <a:buChar char="•"/>
            </a:pPr>
            <a:r>
              <a:rPr lang="zh-CN" altLang="en-US" sz="2800">
                <a:gradFill>
                  <a:gsLst>
                    <a:gs pos="0">
                      <a:srgbClr val="012D86"/>
                    </a:gs>
                    <a:gs pos="100000">
                      <a:srgbClr val="0E2557"/>
                    </a:gs>
                  </a:gsLst>
                  <a:lin scaled="0"/>
                </a:gradFill>
              </a:rPr>
              <a:t>【奢望】 过高地希望。</a:t>
            </a:r>
          </a:p>
          <a:p>
            <a:pPr marL="285750" indent="-285750" algn="l" fontAlgn="auto">
              <a:lnSpc>
                <a:spcPct val="150000"/>
              </a:lnSpc>
              <a:buFont typeface="Arial" panose="020B0604020202020204" pitchFamily="34" charset="0"/>
              <a:buChar char="•"/>
            </a:pPr>
            <a:r>
              <a:rPr lang="zh-CN" altLang="en-US" sz="2800">
                <a:gradFill>
                  <a:gsLst>
                    <a:gs pos="0">
                      <a:srgbClr val="012D86"/>
                    </a:gs>
                    <a:gs pos="100000">
                      <a:srgbClr val="0E2557"/>
                    </a:gs>
                  </a:gsLst>
                  <a:lin scaled="0"/>
                </a:gradFill>
              </a:rPr>
              <a:t>【宣布】 公开正式告诉（大家）。</a:t>
            </a:r>
          </a:p>
          <a:p>
            <a:pPr marL="285750" indent="-285750" algn="l" fontAlgn="auto">
              <a:lnSpc>
                <a:spcPct val="150000"/>
              </a:lnSpc>
              <a:buFont typeface="Arial" panose="020B0604020202020204" pitchFamily="34" charset="0"/>
              <a:buChar char="•"/>
            </a:pPr>
            <a:r>
              <a:rPr lang="zh-CN" altLang="en-US" sz="2800">
                <a:gradFill>
                  <a:gsLst>
                    <a:gs pos="0">
                      <a:srgbClr val="012D86"/>
                    </a:gs>
                    <a:gs pos="100000">
                      <a:srgbClr val="0E2557"/>
                    </a:gs>
                  </a:gsLst>
                  <a:lin scaled="0"/>
                </a:gradFill>
              </a:rPr>
              <a:t>【神圣】 极其崇高而庄严；不可亵渎。</a:t>
            </a:r>
          </a:p>
          <a:p>
            <a:pPr marL="285750" indent="-285750" algn="l" fontAlgn="auto">
              <a:lnSpc>
                <a:spcPct val="150000"/>
              </a:lnSpc>
              <a:buFont typeface="Arial" panose="020B0604020202020204" pitchFamily="34" charset="0"/>
              <a:buChar char="•"/>
            </a:pPr>
            <a:r>
              <a:rPr lang="zh-CN" altLang="en-US" sz="2800">
                <a:gradFill>
                  <a:gsLst>
                    <a:gs pos="0">
                      <a:srgbClr val="012D86"/>
                    </a:gs>
                    <a:gs pos="100000">
                      <a:srgbClr val="0E2557"/>
                    </a:gs>
                  </a:gsLst>
                  <a:lin scaled="0"/>
                </a:gradFill>
              </a:rPr>
              <a:t>【铺陈】 摆设；布置。</a:t>
            </a:r>
          </a:p>
          <a:p>
            <a:pPr marL="285750" indent="-285750" algn="l" fontAlgn="auto">
              <a:lnSpc>
                <a:spcPct val="150000"/>
              </a:lnSpc>
              <a:buFont typeface="Arial" panose="020B0604020202020204" pitchFamily="34" charset="0"/>
              <a:buChar char="•"/>
            </a:pPr>
            <a:r>
              <a:rPr lang="zh-CN" altLang="en-US" sz="2800">
                <a:gradFill>
                  <a:gsLst>
                    <a:gs pos="0">
                      <a:srgbClr val="012D86"/>
                    </a:gs>
                    <a:gs pos="100000">
                      <a:srgbClr val="0E2557"/>
                    </a:gs>
                  </a:gsLst>
                  <a:lin scaled="0"/>
                </a:gradFill>
              </a:rPr>
              <a:t>【抚弄】 抚摩摆弄。</a:t>
            </a:r>
          </a:p>
          <a:p>
            <a:pPr marL="285750" indent="-285750" algn="l" fontAlgn="auto">
              <a:lnSpc>
                <a:spcPct val="150000"/>
              </a:lnSpc>
              <a:buFont typeface="Arial" panose="020B0604020202020204" pitchFamily="34" charset="0"/>
              <a:buChar char="•"/>
            </a:pPr>
            <a:r>
              <a:rPr lang="zh-CN" altLang="en-US" sz="2800">
                <a:gradFill>
                  <a:gsLst>
                    <a:gs pos="0">
                      <a:srgbClr val="012D86"/>
                    </a:gs>
                    <a:gs pos="100000">
                      <a:srgbClr val="0E2557"/>
                    </a:gs>
                  </a:gsLst>
                  <a:lin scaled="0"/>
                </a:gradFill>
              </a:rPr>
              <a:t>【喷溅】（汁液）等受到压力向四外射出。</a:t>
            </a:r>
          </a:p>
        </p:txBody>
      </p:sp>
      <p:sp>
        <p:nvSpPr>
          <p:cNvPr id="3" name="矩形标注 2"/>
          <p:cNvSpPr/>
          <p:nvPr/>
        </p:nvSpPr>
        <p:spPr>
          <a:xfrm>
            <a:off x="3563620" y="51435"/>
            <a:ext cx="2736215" cy="792480"/>
          </a:xfrm>
          <a:prstGeom prst="wedgeRectCallout">
            <a:avLst/>
          </a:prstGeom>
          <a:solidFill>
            <a:srgbClr val="DAE7D5"/>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文本框 5"/>
          <p:cNvSpPr txBox="1"/>
          <p:nvPr/>
        </p:nvSpPr>
        <p:spPr>
          <a:xfrm>
            <a:off x="3765550" y="169545"/>
            <a:ext cx="2318385" cy="521970"/>
          </a:xfrm>
          <a:prstGeom prst="rect">
            <a:avLst/>
          </a:prstGeom>
          <a:solidFill>
            <a:srgbClr val="DAE7D5"/>
          </a:solidFill>
        </p:spPr>
        <p:txBody>
          <a:bodyPr wrap="square" rtlCol="0">
            <a:spAutoFit/>
          </a:bodyPr>
          <a:lstStyle/>
          <a:p>
            <a:pPr algn="ctr"/>
            <a:r>
              <a:rPr lang="zh-CN" altLang="en-US" sz="2800"/>
              <a:t>词语解释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P spid="3" grpId="1" animBg="1"/>
      <p:bldP spid="6" grpId="0" bldLvl="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009650" y="1470025"/>
            <a:ext cx="71240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lnSpc>
                <a:spcPct val="200000"/>
              </a:lnSpc>
            </a:pPr>
            <a:r>
              <a:rPr lang="zh-CN" altLang="en-US" sz="2400" b="1" dirty="0">
                <a:latin typeface="+mn-ea"/>
                <a:cs typeface="+mn-ea"/>
              </a:rPr>
              <a:t>破碎</a:t>
            </a:r>
            <a:r>
              <a:rPr lang="en-US" altLang="zh-CN" sz="2400" b="1" dirty="0">
                <a:latin typeface="+mn-ea"/>
                <a:cs typeface="+mn-ea"/>
              </a:rPr>
              <a:t>—— </a:t>
            </a:r>
            <a:r>
              <a:rPr lang="zh-CN" altLang="en-US" sz="2400" b="1" dirty="0">
                <a:latin typeface="+mn-ea"/>
                <a:cs typeface="+mn-ea"/>
              </a:rPr>
              <a:t>   </a:t>
            </a:r>
            <a:r>
              <a:rPr lang="zh-CN" altLang="en-US" sz="2400" b="1" dirty="0">
                <a:solidFill>
                  <a:srgbClr val="0000FF"/>
                </a:solidFill>
                <a:latin typeface="+mn-ea"/>
                <a:cs typeface="+mn-ea"/>
              </a:rPr>
              <a:t>   </a:t>
            </a:r>
            <a:r>
              <a:rPr lang="zh-CN" altLang="en-US" sz="2400" b="1" dirty="0">
                <a:solidFill>
                  <a:schemeClr val="tx1"/>
                </a:solidFill>
                <a:latin typeface="+mn-ea"/>
                <a:cs typeface="+mn-ea"/>
              </a:rPr>
              <a:t> 喜讯</a:t>
            </a:r>
            <a:r>
              <a:rPr lang="en-US" altLang="zh-CN" sz="2400" b="1" dirty="0">
                <a:latin typeface="+mn-ea"/>
                <a:cs typeface="+mn-ea"/>
              </a:rPr>
              <a:t>—— </a:t>
            </a:r>
            <a:r>
              <a:rPr lang="zh-CN" altLang="en-US" sz="2400" b="1" dirty="0">
                <a:latin typeface="+mn-ea"/>
                <a:cs typeface="+mn-ea"/>
              </a:rPr>
              <a:t>       贵重</a:t>
            </a:r>
            <a:r>
              <a:rPr lang="en-US" altLang="zh-CN" sz="2400" b="1" dirty="0">
                <a:latin typeface="+mn-ea"/>
                <a:cs typeface="+mn-ea"/>
              </a:rPr>
              <a:t>—— </a:t>
            </a:r>
          </a:p>
          <a:p>
            <a:pPr fontAlgn="auto">
              <a:lnSpc>
                <a:spcPct val="200000"/>
              </a:lnSpc>
            </a:pPr>
            <a:r>
              <a:rPr lang="zh-CN" altLang="en-US" sz="2400" b="1" dirty="0">
                <a:latin typeface="+mn-ea"/>
                <a:cs typeface="+mn-ea"/>
              </a:rPr>
              <a:t>接受</a:t>
            </a:r>
            <a:r>
              <a:rPr lang="en-US" altLang="zh-CN" sz="2400" b="1" dirty="0">
                <a:latin typeface="+mn-ea"/>
                <a:cs typeface="+mn-ea"/>
              </a:rPr>
              <a:t>—— </a:t>
            </a:r>
            <a:r>
              <a:rPr lang="zh-CN" altLang="en-US" sz="2400" b="1" dirty="0">
                <a:latin typeface="+mn-ea"/>
                <a:cs typeface="+mn-ea"/>
              </a:rPr>
              <a:t>   </a:t>
            </a:r>
            <a:r>
              <a:rPr lang="zh-CN" altLang="en-US" sz="2400" b="1" dirty="0">
                <a:solidFill>
                  <a:schemeClr val="tx1"/>
                </a:solidFill>
                <a:latin typeface="+mn-ea"/>
                <a:cs typeface="+mn-ea"/>
              </a:rPr>
              <a:t>    赞美</a:t>
            </a:r>
            <a:r>
              <a:rPr lang="en-US" altLang="zh-CN" sz="2400" b="1" dirty="0">
                <a:latin typeface="+mn-ea"/>
                <a:cs typeface="+mn-ea"/>
              </a:rPr>
              <a:t>—— </a:t>
            </a:r>
            <a:r>
              <a:rPr lang="zh-CN" altLang="en-US" sz="2400" b="1" dirty="0">
                <a:latin typeface="+mn-ea"/>
                <a:cs typeface="+mn-ea"/>
              </a:rPr>
              <a:t>  </a:t>
            </a:r>
            <a:r>
              <a:rPr lang="zh-CN" altLang="en-US" sz="2400" b="1" dirty="0">
                <a:solidFill>
                  <a:schemeClr val="tx1"/>
                </a:solidFill>
                <a:latin typeface="+mn-ea"/>
                <a:cs typeface="+mn-ea"/>
              </a:rPr>
              <a:t>     耀眼</a:t>
            </a:r>
            <a:r>
              <a:rPr lang="en-US" altLang="zh-CN" sz="2400" b="1" dirty="0">
                <a:latin typeface="+mn-ea"/>
                <a:cs typeface="+mn-ea"/>
              </a:rPr>
              <a:t>—— </a:t>
            </a:r>
            <a:endParaRPr lang="zh-CN" altLang="en-US" sz="2400" b="1" dirty="0">
              <a:solidFill>
                <a:srgbClr val="0000FF"/>
              </a:solidFill>
              <a:latin typeface="+mn-ea"/>
              <a:cs typeface="+mn-ea"/>
            </a:endParaRPr>
          </a:p>
        </p:txBody>
      </p:sp>
      <p:pic>
        <p:nvPicPr>
          <p:cNvPr id="4" name="图片 3" descr="反义词"/>
          <p:cNvPicPr>
            <a:picLocks noChangeAspect="1"/>
          </p:cNvPicPr>
          <p:nvPr/>
        </p:nvPicPr>
        <p:blipFill>
          <a:blip r:embed="rId2" cstate="print"/>
          <a:stretch>
            <a:fillRect/>
          </a:stretch>
        </p:blipFill>
        <p:spPr>
          <a:xfrm>
            <a:off x="224155" y="801370"/>
            <a:ext cx="2129351" cy="576004"/>
          </a:xfrm>
          <a:prstGeom prst="rect">
            <a:avLst/>
          </a:prstGeom>
        </p:spPr>
      </p:pic>
      <p:sp>
        <p:nvSpPr>
          <p:cNvPr id="12" name="文本框 11"/>
          <p:cNvSpPr txBox="1"/>
          <p:nvPr/>
        </p:nvSpPr>
        <p:spPr>
          <a:xfrm>
            <a:off x="2353310" y="1767205"/>
            <a:ext cx="981075" cy="460375"/>
          </a:xfrm>
          <a:prstGeom prst="rect">
            <a:avLst/>
          </a:prstGeom>
          <a:noFill/>
        </p:spPr>
        <p:txBody>
          <a:bodyPr wrap="square" rtlCol="0">
            <a:spAutoFit/>
          </a:bodyPr>
          <a:lstStyle/>
          <a:p>
            <a:r>
              <a:rPr lang="zh-CN" altLang="en-US" sz="2400" b="1">
                <a:solidFill>
                  <a:srgbClr val="0000FF"/>
                </a:solidFill>
                <a:latin typeface="+mn-ea"/>
              </a:rPr>
              <a:t>完整</a:t>
            </a:r>
          </a:p>
        </p:txBody>
      </p:sp>
      <p:sp>
        <p:nvSpPr>
          <p:cNvPr id="13" name="文本框 12"/>
          <p:cNvSpPr txBox="1"/>
          <p:nvPr/>
        </p:nvSpPr>
        <p:spPr>
          <a:xfrm>
            <a:off x="4750435" y="1767205"/>
            <a:ext cx="916940" cy="460375"/>
          </a:xfrm>
          <a:prstGeom prst="rect">
            <a:avLst/>
          </a:prstGeom>
          <a:noFill/>
        </p:spPr>
        <p:txBody>
          <a:bodyPr wrap="square" rtlCol="0">
            <a:spAutoFit/>
          </a:bodyPr>
          <a:lstStyle/>
          <a:p>
            <a:r>
              <a:rPr lang="zh-CN" altLang="en-US" sz="2400" b="1">
                <a:solidFill>
                  <a:srgbClr val="0000FF"/>
                </a:solidFill>
                <a:latin typeface="+mn-ea"/>
              </a:rPr>
              <a:t>噩耗</a:t>
            </a:r>
          </a:p>
        </p:txBody>
      </p:sp>
      <p:sp>
        <p:nvSpPr>
          <p:cNvPr id="14" name="文本框 13"/>
          <p:cNvSpPr txBox="1"/>
          <p:nvPr/>
        </p:nvSpPr>
        <p:spPr>
          <a:xfrm>
            <a:off x="7183755" y="1767205"/>
            <a:ext cx="981075" cy="460375"/>
          </a:xfrm>
          <a:prstGeom prst="rect">
            <a:avLst/>
          </a:prstGeom>
          <a:noFill/>
        </p:spPr>
        <p:txBody>
          <a:bodyPr wrap="square" rtlCol="0">
            <a:spAutoFit/>
          </a:bodyPr>
          <a:lstStyle/>
          <a:p>
            <a:r>
              <a:rPr lang="zh-CN" altLang="en-US" sz="2400" b="1">
                <a:solidFill>
                  <a:srgbClr val="0000FF"/>
                </a:solidFill>
                <a:latin typeface="+mn-ea"/>
              </a:rPr>
              <a:t>廉价</a:t>
            </a:r>
          </a:p>
        </p:txBody>
      </p:sp>
      <p:sp>
        <p:nvSpPr>
          <p:cNvPr id="15" name="文本框 14"/>
          <p:cNvSpPr txBox="1"/>
          <p:nvPr/>
        </p:nvSpPr>
        <p:spPr>
          <a:xfrm>
            <a:off x="2353310" y="2486025"/>
            <a:ext cx="981075" cy="460375"/>
          </a:xfrm>
          <a:prstGeom prst="rect">
            <a:avLst/>
          </a:prstGeom>
          <a:noFill/>
        </p:spPr>
        <p:txBody>
          <a:bodyPr wrap="square" rtlCol="0">
            <a:spAutoFit/>
          </a:bodyPr>
          <a:lstStyle/>
          <a:p>
            <a:r>
              <a:rPr lang="zh-CN" altLang="en-US" sz="2400" b="1">
                <a:solidFill>
                  <a:srgbClr val="0000FF"/>
                </a:solidFill>
                <a:latin typeface="+mn-ea"/>
              </a:rPr>
              <a:t>拒绝</a:t>
            </a:r>
          </a:p>
        </p:txBody>
      </p:sp>
      <p:sp>
        <p:nvSpPr>
          <p:cNvPr id="16" name="文本框 15"/>
          <p:cNvSpPr txBox="1"/>
          <p:nvPr/>
        </p:nvSpPr>
        <p:spPr>
          <a:xfrm>
            <a:off x="4750435" y="2486025"/>
            <a:ext cx="981075" cy="460375"/>
          </a:xfrm>
          <a:prstGeom prst="rect">
            <a:avLst/>
          </a:prstGeom>
          <a:noFill/>
        </p:spPr>
        <p:txBody>
          <a:bodyPr wrap="square" rtlCol="0">
            <a:spAutoFit/>
          </a:bodyPr>
          <a:lstStyle/>
          <a:p>
            <a:r>
              <a:rPr lang="zh-CN" altLang="en-US" sz="2400" b="1">
                <a:solidFill>
                  <a:srgbClr val="0000FF"/>
                </a:solidFill>
                <a:latin typeface="+mn-ea"/>
              </a:rPr>
              <a:t>批评</a:t>
            </a:r>
          </a:p>
        </p:txBody>
      </p:sp>
      <p:sp>
        <p:nvSpPr>
          <p:cNvPr id="17" name="文本框 16"/>
          <p:cNvSpPr txBox="1"/>
          <p:nvPr/>
        </p:nvSpPr>
        <p:spPr>
          <a:xfrm>
            <a:off x="7183755" y="2486025"/>
            <a:ext cx="901065" cy="460375"/>
          </a:xfrm>
          <a:prstGeom prst="rect">
            <a:avLst/>
          </a:prstGeom>
          <a:noFill/>
        </p:spPr>
        <p:txBody>
          <a:bodyPr wrap="square" rtlCol="0">
            <a:spAutoFit/>
          </a:bodyPr>
          <a:lstStyle/>
          <a:p>
            <a:r>
              <a:rPr lang="zh-CN" altLang="en-US" sz="2400" b="1">
                <a:solidFill>
                  <a:srgbClr val="0000FF"/>
                </a:solidFill>
                <a:latin typeface="+mn-ea"/>
              </a:rPr>
              <a:t>暗淡</a:t>
            </a:r>
          </a:p>
        </p:txBody>
      </p:sp>
      <p:sp>
        <p:nvSpPr>
          <p:cNvPr id="3" name="文本框 2"/>
          <p:cNvSpPr txBox="1"/>
          <p:nvPr/>
        </p:nvSpPr>
        <p:spPr>
          <a:xfrm>
            <a:off x="1142365" y="3359150"/>
            <a:ext cx="6858000" cy="1124585"/>
          </a:xfrm>
          <a:prstGeom prst="rect">
            <a:avLst/>
          </a:prstGeom>
          <a:noFill/>
        </p:spPr>
        <p:txBody>
          <a:bodyPr wrap="square" rtlCol="0">
            <a:spAutoFit/>
          </a:bodyPr>
          <a:lstStyle/>
          <a:p>
            <a:pPr indent="711200" fontAlgn="auto">
              <a:lnSpc>
                <a:spcPct val="120000"/>
              </a:lnSpc>
              <a:spcBef>
                <a:spcPts val="0"/>
              </a:spcBef>
              <a:spcAft>
                <a:spcPts val="0"/>
              </a:spcAft>
              <a:extLst>
                <a:ext uri="{35155182-B16C-46BC-9424-99874614C6A1}">
                  <wpsdc:indentchars xmlns="" xmlns:wpsdc="http://www.wps.cn/officeDocument/2017/drawingmlCustomData" val="200" checksum="3773799597"/>
                </a:ext>
              </a:extLst>
            </a:pPr>
            <a:r>
              <a:rPr lang="zh-CN" altLang="en-US" sz="2800">
                <a:latin typeface="微软雅黑" panose="020B0503020204020204" charset="-122"/>
                <a:ea typeface="微软雅黑" panose="020B0503020204020204" charset="-122"/>
                <a:cs typeface="微软雅黑" panose="020B0503020204020204" charset="-122"/>
              </a:rPr>
              <a:t>总</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批评</a:t>
            </a:r>
            <a:r>
              <a:rPr lang="zh-CN" altLang="en-US" sz="2800">
                <a:latin typeface="微软雅黑" panose="020B0503020204020204" charset="-122"/>
                <a:ea typeface="微软雅黑" panose="020B0503020204020204" charset="-122"/>
                <a:cs typeface="微软雅黑" panose="020B0503020204020204" charset="-122"/>
              </a:rPr>
              <a:t>孩子是不对的，我们应该时常</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赞美</a:t>
            </a:r>
            <a:r>
              <a:rPr lang="zh-CN" altLang="en-US" sz="2800">
                <a:latin typeface="微软雅黑" panose="020B0503020204020204" charset="-122"/>
                <a:ea typeface="微软雅黑" panose="020B0503020204020204" charset="-122"/>
                <a:cs typeface="微软雅黑" panose="020B0503020204020204" charset="-122"/>
              </a:rPr>
              <a:t>他，这样他才会越来越有自信。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17"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ags/tag2.xml><?xml version="1.0" encoding="utf-8"?>
<p:tagLst xmlns:a="http://schemas.openxmlformats.org/drawingml/2006/main" xmlns:r="http://schemas.openxmlformats.org/officeDocument/2006/relationships" xmlns:p="http://schemas.openxmlformats.org/presentationml/2006/main">
  <p:tag name="REFSHAPE" val="296653484"/>
</p:tagLst>
</file>

<file path=ppt/tags/tag3.xml><?xml version="1.0" encoding="utf-8"?>
<p:tagLst xmlns:a="http://schemas.openxmlformats.org/drawingml/2006/main" xmlns:r="http://schemas.openxmlformats.org/officeDocument/2006/relationships" xmlns:p="http://schemas.openxmlformats.org/presentationml/2006/main">
  <p:tag name="REFSHAPE" val="297006724"/>
</p:tagLst>
</file>

<file path=ppt/tags/tag4.xml><?xml version="1.0" encoding="utf-8"?>
<p:tagLst xmlns:a="http://schemas.openxmlformats.org/drawingml/2006/main" xmlns:r="http://schemas.openxmlformats.org/officeDocument/2006/relationships" xmlns:p="http://schemas.openxmlformats.org/presentationml/2006/main">
  <p:tag name="REFSHAPE" val="296653484"/>
</p:tagLst>
</file>

<file path=ppt/tags/tag5.xml><?xml version="1.0" encoding="utf-8"?>
<p:tagLst xmlns:a="http://schemas.openxmlformats.org/drawingml/2006/main" xmlns:r="http://schemas.openxmlformats.org/officeDocument/2006/relationships" xmlns:p="http://schemas.openxmlformats.org/presentationml/2006/main">
  <p:tag name="REFSHAPE" val="297006724"/>
</p:tagLst>
</file>

<file path=ppt/tags/tag6.xml><?xml version="1.0" encoding="utf-8"?>
<p:tagLst xmlns:a="http://schemas.openxmlformats.org/drawingml/2006/main" xmlns:r="http://schemas.openxmlformats.org/officeDocument/2006/relationships" xmlns:p="http://schemas.openxmlformats.org/presentationml/2006/main">
  <p:tag name="REFSHAPE" val="296653484"/>
</p:tagLst>
</file>

<file path=ppt/tags/tag7.xml><?xml version="1.0" encoding="utf-8"?>
<p:tagLst xmlns:a="http://schemas.openxmlformats.org/drawingml/2006/main" xmlns:r="http://schemas.openxmlformats.org/officeDocument/2006/relationships" xmlns:p="http://schemas.openxmlformats.org/presentationml/2006/main">
  <p:tag name="REFSHAPE" val="297006724"/>
</p:tagLst>
</file>

<file path=ppt/tags/tag8.xml><?xml version="1.0" encoding="utf-8"?>
<p:tagLst xmlns:a="http://schemas.openxmlformats.org/drawingml/2006/main" xmlns:r="http://schemas.openxmlformats.org/officeDocument/2006/relationships" xmlns:p="http://schemas.openxmlformats.org/presentationml/2006/main">
  <p:tag name="REFSHAPE" val="296653484"/>
</p:tagLst>
</file>

<file path=ppt/tags/tag9.xml><?xml version="1.0" encoding="utf-8"?>
<p:tagLst xmlns:a="http://schemas.openxmlformats.org/drawingml/2006/main" xmlns:r="http://schemas.openxmlformats.org/officeDocument/2006/relationships" xmlns:p="http://schemas.openxmlformats.org/presentationml/2006/main">
  <p:tag name="REFSHAPE" val="297006724"/>
</p:tagLst>
</file>

<file path=ppt/theme/theme1.xml><?xml version="1.0" encoding="utf-8"?>
<a:theme xmlns:a="http://schemas.openxmlformats.org/drawingml/2006/main" name="1_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全屏显示(16:9)</PresentationFormat>
  <Paragraphs>149</Paragraphs>
  <Slides>30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Gill Sans</vt:lpstr>
      <vt:lpstr>方正姚体</vt:lpstr>
      <vt:lpstr>黑体</vt:lpstr>
      <vt:lpstr>楷体</vt:lpstr>
      <vt:lpstr>楷体_GB2312</vt:lpstr>
      <vt:lpstr>宋体</vt:lpstr>
      <vt:lpstr>宋体-PUA</vt:lpstr>
      <vt:lpstr>微软雅黑</vt:lpstr>
      <vt:lpstr>Arial</vt:lpstr>
      <vt:lpstr>Calibri</vt:lpstr>
      <vt:lpstr>Times New Roman</vt:lpstr>
      <vt:lpstr>Wingdings</vt:lpstr>
      <vt:lpstr>1_1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cp:revision>
  <dcterms:created xsi:type="dcterms:W3CDTF">2016-03-25T01:23:00Z</dcterms:created>
  <dcterms:modified xsi:type="dcterms:W3CDTF">2020-04-10T02:28:16Z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