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6" r:id="rId3"/>
    <p:sldId id="256" r:id="rId4"/>
    <p:sldId id="269" r:id="rId5"/>
    <p:sldId id="259" r:id="rId6"/>
    <p:sldId id="313" r:id="rId7"/>
    <p:sldId id="258" r:id="rId8"/>
    <p:sldId id="260" r:id="rId9"/>
    <p:sldId id="257" r:id="rId10"/>
    <p:sldId id="261" r:id="rId11"/>
    <p:sldId id="281" r:id="rId12"/>
    <p:sldId id="262" r:id="rId13"/>
    <p:sldId id="263" r:id="rId14"/>
    <p:sldId id="264" r:id="rId15"/>
    <p:sldId id="314" r:id="rId16"/>
    <p:sldId id="282" r:id="rId17"/>
    <p:sldId id="315" r:id="rId18"/>
    <p:sldId id="265" r:id="rId19"/>
    <p:sldId id="286" r:id="rId20"/>
    <p:sldId id="285" r:id="rId21"/>
    <p:sldId id="287" r:id="rId22"/>
    <p:sldId id="288" r:id="rId23"/>
    <p:sldId id="289" r:id="rId24"/>
    <p:sldId id="291" r:id="rId25"/>
    <p:sldId id="294" r:id="rId26"/>
    <p:sldId id="316" r:id="rId27"/>
    <p:sldId id="317" r:id="rId28"/>
    <p:sldId id="296" r:id="rId29"/>
    <p:sldId id="298" r:id="rId30"/>
    <p:sldId id="297" r:id="rId31"/>
    <p:sldId id="318" r:id="rId32"/>
    <p:sldId id="299" r:id="rId33"/>
    <p:sldId id="311" r:id="rId34"/>
    <p:sldId id="300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3)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27305" y="-15875"/>
            <a:ext cx="12256770" cy="6888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13405" y="1264920"/>
            <a:ext cx="2804160" cy="109093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2585" y="3844925"/>
            <a:ext cx="2804160" cy="109093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02330" y="1473200"/>
            <a:ext cx="23831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第二课时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6420" y="4061460"/>
            <a:ext cx="2273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第一课时</a:t>
            </a:r>
          </a:p>
        </p:txBody>
      </p:sp>
      <p:pic>
        <p:nvPicPr>
          <p:cNvPr id="10" name="图片 9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3990" y="776605"/>
            <a:ext cx="1337310" cy="685800"/>
          </a:xfrm>
          <a:prstGeom prst="rect">
            <a:avLst/>
          </a:prstGeom>
        </p:spPr>
      </p:pic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3470" y="3464560"/>
            <a:ext cx="1264285" cy="681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197610"/>
            <a:ext cx="11764010" cy="569023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1769110" y="1527810"/>
            <a:ext cx="7517130" cy="161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 读了这篇课文，你觉得巨人的花园是一个怎样的花园呢？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057015" y="3792855"/>
            <a:ext cx="3514725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EE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美丽    荒凉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27660" y="1238885"/>
            <a:ext cx="11764010" cy="565086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40410" y="1307465"/>
            <a:ext cx="2724150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7865" y="1457960"/>
            <a:ext cx="280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三、深入理解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939165" y="1926590"/>
            <a:ext cx="10142855" cy="30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1.文中哪些地方让你感受到花园很美。又是哪些地方让你觉得花园很荒凉呢？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请你自由朗读课文，找出相关语句，并在后面作适当的批注。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04595"/>
            <a:ext cx="11764010" cy="56896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1271905" y="1204595"/>
            <a:ext cx="7425055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.交流：走进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美丽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的花园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374775" y="1877060"/>
            <a:ext cx="889190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0" lang="zh-CN" altLang="zh-CN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这是一个很可爱的大花园。园里长满了柔嫩的青草，草丛中到处露出星星似的美丽花朵。还有十二棵桃树，春天开出淡红色和珍珠色的鲜花，秋天结出丰硕的果子。</a:t>
            </a:r>
            <a:endParaRPr kumimoji="0" lang="en-US" altLang="zh-CN" sz="3600" b="1" i="0" u="none" strike="noStrike" kern="1200" cap="none" spc="0" normalizeH="0" baseline="0">
              <a:solidFill>
                <a:srgbClr val="0000E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1729105" y="5149215"/>
            <a:ext cx="762825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这里有哪些美丽的景象？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86205" y="2598420"/>
            <a:ext cx="248856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柔嫩的青草</a:t>
            </a:r>
            <a:endParaRPr kumimoji="0" lang="en-US" altLang="zh-CN" sz="3600" b="1" i="0" u="none" strike="noStrike" kern="1200" cap="none" spc="0" normalizeH="0" baseline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358265" y="3308985"/>
            <a:ext cx="173990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丽花朵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99735" y="3288665"/>
            <a:ext cx="120142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桃树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348220" y="2583815"/>
            <a:ext cx="254127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星星似的美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243705" y="3367405"/>
            <a:ext cx="5582920" cy="4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05585" y="4102100"/>
            <a:ext cx="1418590" cy="63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9976485" y="2623820"/>
            <a:ext cx="1883410" cy="2140585"/>
          </a:xfrm>
          <a:prstGeom prst="wedgeEllipseCallout">
            <a:avLst>
              <a:gd name="adj1" fmla="val -65516"/>
              <a:gd name="adj2" fmla="val -21889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4"/>
          <p:cNvSpPr txBox="1"/>
          <p:nvPr/>
        </p:nvSpPr>
        <p:spPr>
          <a:xfrm>
            <a:off x="10110470" y="3020060"/>
            <a:ext cx="17494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比喻。写出了大花园的美丽。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3" grpId="0" bldLvl="0" animBg="1"/>
      <p:bldP spid="13" grpId="1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11580"/>
            <a:ext cx="11764010" cy="567055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18640" y="4988560"/>
            <a:ext cx="273431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柔嫩的青草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016115" y="4999355"/>
            <a:ext cx="396430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星星似的美丽小花</a:t>
            </a:r>
          </a:p>
        </p:txBody>
      </p:sp>
      <p:pic>
        <p:nvPicPr>
          <p:cNvPr id="6" name="图片 5" descr="C:\Users\Administrator\Desktop\20春四语下5—8单元课文课件\26巨人的花园\图片\timg (11).jpgtimg (11)"/>
          <p:cNvPicPr>
            <a:picLocks noChangeAspect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>
          <a:xfrm>
            <a:off x="1027748" y="1693545"/>
            <a:ext cx="4511675" cy="312102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" name="图片 1" descr="C:\Users\Administrator\Desktop\20春四语下5—8单元课文课件\26巨人的花园\图片\timg (7).jpgtimg (7)"/>
          <p:cNvPicPr>
            <a:picLocks noChangeAspect="1"/>
          </p:cNvPicPr>
          <p:nvPr/>
        </p:nvPicPr>
        <p:blipFill>
          <a:blip r:embed="rId3" cstate="print">
            <a:lum contrast="12000"/>
          </a:blip>
          <a:srcRect b="5365"/>
          <a:stretch>
            <a:fillRect/>
          </a:stretch>
        </p:blipFill>
        <p:spPr>
          <a:xfrm>
            <a:off x="6604635" y="1723390"/>
            <a:ext cx="4511675" cy="311404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178560"/>
            <a:ext cx="11764010" cy="571690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32610" y="4984750"/>
            <a:ext cx="861314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十二棵桃树春天开花，秋天硕果累累</a:t>
            </a:r>
          </a:p>
        </p:txBody>
      </p:sp>
      <p:pic>
        <p:nvPicPr>
          <p:cNvPr id="2" name="图片 1" descr="C:\Users\Administrator\Desktop\20春四语下5—8单元课文课件\26巨人的花园\图片\timg (8).jpgtimg (8)"/>
          <p:cNvPicPr>
            <a:picLocks noChangeAspect="1"/>
          </p:cNvPicPr>
          <p:nvPr/>
        </p:nvPicPr>
        <p:blipFill>
          <a:blip r:embed="rId2" cstate="print">
            <a:lum contrast="12000"/>
          </a:blip>
          <a:srcRect b="6790"/>
          <a:stretch>
            <a:fillRect/>
          </a:stretch>
        </p:blipFill>
        <p:spPr>
          <a:xfrm>
            <a:off x="864235" y="1337310"/>
            <a:ext cx="4511675" cy="331660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3" name="图片 2" descr="C:\Users\Administrator\Desktop\20春四语下5—8单元课文课件\26巨人的花园\图片\timg (9).jpgtimg (9)"/>
          <p:cNvPicPr>
            <a:picLocks noChangeAspect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6635115" y="1337310"/>
            <a:ext cx="4151630" cy="3274695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17295"/>
            <a:ext cx="11764010" cy="567118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1234440" y="1416685"/>
            <a:ext cx="813562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你能通过朗读来表现花园的美丽吗？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234440" y="2308225"/>
            <a:ext cx="889190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zh-CN" altLang="zh-CN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这是一个很可爱的大花园。园里长满了柔嫩的青草，草丛中到处露出星星似的美丽花朵。还有十二棵桃树，春天开出淡红色和珍珠色的鲜花，秋天结出丰硕的果子。</a:t>
            </a:r>
            <a:endParaRPr kumimoji="0" lang="en-US" altLang="zh-CN" sz="3600" b="1" i="0" u="none" strike="noStrike" kern="1200" cap="none" spc="0" normalizeH="0" baseline="0">
              <a:solidFill>
                <a:srgbClr val="0000E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16660"/>
            <a:ext cx="11764010" cy="565594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1412240" y="1959610"/>
            <a:ext cx="866965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是啊，花园是如此美丽，春天各种小花竞相盛放，秋天桃树结出丰硕的果子。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读着这么美妙的句子，你仿佛看到了什么？听到了什么？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70230" y="1202690"/>
            <a:ext cx="11764010" cy="56883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910590" y="1259205"/>
            <a:ext cx="8769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小鸟们在树上唱着悦耳的歌，歌声是那么动听，孩子们都停止了游戏来听他们唱歌。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我们在这儿多么快乐！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孩子们欢叫着。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296160" y="2696210"/>
            <a:ext cx="711073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“我们在这儿多么快乐！”孩子们</a:t>
            </a:r>
            <a:endParaRPr kumimoji="0" lang="zh-CN" sz="3600" b="1" i="0" u="none" strike="noStrike" kern="1200" cap="none" spc="0" normalizeH="0" baseline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890905" y="3373120"/>
            <a:ext cx="196215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欢叫着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kumimoji="0" lang="zh-CN" altLang="en-US" sz="3600" b="1" i="0" u="none" strike="noStrike" kern="1200" cap="none" spc="0" normalizeH="0" baseline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51125" y="4211320"/>
            <a:ext cx="613029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写出孩子们在花园中的快乐。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259965" y="1974850"/>
            <a:ext cx="5582920" cy="457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6736080" y="597535"/>
            <a:ext cx="1100455" cy="808990"/>
          </a:xfrm>
          <a:prstGeom prst="wedgeEllipseCallout">
            <a:avLst>
              <a:gd name="adj1" fmla="val -52161"/>
              <a:gd name="adj2" fmla="val 67048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4"/>
          <p:cNvSpPr txBox="1"/>
          <p:nvPr/>
        </p:nvSpPr>
        <p:spPr>
          <a:xfrm>
            <a:off x="6834505" y="796290"/>
            <a:ext cx="958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  <p:bldP spid="4" grpId="0"/>
      <p:bldP spid="4" grpId="1"/>
      <p:bldP spid="13" grpId="0" bldLvl="0" animBg="1"/>
      <p:bldP spid="13" grpId="1" animBg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30630"/>
            <a:ext cx="11764010" cy="564324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32790" y="1366520"/>
            <a:ext cx="2724150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0245" y="1441450"/>
            <a:ext cx="280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四、课堂小结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603885" y="2015490"/>
            <a:ext cx="10417175" cy="30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同学们，我们知道了花园是既美丽又荒凉的，这节课我们主要学习了这是一个美丽的花园，那么它的荒凉到底体现在哪？这篇童话又想告诉我们怎样的道理呢？我们下节课再来学习。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87960" y="1211580"/>
            <a:ext cx="11925300" cy="56629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90245" y="1382395"/>
            <a:ext cx="2724150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7700" y="1504950"/>
            <a:ext cx="2827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一、复习导入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12835" y="1268730"/>
            <a:ext cx="2273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第二课时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91235" y="1975485"/>
            <a:ext cx="95116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     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上节课，我们初步学习了童话大师王尔德童话中最优美、最有诗意的一篇，初步欣赏了花园中的美丽、迷人景象，课时，是谁让花园里美好的春天转眼就变成了漫长的严冬的？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27955" y="5309235"/>
            <a:ext cx="116840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巨人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" grpId="0"/>
      <p:bldP spid="2" grpId="1"/>
      <p:bldP spid="5" grpId="0"/>
      <p:bldP spid="5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22630" y="1297305"/>
            <a:ext cx="11273790" cy="552831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2410" y="2867660"/>
            <a:ext cx="5414010" cy="4030345"/>
          </a:xfrm>
          <a:prstGeom prst="rect">
            <a:avLst/>
          </a:prstGeom>
        </p:spPr>
      </p:pic>
      <p:pic>
        <p:nvPicPr>
          <p:cNvPr id="4" name="图片 3" descr="C:\Users\Administrator\Desktop\20春四语下5—8单元课文课件\26巨人的花园\图片\timg (2).jpgtimg (2)"/>
          <p:cNvPicPr>
            <a:picLocks noChangeAspect="1"/>
          </p:cNvPicPr>
          <p:nvPr/>
        </p:nvPicPr>
        <p:blipFill>
          <a:blip r:embed="rId3" cstate="print"/>
          <a:srcRect l="796" t="751" r="994" b="501"/>
          <a:stretch>
            <a:fillRect/>
          </a:stretch>
        </p:blipFill>
        <p:spPr>
          <a:xfrm>
            <a:off x="712470" y="2867660"/>
            <a:ext cx="5869940" cy="40297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33445" y="1492250"/>
            <a:ext cx="3877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26 巨人的花园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84240" y="2199005"/>
            <a:ext cx="3899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作者：英国·王尔德</a:t>
            </a:r>
          </a:p>
        </p:txBody>
      </p:sp>
      <p:pic>
        <p:nvPicPr>
          <p:cNvPr id="7" name="图片 6" descr="http_imgloa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" y="97155"/>
            <a:ext cx="1811020" cy="9759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93725" y="1221740"/>
            <a:ext cx="11764010" cy="566102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37920" y="1221740"/>
            <a:ext cx="2784475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7285" y="1372235"/>
            <a:ext cx="2691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二、品读课文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1236345" y="1885950"/>
            <a:ext cx="9573895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（一）走进巨人的言行，体悟巨人的自私</a:t>
            </a: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1137920" y="3129915"/>
            <a:ext cx="10674985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自主学习。默读课文第3—8自然段，找到巨人说的话和行动。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38785" y="1209040"/>
            <a:ext cx="11764010" cy="567055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1469390" y="1275080"/>
            <a:ext cx="560006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2．角色朗读并指导朗读。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631825" y="1920240"/>
            <a:ext cx="11490960" cy="36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你们在这儿做什么？</a:t>
            </a: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他斥责道。孩子们吓得跑开了。</a:t>
            </a:r>
            <a:endParaRPr kumimoji="0" sz="3600" b="1" i="0" u="none" strike="noStrike" kern="1200" cap="none" spc="0" normalizeH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600" b="1" i="0" u="none" strike="noStrike" kern="1200" cap="none" spc="0" normalizeH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我自己的花园就是我自己的花园，</a:t>
            </a: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巨人自言自语道，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这是随便什么人都懂得的。除了我自己以外，我不允许任何人在里面玩。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kumimoji="0" sz="3600" b="1" i="0" u="none" strike="noStrike" kern="1200" cap="none" spc="0" normalizeH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68400" y="5612130"/>
            <a:ext cx="560006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3．这是一个什么样的巨人？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801610" y="5530215"/>
            <a:ext cx="390525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自私  任性  冷酷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49555" y="1297305"/>
            <a:ext cx="11764010" cy="56515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15670" y="1297305"/>
            <a:ext cx="10431145" cy="13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</a:t>
            </a: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可是，后来巨人变了，你们看，他和孩子们在一起快乐的玩耍呢。让我们一起来读一读最后两段。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0245" y="2481580"/>
            <a:ext cx="10276840" cy="35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从那以后，巨人的花园又成了孩子们的乐园</a:t>
            </a:r>
            <a:r>
              <a:rPr kumimoji="0" 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。孩子们站在巨人的脚下，爬上巨人的肩膀，尽情地玩耍。</a:t>
            </a:r>
          </a:p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许多年过去，巨人老了。他不能再跟孩子们一块儿玩了，只能坐在椅子上看孩子们玩各种游戏，同时也欣赏着他自己的花园。他说：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我有许多美丽的花，可孩子们却是最美丽的花。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87265" y="5951855"/>
            <a:ext cx="389826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巨人有了哪变化？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753600" y="2481580"/>
            <a:ext cx="99949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孩子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0245" y="3063875"/>
            <a:ext cx="959739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们站在巨人的脚下，爬上巨人的肩膀，尽情地玩耍</a:t>
            </a:r>
            <a:endParaRPr kumimoji="0" lang="zh-CN" altLang="en-US" sz="3200" b="1" i="0" u="none" strike="noStrike" kern="1200" cap="none" spc="0" normalizeH="0" baseline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306320" y="4187825"/>
            <a:ext cx="602742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坐在椅子上看孩子们玩各种游戏</a:t>
            </a:r>
            <a:endParaRPr kumimoji="0" lang="zh-CN" altLang="en-US" sz="3200" b="1" i="0" u="none" strike="noStrike" kern="1200" cap="none" spc="0" normalizeH="0" baseline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19380" y="1272540"/>
            <a:ext cx="11764010" cy="559435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00760" y="2423795"/>
            <a:ext cx="971804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1．默读课文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9~11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自然段，巨人赶走孩子们后，花园有了哪些变化？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21860" y="4131310"/>
            <a:ext cx="2395855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冬驻花园</a:t>
            </a: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944245" y="1334770"/>
            <a:ext cx="1049845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（二）赶走孩子们后，花园的变化</a:t>
            </a:r>
            <a:endParaRPr kumimoji="0" lang="en-US" altLang="zh-CN" sz="3600" b="1" i="0" u="none" strike="noStrike" kern="1200" cap="none" spc="0" normalizeH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39520"/>
            <a:ext cx="11764010" cy="567944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79525" y="1109980"/>
            <a:ext cx="672909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．交流：走进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荒凉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的花园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06780" y="1746885"/>
            <a:ext cx="10184765" cy="13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）小鸟、桃树和花草与之前有何不同，为什么会这样？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06780" y="2946400"/>
            <a:ext cx="10276840" cy="2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小鸟不肯在他的花园里唱歌，因为那里没有孩子们的踪迹；桃树也忘了开花；偶尔有一朵美丽的花从草丛中伸出头来，可是一看见那块布告牌，就马上缩回到地里睡觉去了。</a:t>
            </a:r>
            <a:endParaRPr kumimoji="0" lang="en-US" altLang="zh-CN" sz="3200" b="1" i="0" u="none" strike="noStrike" kern="1200" cap="none" spc="0" normalizeH="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700020" y="3111500"/>
            <a:ext cx="883920" cy="4343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818890" y="3630930"/>
            <a:ext cx="864235" cy="4851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431290" y="4208780"/>
            <a:ext cx="1615440" cy="4743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714240" y="4205605"/>
            <a:ext cx="793750" cy="4946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131935" y="4194810"/>
            <a:ext cx="864870" cy="4953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37030" y="5372735"/>
            <a:ext cx="9565640" cy="117348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用拟人的手法表现小鸟、桃树和花草对巨人的自私深表不满，对孩子们充满同情。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" grpId="1"/>
      <p:bldP spid="5" grpId="0"/>
      <p:bldP spid="5" grpId="1"/>
      <p:bldP spid="13" grpId="0" bldLvl="0" animBg="1"/>
      <p:bldP spid="13" grpId="1" animBg="1"/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36345"/>
            <a:ext cx="11764010" cy="56515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6750" y="1368425"/>
            <a:ext cx="10184765" cy="7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）说说花园的寒冬景象是由哪些景物组成的。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88670" y="2096135"/>
            <a:ext cx="10276840" cy="412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高兴的只有雪和霜两位。他们嚷道：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春天把这个花园忘记了，我们一年到头都可以住在这儿啦！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雪用他的白色大衣覆盖着青草，霜把所有的树枝涂成了银色。他们还请来北风同住。北风身上裹着皮衣，整天在花园里呼啸着。他说：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这是个好地方，我们一定要请雹来玩一玩。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于是雹也来了。他每天总要在屋顶上闹三个钟头，然后又在花园里绕着圈子用力跑。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28720" y="2152650"/>
            <a:ext cx="64008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雪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43425" y="2152650"/>
            <a:ext cx="64008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霜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42260" y="3830320"/>
            <a:ext cx="1279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北风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766300" y="4406900"/>
            <a:ext cx="64008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23850" y="1289050"/>
            <a:ext cx="11764010" cy="56134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5570" y="3394075"/>
            <a:ext cx="9640570" cy="117348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用拟人和比喻的手法细致地描绘出雪、霜、雹在花园里肆虐的情景，形象地写出了巨人自私的恶果。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81125" y="1289050"/>
            <a:ext cx="10062845" cy="17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雪用他的白色大衣覆盖着青草，霜把所有的树枝涂成了银色。他们还请来北风同住。北风身上裹着皮衣，整天在花园里呼啸着。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169670"/>
            <a:ext cx="11764010" cy="566991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76910" y="929005"/>
            <a:ext cx="10184765" cy="7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（三）醒悟后的巨人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69315" y="1438275"/>
            <a:ext cx="10184765" cy="122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默读课文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12~15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自然段，在文中找出哪些词语、句子体现了巨人认识到了自己的错误。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92505" y="2588895"/>
            <a:ext cx="969137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他轻轻地走下楼，悄悄地打开了前门，走到花园里。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23290" y="3309620"/>
            <a:ext cx="969137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巨人悄悄地走到他后面，轻轻地抱起他，放到树枝上。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32815" y="3970655"/>
            <a:ext cx="9691370" cy="122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巨人对他们说：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孩子们，花园现在是你们的了。</a:t>
            </a:r>
            <a:r>
              <a:rPr kumimoji="0" lang="en-US" altLang="zh-CN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2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他拿出一把大斧子，拆除了围墙。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382395" y="2574925"/>
            <a:ext cx="143700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轻轻地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50690" y="2572385"/>
            <a:ext cx="143700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悄悄地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48155" y="3293745"/>
            <a:ext cx="143700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悄悄地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93690" y="3296920"/>
            <a:ext cx="143700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轻轻地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18990" y="4544060"/>
            <a:ext cx="2276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拆除了围墙</a:t>
            </a:r>
          </a:p>
        </p:txBody>
      </p:sp>
      <p:sp>
        <p:nvSpPr>
          <p:cNvPr id="16" name="矩形 15"/>
          <p:cNvSpPr/>
          <p:nvPr/>
        </p:nvSpPr>
        <p:spPr>
          <a:xfrm>
            <a:off x="772795" y="5225415"/>
            <a:ext cx="7317740" cy="117348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轻轻地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悄悄地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说明巨人害怕打扰到孩子们玩耍，并且亲手拆除了围墙。</a:t>
            </a:r>
          </a:p>
        </p:txBody>
      </p:sp>
      <p:sp>
        <p:nvSpPr>
          <p:cNvPr id="17" name="椭圆形标注 16"/>
          <p:cNvSpPr/>
          <p:nvPr/>
        </p:nvSpPr>
        <p:spPr>
          <a:xfrm>
            <a:off x="8796655" y="4526915"/>
            <a:ext cx="2393950" cy="1443990"/>
          </a:xfrm>
          <a:prstGeom prst="wedgeEllipseCallout">
            <a:avLst>
              <a:gd name="adj1" fmla="val -65516"/>
              <a:gd name="adj2" fmla="val -21889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4"/>
          <p:cNvSpPr txBox="1"/>
          <p:nvPr/>
        </p:nvSpPr>
        <p:spPr>
          <a:xfrm>
            <a:off x="8911590" y="4776470"/>
            <a:ext cx="22237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你能读出巨人的悔悟吗？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7" grpId="0"/>
      <p:bldP spid="7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2" grpId="0"/>
      <p:bldP spid="12" grpId="1"/>
      <p:bldP spid="16" grpId="0" bldLvl="0" animBg="1"/>
      <p:bldP spid="16" grpId="1"/>
      <p:bldP spid="17" grpId="0" bldLvl="0" animBg="1"/>
      <p:bldP spid="17" grpId="1" animBg="1"/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42595" y="1222375"/>
            <a:ext cx="11764010" cy="565086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2780" y="1222375"/>
            <a:ext cx="2724150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6125" y="1297305"/>
            <a:ext cx="280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三、明白道理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987425" y="1880870"/>
            <a:ext cx="1067498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是呀，自私冷酷的巨人变得不再自私无情，他学会了给予、奉献，他变得善良、宽容。围墙拆掉了，可是拆掉的不仅仅是围墙，还铲除了巨人的自私、冷酷。你从文中，懂得了什么？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2655" y="4762500"/>
            <a:ext cx="10803890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0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当我看到巨人和孩子们在花园中快乐的玩耍时，我懂得了：共同分享快乐才是真正快乐。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12750" y="1195070"/>
            <a:ext cx="11764010" cy="566991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1493520" y="2707005"/>
            <a:ext cx="10156190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联系生活谈体会。在生活中你有与别人分享快乐的经历吗？说一说你是怎样与人分享快乐的。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96240" y="1231265"/>
            <a:ext cx="11650980" cy="567055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90595" y="1804035"/>
            <a:ext cx="4213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 ）的花园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40410" y="1383030"/>
            <a:ext cx="2724150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0410" y="1444625"/>
            <a:ext cx="280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一、激趣导入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58265" y="2519680"/>
            <a:ext cx="95573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同学们，在你们印象中花园是什么样子的呢？你们会用什么词来形容花园？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90650" y="4128770"/>
            <a:ext cx="9775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今天，我们就一起走进著名童话作家王尔德笔下的《巨人的花园》，看看这个花园是什么样子的。</a:t>
            </a:r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16720" y="1383030"/>
            <a:ext cx="2273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11480" y="1324610"/>
            <a:ext cx="11764010" cy="566102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83260" y="1324610"/>
            <a:ext cx="2724150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83260" y="1399540"/>
            <a:ext cx="280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四、回顾写法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83260" y="2058670"/>
            <a:ext cx="109658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因为巨人的任性、冷酷，他赶走了孩子，孩子离开花园后，花园变得荒凉；又是因为巨人的善良、宽容，他把花园给了孩子们，孩子们回到了花园，花园又变得美丽。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29430" y="5427345"/>
            <a:ext cx="1437640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对比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339215" y="4809490"/>
            <a:ext cx="874458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你们觉得作者写作时用到了什么样的方法？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12115" y="1235075"/>
            <a:ext cx="11764010" cy="566991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403985" y="1557655"/>
            <a:ext cx="8744585" cy="36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这种对比有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不同景色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的对比，有巨人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不同行为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的对比，还有巨人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不同感受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的对比。作者就是在这样的对比中，将一个神奇的童话故事呈现在了我们眼前，与此同时让我们也感受到了童话的奇妙。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36245" y="1188085"/>
            <a:ext cx="11764010" cy="572643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0730" y="1327150"/>
            <a:ext cx="704278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40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他还写过一些童话，比如：</a:t>
            </a:r>
            <a:r>
              <a:rPr kumimoji="0" lang="zh-CN" altLang="en-US" sz="40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《夜莺与玫瑰》</a:t>
            </a:r>
            <a:r>
              <a:rPr kumimoji="0" lang="zh-CN" altLang="en-US" sz="40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等。这些童话一并背收录进了</a:t>
            </a:r>
            <a:r>
              <a:rPr kumimoji="0" lang="zh-CN" altLang="en-US" sz="4000" b="1" i="0" u="none" strike="noStrike" kern="1200" cap="none" spc="0" normalizeH="0" baseline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2006年出版的</a:t>
            </a:r>
            <a:r>
              <a:rPr kumimoji="0" lang="zh-CN" altLang="en-US" sz="40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《巨人的花园</a:t>
            </a:r>
            <a:r>
              <a:rPr kumimoji="0" lang="zh-CN" altLang="en-US" sz="40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》这本书中，课后请同学们找来自己读一读，感受童话的奇妙。</a:t>
            </a:r>
          </a:p>
        </p:txBody>
      </p:sp>
      <p:pic>
        <p:nvPicPr>
          <p:cNvPr id="2" name="图片 1" descr="timg (6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1150" y="1328420"/>
            <a:ext cx="3657600" cy="504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45135" y="1271270"/>
            <a:ext cx="11764010" cy="559498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2490470" y="2482215"/>
            <a:ext cx="289115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任性、冷酷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101725" y="3268980"/>
            <a:ext cx="1053592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巨人             孩子              花园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66920" y="1122045"/>
            <a:ext cx="352107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26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巨人的花园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9996805" y="4079875"/>
            <a:ext cx="393065" cy="4216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9968230" y="3084195"/>
            <a:ext cx="659765" cy="2940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04440" y="3729355"/>
            <a:ext cx="2679700" cy="139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545580" y="3757930"/>
            <a:ext cx="2679700" cy="139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3051810" y="5372735"/>
            <a:ext cx="656653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共同分享快乐，才能真正快乐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658745" y="4082415"/>
            <a:ext cx="289115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宽容、善良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7654925" y="2526030"/>
            <a:ext cx="141859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离开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7583805" y="3914775"/>
            <a:ext cx="126428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回到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700385" y="2288540"/>
            <a:ext cx="122301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荒凉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0560685" y="4155440"/>
            <a:ext cx="122301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美丽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004570" y="619760"/>
            <a:ext cx="1918335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24255" y="666115"/>
            <a:ext cx="2074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板书设计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337820" y="1177925"/>
            <a:ext cx="11764010" cy="574611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711575" y="2396490"/>
            <a:ext cx="501650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kumimoji="0" lang="zh-CN" altLang="en-US" sz="60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感谢观赏</a:t>
            </a:r>
            <a:r>
              <a:rPr kumimoji="0" lang="en-US" altLang="zh-CN" sz="6000" b="1" i="0" u="none" strike="noStrike" kern="1200" cap="none" spc="0" normalizeH="0" baseline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9415" y="1229360"/>
            <a:ext cx="11546205" cy="5634355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99415" y="1229360"/>
            <a:ext cx="2599055" cy="1017905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8155" y="1447165"/>
            <a:ext cx="22739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走近作者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8155" y="6050280"/>
            <a:ext cx="1146746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>
                <a:solidFill>
                  <a:srgbClr val="0000EE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主要作品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：《诗集》《斯芬克斯》《瑞丁监狱之歌》《薇拉》。</a:t>
            </a:r>
            <a:endParaRPr lang="en-US" altLang="zh-CN" sz="32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5520" y="1675765"/>
            <a:ext cx="7792085" cy="422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>
                <a:solidFill>
                  <a:srgbClr val="0000EE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王尔德（</a:t>
            </a:r>
            <a:r>
              <a:rPr lang="en-US" altLang="zh-CN" sz="3200" b="1">
                <a:solidFill>
                  <a:srgbClr val="0000EE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1854-1900</a:t>
            </a:r>
            <a:r>
              <a:rPr lang="zh-CN" altLang="en-US" sz="3200" b="1">
                <a:solidFill>
                  <a:srgbClr val="0000EE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：</a:t>
            </a:r>
            <a:r>
              <a:rPr lang="zh-CN" altLang="en-US" sz="3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英国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著名文豪，是</a:t>
            </a:r>
            <a:r>
              <a:rPr lang="en-US" altLang="zh-CN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19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世纪最负盛名的剧作家，他以</a:t>
            </a:r>
            <a:r>
              <a:rPr lang="zh-CN" altLang="en-US" sz="3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剧作、诗歌、童话和小说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闻名于世。他是英国当代最负盛名的剧作家之一。英国唯美主义艺术运动的倡导者。《典雅》杂志将他和安徒生相提并论。他一生只有</a:t>
            </a:r>
            <a:r>
              <a:rPr lang="en-US" altLang="zh-CN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9</a:t>
            </a:r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篇童话作品，但每篇都是经典。</a:t>
            </a:r>
            <a:endParaRPr lang="en-US" altLang="zh-CN" sz="32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5" name="图片 4" descr="王尔德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660" y="2229485"/>
            <a:ext cx="27051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3995" y="1250315"/>
            <a:ext cx="11764010" cy="567944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97865" y="1420495"/>
            <a:ext cx="2724150" cy="73406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7865" y="1495425"/>
            <a:ext cx="2809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二、初读课文</a:t>
            </a:r>
          </a:p>
        </p:txBody>
      </p:sp>
      <p:pic>
        <p:nvPicPr>
          <p:cNvPr id="11" name="图片 10" descr="http_imgload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60" y="398780"/>
            <a:ext cx="1264285" cy="681355"/>
          </a:xfrm>
          <a:prstGeom prst="rect">
            <a:avLst/>
          </a:prstGeom>
        </p:spPr>
      </p:pic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2827020" y="2574290"/>
            <a:ext cx="7568565" cy="161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zh-CN" altLang="en-US" sz="3600" b="1" i="0" u="none" strike="noStrike" kern="1200" cap="none" spc="0" normalizeH="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自由朗读课文。要求读准字音，读通句子，读顺课文。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92735" y="1241425"/>
            <a:ext cx="11764010" cy="562864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80390" y="2327275"/>
            <a:ext cx="10274935" cy="3691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柔嫩  丰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硕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允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许  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砌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墙  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覆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盖  禁止    </a:t>
            </a:r>
          </a:p>
          <a:p>
            <a:pPr>
              <a:lnSpc>
                <a:spcPct val="130000"/>
              </a:lnSpc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呼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啸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一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缕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烟  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搂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抱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脸</a:t>
            </a:r>
            <a:r>
              <a:rPr lang="zh-CN" altLang="en-US" sz="3600" b="1" dirty="0">
                <a:solidFill>
                  <a:srgbClr val="0000E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踪迹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始终  吼叫  自私  举动  凶狠  拆除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47950" y="1783715"/>
            <a:ext cx="120396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shuò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934460" y="1786255"/>
            <a:ext cx="90932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yǔn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1055" y="1361440"/>
            <a:ext cx="1466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我会认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90540" y="1721485"/>
            <a:ext cx="78486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qì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91630" y="1822450"/>
            <a:ext cx="78486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fù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39875" y="3234055"/>
            <a:ext cx="117030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xiào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328035" y="3258820"/>
            <a:ext cx="78486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lǚ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60265" y="3272155"/>
            <a:ext cx="101155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lǒu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02070" y="3296285"/>
            <a:ext cx="101155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  <a:sym typeface="+mn-ea"/>
              </a:rPr>
              <a:t>jiá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9415" y="1177925"/>
            <a:ext cx="11562715" cy="5718810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7"/>
          <p:cNvGrpSpPr/>
          <p:nvPr/>
        </p:nvGrpSpPr>
        <p:grpSpPr>
          <a:xfrm>
            <a:off x="5298440" y="4115435"/>
            <a:ext cx="836613" cy="850900"/>
            <a:chOff x="2437" y="2032"/>
            <a:chExt cx="1244" cy="1264"/>
          </a:xfrm>
        </p:grpSpPr>
        <p:sp>
          <p:nvSpPr>
            <p:cNvPr id="6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7" name="文本框 64"/>
          <p:cNvSpPr txBox="1"/>
          <p:nvPr/>
        </p:nvSpPr>
        <p:spPr>
          <a:xfrm>
            <a:off x="2969260" y="2600008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硕</a:t>
            </a:r>
          </a:p>
        </p:txBody>
      </p:sp>
      <p:sp>
        <p:nvSpPr>
          <p:cNvPr id="82" name="文本框 64"/>
          <p:cNvSpPr txBox="1"/>
          <p:nvPr/>
        </p:nvSpPr>
        <p:spPr>
          <a:xfrm>
            <a:off x="4457383" y="265366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允</a:t>
            </a:r>
          </a:p>
        </p:txBody>
      </p:sp>
      <p:grpSp>
        <p:nvGrpSpPr>
          <p:cNvPr id="83" name="组合 7"/>
          <p:cNvGrpSpPr/>
          <p:nvPr/>
        </p:nvGrpSpPr>
        <p:grpSpPr>
          <a:xfrm>
            <a:off x="3585528" y="4095115"/>
            <a:ext cx="836612" cy="850900"/>
            <a:chOff x="2437" y="2032"/>
            <a:chExt cx="1244" cy="1264"/>
          </a:xfrm>
        </p:grpSpPr>
        <p:sp>
          <p:nvSpPr>
            <p:cNvPr id="8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92" name="文本框 64"/>
          <p:cNvSpPr txBox="1"/>
          <p:nvPr/>
        </p:nvSpPr>
        <p:spPr>
          <a:xfrm>
            <a:off x="6005513" y="2603818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砌</a:t>
            </a:r>
          </a:p>
        </p:txBody>
      </p:sp>
      <p:grpSp>
        <p:nvGrpSpPr>
          <p:cNvPr id="93" name="组合 7"/>
          <p:cNvGrpSpPr/>
          <p:nvPr/>
        </p:nvGrpSpPr>
        <p:grpSpPr>
          <a:xfrm>
            <a:off x="2963545" y="2602865"/>
            <a:ext cx="836613" cy="850900"/>
            <a:chOff x="2437" y="2032"/>
            <a:chExt cx="1244" cy="1264"/>
          </a:xfrm>
        </p:grpSpPr>
        <p:sp>
          <p:nvSpPr>
            <p:cNvPr id="9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07" name="文本框 64"/>
          <p:cNvSpPr txBox="1"/>
          <p:nvPr/>
        </p:nvSpPr>
        <p:spPr>
          <a:xfrm>
            <a:off x="2058353" y="410527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惩</a:t>
            </a:r>
          </a:p>
        </p:txBody>
      </p:sp>
      <p:grpSp>
        <p:nvGrpSpPr>
          <p:cNvPr id="108" name="组合 7"/>
          <p:cNvGrpSpPr/>
          <p:nvPr/>
        </p:nvGrpSpPr>
        <p:grpSpPr>
          <a:xfrm>
            <a:off x="8281353" y="4126230"/>
            <a:ext cx="836612" cy="850900"/>
            <a:chOff x="2437" y="2032"/>
            <a:chExt cx="1244" cy="1264"/>
          </a:xfrm>
        </p:grpSpPr>
        <p:sp>
          <p:nvSpPr>
            <p:cNvPr id="10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2" name="文本框 64"/>
          <p:cNvSpPr txBox="1"/>
          <p:nvPr/>
        </p:nvSpPr>
        <p:spPr>
          <a:xfrm>
            <a:off x="8331200" y="4118293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颊</a:t>
            </a:r>
          </a:p>
        </p:txBody>
      </p:sp>
      <p:sp>
        <p:nvSpPr>
          <p:cNvPr id="113" name="文本框 64"/>
          <p:cNvSpPr txBox="1"/>
          <p:nvPr/>
        </p:nvSpPr>
        <p:spPr>
          <a:xfrm>
            <a:off x="9681210" y="4118928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拆</a:t>
            </a:r>
          </a:p>
        </p:txBody>
      </p:sp>
      <p:grpSp>
        <p:nvGrpSpPr>
          <p:cNvPr id="239" name="组合 7"/>
          <p:cNvGrpSpPr/>
          <p:nvPr/>
        </p:nvGrpSpPr>
        <p:grpSpPr>
          <a:xfrm>
            <a:off x="7560945" y="2602230"/>
            <a:ext cx="836613" cy="850900"/>
            <a:chOff x="2437" y="2032"/>
            <a:chExt cx="1244" cy="1264"/>
          </a:xfrm>
        </p:grpSpPr>
        <p:sp>
          <p:nvSpPr>
            <p:cNvPr id="24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4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44" name="组合 7"/>
          <p:cNvGrpSpPr/>
          <p:nvPr/>
        </p:nvGrpSpPr>
        <p:grpSpPr>
          <a:xfrm>
            <a:off x="9212898" y="2585085"/>
            <a:ext cx="836612" cy="850900"/>
            <a:chOff x="2437" y="2032"/>
            <a:chExt cx="1244" cy="1264"/>
          </a:xfrm>
        </p:grpSpPr>
        <p:sp>
          <p:nvSpPr>
            <p:cNvPr id="24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4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48" name="文本框 64"/>
          <p:cNvSpPr txBox="1"/>
          <p:nvPr/>
        </p:nvSpPr>
        <p:spPr>
          <a:xfrm>
            <a:off x="3561398" y="411416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踪</a:t>
            </a:r>
          </a:p>
        </p:txBody>
      </p:sp>
      <p:grpSp>
        <p:nvGrpSpPr>
          <p:cNvPr id="249" name="组合 7"/>
          <p:cNvGrpSpPr/>
          <p:nvPr/>
        </p:nvGrpSpPr>
        <p:grpSpPr>
          <a:xfrm>
            <a:off x="6725603" y="4074160"/>
            <a:ext cx="836612" cy="850900"/>
            <a:chOff x="2437" y="2032"/>
            <a:chExt cx="1244" cy="1264"/>
          </a:xfrm>
        </p:grpSpPr>
        <p:sp>
          <p:nvSpPr>
            <p:cNvPr id="25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3" name="文本框 64"/>
          <p:cNvSpPr txBox="1"/>
          <p:nvPr/>
        </p:nvSpPr>
        <p:spPr>
          <a:xfrm>
            <a:off x="6784975" y="4118293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私</a:t>
            </a:r>
          </a:p>
        </p:txBody>
      </p:sp>
      <p:sp>
        <p:nvSpPr>
          <p:cNvPr id="254" name="文本框 64"/>
          <p:cNvSpPr txBox="1"/>
          <p:nvPr/>
        </p:nvSpPr>
        <p:spPr>
          <a:xfrm>
            <a:off x="9249410" y="2586673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禁</a:t>
            </a:r>
          </a:p>
        </p:txBody>
      </p:sp>
      <p:sp>
        <p:nvSpPr>
          <p:cNvPr id="255" name="文本框 64"/>
          <p:cNvSpPr txBox="1"/>
          <p:nvPr/>
        </p:nvSpPr>
        <p:spPr>
          <a:xfrm>
            <a:off x="7572375" y="2576513"/>
            <a:ext cx="8112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牌</a:t>
            </a:r>
          </a:p>
        </p:txBody>
      </p:sp>
      <p:grpSp>
        <p:nvGrpSpPr>
          <p:cNvPr id="256" name="组合 7"/>
          <p:cNvGrpSpPr/>
          <p:nvPr/>
        </p:nvGrpSpPr>
        <p:grpSpPr>
          <a:xfrm>
            <a:off x="5944235" y="2593340"/>
            <a:ext cx="836613" cy="850900"/>
            <a:chOff x="2437" y="2032"/>
            <a:chExt cx="1244" cy="1264"/>
          </a:xfrm>
        </p:grpSpPr>
        <p:sp>
          <p:nvSpPr>
            <p:cNvPr id="25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5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60" name="组合 7"/>
          <p:cNvGrpSpPr/>
          <p:nvPr/>
        </p:nvGrpSpPr>
        <p:grpSpPr>
          <a:xfrm>
            <a:off x="4451985" y="2656205"/>
            <a:ext cx="836613" cy="850900"/>
            <a:chOff x="2437" y="2032"/>
            <a:chExt cx="1244" cy="1264"/>
          </a:xfrm>
        </p:grpSpPr>
        <p:sp>
          <p:nvSpPr>
            <p:cNvPr id="26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6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64" name="组合 7"/>
          <p:cNvGrpSpPr/>
          <p:nvPr/>
        </p:nvGrpSpPr>
        <p:grpSpPr>
          <a:xfrm>
            <a:off x="9658350" y="4105275"/>
            <a:ext cx="836613" cy="850900"/>
            <a:chOff x="2437" y="2032"/>
            <a:chExt cx="1244" cy="1264"/>
          </a:xfrm>
        </p:grpSpPr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6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8" name="文本框 267"/>
          <p:cNvSpPr txBox="1"/>
          <p:nvPr/>
        </p:nvSpPr>
        <p:spPr>
          <a:xfrm>
            <a:off x="1788160" y="5438140"/>
            <a:ext cx="46228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请将生字按结构分类。</a:t>
            </a:r>
          </a:p>
        </p:txBody>
      </p:sp>
      <p:sp>
        <p:nvSpPr>
          <p:cNvPr id="269" name="文本框 268"/>
          <p:cNvSpPr txBox="1"/>
          <p:nvPr/>
        </p:nvSpPr>
        <p:spPr>
          <a:xfrm>
            <a:off x="697865" y="1177925"/>
            <a:ext cx="1466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我会写</a:t>
            </a:r>
          </a:p>
        </p:txBody>
      </p:sp>
      <p:grpSp>
        <p:nvGrpSpPr>
          <p:cNvPr id="2" name="组合 7"/>
          <p:cNvGrpSpPr/>
          <p:nvPr/>
        </p:nvGrpSpPr>
        <p:grpSpPr>
          <a:xfrm>
            <a:off x="2079943" y="4091305"/>
            <a:ext cx="836612" cy="850900"/>
            <a:chOff x="2437" y="2032"/>
            <a:chExt cx="1244" cy="1264"/>
          </a:xfrm>
        </p:grpSpPr>
        <p:sp>
          <p:nvSpPr>
            <p:cNvPr id="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" name="文本框 64"/>
          <p:cNvSpPr txBox="1"/>
          <p:nvPr/>
        </p:nvSpPr>
        <p:spPr>
          <a:xfrm>
            <a:off x="5254943" y="415480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7850" y="1275715"/>
            <a:ext cx="11562715" cy="5596255"/>
          </a:xfrm>
          <a:prstGeom prst="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676083" y="3781108"/>
            <a:ext cx="22447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libri" panose="020F0502020204030204" charset="0"/>
              </a:rPr>
              <a:t>左中右结构：</a:t>
            </a:r>
          </a:p>
        </p:txBody>
      </p:sp>
      <p:sp>
        <p:nvSpPr>
          <p:cNvPr id="20" name="矩形 19"/>
          <p:cNvSpPr/>
          <p:nvPr/>
        </p:nvSpPr>
        <p:spPr>
          <a:xfrm>
            <a:off x="1623378" y="1275398"/>
            <a:ext cx="22796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libri" panose="020F0502020204030204" charset="0"/>
              </a:rPr>
              <a:t>上下结构：</a:t>
            </a:r>
          </a:p>
        </p:txBody>
      </p:sp>
      <p:sp>
        <p:nvSpPr>
          <p:cNvPr id="2" name="矩形 1"/>
          <p:cNvSpPr/>
          <p:nvPr/>
        </p:nvSpPr>
        <p:spPr>
          <a:xfrm>
            <a:off x="1818640" y="4815205"/>
            <a:ext cx="17913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libri" panose="020F0502020204030204" charset="0"/>
              </a:rPr>
              <a:t>独体字：</a:t>
            </a:r>
          </a:p>
        </p:txBody>
      </p:sp>
      <p:sp>
        <p:nvSpPr>
          <p:cNvPr id="25" name="矩形 24"/>
          <p:cNvSpPr/>
          <p:nvPr/>
        </p:nvSpPr>
        <p:spPr>
          <a:xfrm>
            <a:off x="3586480" y="4852670"/>
            <a:ext cx="5969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允</a:t>
            </a:r>
          </a:p>
        </p:txBody>
      </p:sp>
      <p:sp>
        <p:nvSpPr>
          <p:cNvPr id="3" name="矩形 2"/>
          <p:cNvSpPr/>
          <p:nvPr/>
        </p:nvSpPr>
        <p:spPr>
          <a:xfrm>
            <a:off x="1746568" y="2634933"/>
            <a:ext cx="2244725" cy="747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Calibri" panose="020F0502020204030204" charset="0"/>
              </a:rPr>
              <a:t>左右结构：</a:t>
            </a:r>
          </a:p>
        </p:txBody>
      </p:sp>
      <p:sp>
        <p:nvSpPr>
          <p:cNvPr id="4" name="矩形 3"/>
          <p:cNvSpPr/>
          <p:nvPr/>
        </p:nvSpPr>
        <p:spPr>
          <a:xfrm>
            <a:off x="4271010" y="3853180"/>
            <a:ext cx="5969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砌</a:t>
            </a:r>
          </a:p>
        </p:txBody>
      </p:sp>
      <p:sp>
        <p:nvSpPr>
          <p:cNvPr id="5" name="矩形 4"/>
          <p:cNvSpPr/>
          <p:nvPr/>
        </p:nvSpPr>
        <p:spPr>
          <a:xfrm>
            <a:off x="3886200" y="1261745"/>
            <a:ext cx="201739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禁  惩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3954780" y="2694940"/>
            <a:ext cx="66929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硕  牌  踪  啸  私   颊   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  <p:bldP spid="25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4775" y="1240790"/>
            <a:ext cx="11764010" cy="564642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0000EE"/>
              </a:solidFill>
            </a:endParaRPr>
          </a:p>
        </p:txBody>
      </p:sp>
      <p:sp>
        <p:nvSpPr>
          <p:cNvPr id="255" name="文本框 64"/>
          <p:cNvSpPr txBox="1"/>
          <p:nvPr/>
        </p:nvSpPr>
        <p:spPr>
          <a:xfrm>
            <a:off x="3522345" y="2843530"/>
            <a:ext cx="113030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8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牌</a:t>
            </a:r>
          </a:p>
        </p:txBody>
      </p:sp>
      <p:grpSp>
        <p:nvGrpSpPr>
          <p:cNvPr id="10" name="组合 7"/>
          <p:cNvGrpSpPr/>
          <p:nvPr/>
        </p:nvGrpSpPr>
        <p:grpSpPr>
          <a:xfrm>
            <a:off x="3399790" y="2761615"/>
            <a:ext cx="1542415" cy="1522730"/>
            <a:chOff x="2437" y="2032"/>
            <a:chExt cx="1244" cy="1264"/>
          </a:xfrm>
        </p:grpSpPr>
        <p:sp>
          <p:nvSpPr>
            <p:cNvPr id="1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4" name="文本框 64"/>
          <p:cNvSpPr txBox="1"/>
          <p:nvPr/>
        </p:nvSpPr>
        <p:spPr>
          <a:xfrm>
            <a:off x="7470140" y="2743200"/>
            <a:ext cx="113030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8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拆</a:t>
            </a:r>
          </a:p>
        </p:txBody>
      </p:sp>
      <p:grpSp>
        <p:nvGrpSpPr>
          <p:cNvPr id="15" name="组合 7"/>
          <p:cNvGrpSpPr/>
          <p:nvPr/>
        </p:nvGrpSpPr>
        <p:grpSpPr>
          <a:xfrm>
            <a:off x="7325360" y="2672715"/>
            <a:ext cx="1542415" cy="1522730"/>
            <a:chOff x="2437" y="2032"/>
            <a:chExt cx="1244" cy="1264"/>
          </a:xfrm>
        </p:grpSpPr>
        <p:sp>
          <p:nvSpPr>
            <p:cNvPr id="1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9" name="文本框 68"/>
          <p:cNvSpPr txBox="1"/>
          <p:nvPr/>
        </p:nvSpPr>
        <p:spPr>
          <a:xfrm>
            <a:off x="1399540" y="4795520"/>
            <a:ext cx="515747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字的笔顺书写。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77025" y="4704080"/>
            <a:ext cx="512318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字是翘舌音，书写时最后一点不能忘。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14" grpId="0"/>
      <p:bldP spid="69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为中华之崛起而读书好好学习天天向上</Template>
  <TotalTime>0</TotalTime>
  <Words>1705</Words>
  <Application>Microsoft Office PowerPoint</Application>
  <PresentationFormat>宽屏</PresentationFormat>
  <Paragraphs>147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黑体</vt:lpstr>
      <vt:lpstr>楷体</vt:lpstr>
      <vt:lpstr>楷体_GB2312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为中华之崛起而读书好好学习天天向上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</cp:revision>
  <dcterms:created xsi:type="dcterms:W3CDTF">2019-11-27T10:48:00Z</dcterms:created>
  <dcterms:modified xsi:type="dcterms:W3CDTF">2020-04-10T02:21:35Z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