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9"/>
  </p:notesMasterIdLst>
  <p:handoutMasterIdLst>
    <p:handoutMasterId r:id="rId40"/>
  </p:handoutMasterIdLst>
  <p:sldIdLst>
    <p:sldId id="1002" r:id="rId2"/>
    <p:sldId id="1198" r:id="rId3"/>
    <p:sldId id="1197" r:id="rId4"/>
    <p:sldId id="978" r:id="rId5"/>
    <p:sldId id="632" r:id="rId6"/>
    <p:sldId id="634" r:id="rId7"/>
    <p:sldId id="1200" r:id="rId8"/>
    <p:sldId id="991" r:id="rId9"/>
    <p:sldId id="1202" r:id="rId10"/>
    <p:sldId id="928" r:id="rId11"/>
    <p:sldId id="1067" r:id="rId12"/>
    <p:sldId id="1076" r:id="rId13"/>
    <p:sldId id="1165" r:id="rId14"/>
    <p:sldId id="1115" r:id="rId15"/>
    <p:sldId id="1166" r:id="rId16"/>
    <p:sldId id="1080" r:id="rId17"/>
    <p:sldId id="1081" r:id="rId18"/>
    <p:sldId id="1117" r:id="rId19"/>
    <p:sldId id="1004" r:id="rId20"/>
    <p:sldId id="1149" r:id="rId21"/>
    <p:sldId id="1151" r:id="rId22"/>
    <p:sldId id="1152" r:id="rId23"/>
    <p:sldId id="1154" r:id="rId24"/>
    <p:sldId id="1155" r:id="rId25"/>
    <p:sldId id="1156" r:id="rId26"/>
    <p:sldId id="1168" r:id="rId27"/>
    <p:sldId id="1169" r:id="rId28"/>
    <p:sldId id="1170" r:id="rId29"/>
    <p:sldId id="1158" r:id="rId30"/>
    <p:sldId id="1159" r:id="rId31"/>
    <p:sldId id="1174" r:id="rId32"/>
    <p:sldId id="1160" r:id="rId33"/>
    <p:sldId id="1172" r:id="rId34"/>
    <p:sldId id="1000" r:id="rId35"/>
    <p:sldId id="1148" r:id="rId36"/>
    <p:sldId id="936" r:id="rId37"/>
    <p:sldId id="937" r:id="rId38"/>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Pinyin Adjust" panose="02010600030101010101" charset="0"/>
      <p:regular r:id="rId47"/>
    </p:embeddedFont>
    <p:embeddedFont>
      <p:font typeface="黑体" panose="02010609060101010101" pitchFamily="49" charset="-122"/>
      <p:regular r:id="rId48"/>
    </p:embeddedFont>
    <p:embeddedFont>
      <p:font typeface="华文彩云" panose="02010800040101010101" pitchFamily="2" charset="-122"/>
      <p:regular r:id="rId49"/>
    </p:embeddedFont>
    <p:embeddedFont>
      <p:font typeface="楷体" panose="02010609060101010101" pitchFamily="49" charset="-122"/>
      <p:regular r:id="rId50"/>
    </p:embeddedFont>
    <p:embeddedFont>
      <p:font typeface="微软雅黑" panose="020B0503020204020204" pitchFamily="34" charset="-122"/>
      <p:regular r:id="rId51"/>
      <p:bold r:id="rId52"/>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2">
          <p15:clr>
            <a:srgbClr val="A4A3A4"/>
          </p15:clr>
        </p15:guide>
        <p15:guide id="2" pos="1618">
          <p15:clr>
            <a:srgbClr val="A4A3A4"/>
          </p15:clr>
        </p15:guide>
      </p15:sldGuideLst>
    </p:ext>
    <p:ext uri="{2D200454-40CA-4A62-9FC3-DE9A4176ACB9}">
      <p15:notesGuideLst xmlns:p15="http://schemas.microsoft.com/office/powerpoint/2012/main">
        <p15:guide id="1" orient="horz" pos="3079">
          <p15:clr>
            <a:srgbClr val="A4A3A4"/>
          </p15:clr>
        </p15:guide>
        <p15:guide id="2" pos="21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6600"/>
    <a:srgbClr val="FFFFCC"/>
    <a:srgbClr val="FF0000"/>
    <a:srgbClr val="CC3300"/>
    <a:srgbClr val="0000FF"/>
    <a:srgbClr val="FF00FF"/>
    <a:srgbClr val="FFFFFF"/>
    <a:srgbClr val="00B050"/>
    <a:srgbClr val="A38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368" autoAdjust="0"/>
    <p:restoredTop sz="94660"/>
  </p:normalViewPr>
  <p:slideViewPr>
    <p:cSldViewPr>
      <p:cViewPr varScale="1">
        <p:scale>
          <a:sx n="148" d="100"/>
          <a:sy n="148" d="100"/>
        </p:scale>
        <p:origin x="126" y="114"/>
      </p:cViewPr>
      <p:guideLst>
        <p:guide orient="horz" pos="2572"/>
        <p:guide pos="1618"/>
      </p:guideLst>
    </p:cSldViewPr>
  </p:slideViewPr>
  <p:notesTextViewPr>
    <p:cViewPr>
      <p:scale>
        <a:sx n="1" d="1"/>
        <a:sy n="1" d="1"/>
      </p:scale>
      <p:origin x="0" y="0"/>
    </p:cViewPr>
  </p:notesTextViewPr>
  <p:sorterViewPr>
    <p:cViewPr>
      <p:scale>
        <a:sx n="66" d="100"/>
        <a:sy n="66" d="100"/>
      </p:scale>
      <p:origin x="0" y="4578"/>
    </p:cViewPr>
  </p:sorterViewPr>
  <p:notesViewPr>
    <p:cSldViewPr>
      <p:cViewPr varScale="1">
        <p:scale>
          <a:sx n="65" d="100"/>
          <a:sy n="65" d="100"/>
        </p:scale>
        <p:origin x="-2502" y="-114"/>
      </p:cViewPr>
      <p:guideLst>
        <p:guide orient="horz" pos="3079"/>
        <p:guide pos="21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pPr/>
              <a:t>2020/4/10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pPr/>
              <a:t>2020/4/10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a:endParaRPr lang="zh-CN" altLang="en-US" dirty="0"/>
          </a:p>
        </p:txBody>
      </p:sp>
      <p:sp>
        <p:nvSpPr>
          <p:cNvPr id="5123"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zh-CN" altLang="en-US" sz="1200" dirty="0">
                <a:latin typeface="Calibri" panose="020F0502020204030204" charset="0"/>
                <a:ea typeface="宋体" panose="02010600030101010101" pitchFamily="2" charset="-122"/>
              </a:rPr>
              <a:pPr lvl="0" algn="r"/>
              <a:t>3</a:t>
            </a:fld>
            <a:endParaRPr lang="zh-CN" altLang="en-US" sz="1200" dirty="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29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050" name="组合 6"/>
          <p:cNvGrpSpPr/>
          <p:nvPr userDrawn="1"/>
        </p:nvGrpSpPr>
        <p:grpSpPr>
          <a:xfrm>
            <a:off x="-107950" y="-85725"/>
            <a:ext cx="9359900" cy="5283200"/>
            <a:chOff x="-108520" y="-94828"/>
            <a:chExt cx="9361040" cy="5869236"/>
          </a:xfrm>
        </p:grpSpPr>
        <p:pic>
          <p:nvPicPr>
            <p:cNvPr id="2051" name="Picture 3" descr="C:\Users\Administrator\Desktop\未标题-1.png"/>
            <p:cNvPicPr>
              <a:picLocks noChangeAspect="1"/>
            </p:cNvPicPr>
            <p:nvPr/>
          </p:nvPicPr>
          <p:blipFill>
            <a:blip r:embed="rId2" cstate="print"/>
            <a:srcRect t="2548" r="1366" b="5946"/>
            <a:stretch>
              <a:fillRect/>
            </a:stretch>
          </p:blipFill>
          <p:spPr>
            <a:xfrm>
              <a:off x="-108520" y="-94828"/>
              <a:ext cx="9361040" cy="5869236"/>
            </a:xfrm>
            <a:prstGeom prst="rect">
              <a:avLst/>
            </a:prstGeom>
            <a:noFill/>
            <a:ln w="9525">
              <a:noFill/>
            </a:ln>
          </p:spPr>
        </p:pic>
        <p:sp>
          <p:nvSpPr>
            <p:cNvPr id="9" name="矩形 8"/>
            <p:cNvSpPr/>
            <p:nvPr/>
          </p:nvSpPr>
          <p:spPr>
            <a:xfrm>
              <a:off x="611560" y="2353444"/>
              <a:ext cx="51845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grpSp>
      <p:sp>
        <p:nvSpPr>
          <p:cNvPr id="10" name="矩形 9"/>
          <p:cNvSpPr/>
          <p:nvPr userDrawn="1"/>
        </p:nvSpPr>
        <p:spPr>
          <a:xfrm>
            <a:off x="611188" y="1600200"/>
            <a:ext cx="2665412"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2" name="日期占位符 1"/>
          <p:cNvSpPr>
            <a:spLocks noGrp="1"/>
          </p:cNvSpPr>
          <p:nvPr>
            <p:ph type="dt" sz="half" idx="10"/>
          </p:nvPr>
        </p:nvSpPr>
        <p:spPr/>
        <p:txBody>
          <a:bodyPr/>
          <a:lstStyle/>
          <a:p>
            <a:pPr fontAlgn="auto"/>
            <a:fld id="{9B106E5E-93E4-4E00-A6B4-288AF17FBD93}" type="datetimeFigureOut">
              <a:rPr lang="zh-CN" altLang="en-US" sz="1440" strike="noStrike" noProof="1" smtClean="0">
                <a:latin typeface="+mn-lt"/>
                <a:ea typeface="+mn-ea"/>
                <a:cs typeface="+mn-cs"/>
              </a:rPr>
              <a:pPr fontAlgn="auto"/>
              <a:t>2020/4/10</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56689A2-8639-4030-8423-EB1B3D95EDE0}" type="slidenum">
              <a:rPr lang="zh-CN" altLang="en-US" sz="1440" strike="noStrike" noProof="1" smtClean="0">
                <a:latin typeface="+mn-lt"/>
                <a:ea typeface="+mn-ea"/>
                <a:cs typeface="+mn-cs"/>
              </a:rPr>
              <a:pPr fontAlgn="auto"/>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cSld name="垂直排列标题与文本">
    <p:spTree>
      <p:nvGrpSpPr>
        <p:cNvPr id="1" name=""/>
        <p:cNvGrpSpPr/>
        <p:nvPr/>
      </p:nvGrpSpPr>
      <p:grpSpPr>
        <a:xfrm>
          <a:off x="0" y="0"/>
          <a:ext cx="0" cy="0"/>
          <a:chOff x="0" y="0"/>
          <a:chExt cx="0" cy="0"/>
        </a:xfrm>
      </p:grpSpPr>
      <p:pic>
        <p:nvPicPr>
          <p:cNvPr id="3074" name="Picture 5" descr="C:\Users\Administrator\Desktop\未标题-22.png"/>
          <p:cNvPicPr>
            <a:picLocks noChangeAspect="1"/>
          </p:cNvPicPr>
          <p:nvPr userDrawn="1"/>
        </p:nvPicPr>
        <p:blipFill>
          <a:blip r:embed="rId2" cstate="print"/>
          <a:stretch>
            <a:fillRect/>
          </a:stretch>
        </p:blipFill>
        <p:spPr>
          <a:xfrm>
            <a:off x="0" y="3332163"/>
            <a:ext cx="9145588" cy="1920875"/>
          </a:xfrm>
          <a:prstGeom prst="rect">
            <a:avLst/>
          </a:prstGeom>
          <a:noFill/>
          <a:ln w="9525">
            <a:noFill/>
          </a:ln>
        </p:spPr>
      </p:pic>
      <p:sp>
        <p:nvSpPr>
          <p:cNvPr id="8" name="矩形 7"/>
          <p:cNvSpPr/>
          <p:nvPr userDrawn="1"/>
        </p:nvSpPr>
        <p:spPr>
          <a:xfrm>
            <a:off x="0" y="3460750"/>
            <a:ext cx="9144000" cy="17018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2" name="日期占位符 1"/>
          <p:cNvSpPr>
            <a:spLocks noGrp="1"/>
          </p:cNvSpPr>
          <p:nvPr>
            <p:ph type="dt" sz="half" idx="10"/>
          </p:nvPr>
        </p:nvSpPr>
        <p:spPr/>
        <p:txBody>
          <a:bodyPr/>
          <a:lstStyle/>
          <a:p>
            <a:pPr fontAlgn="auto"/>
            <a:fld id="{9B106E5E-93E4-4E00-A6B4-288AF17FBD93}" type="datetimeFigureOut">
              <a:rPr lang="zh-CN" altLang="en-US" sz="1440" strike="noStrike" noProof="1" smtClean="0">
                <a:latin typeface="+mn-lt"/>
                <a:ea typeface="+mn-ea"/>
                <a:cs typeface="+mn-cs"/>
              </a:rPr>
              <a:pPr fontAlgn="auto"/>
              <a:t>2020/4/10</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56689A2-8639-4030-8423-EB1B3D95EDE0}" type="slidenum">
              <a:rPr lang="zh-CN" altLang="en-US" sz="1440" strike="noStrike" noProof="1" smtClean="0">
                <a:latin typeface="+mn-lt"/>
                <a:ea typeface="+mn-ea"/>
                <a:cs typeface="+mn-cs"/>
              </a:rPr>
              <a:pPr fontAlgn="auto"/>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grpSp>
        <p:nvGrpSpPr>
          <p:cNvPr id="4098" name="组合 6"/>
          <p:cNvGrpSpPr/>
          <p:nvPr userDrawn="1"/>
        </p:nvGrpSpPr>
        <p:grpSpPr>
          <a:xfrm>
            <a:off x="-107950" y="-85725"/>
            <a:ext cx="9359900" cy="5283200"/>
            <a:chOff x="-108520" y="-94828"/>
            <a:chExt cx="9361040" cy="5869236"/>
          </a:xfrm>
        </p:grpSpPr>
        <p:pic>
          <p:nvPicPr>
            <p:cNvPr id="4099" name="Picture 3" descr="C:\Users\Administrator\Desktop\未标题-1.png"/>
            <p:cNvPicPr>
              <a:picLocks noChangeAspect="1"/>
            </p:cNvPicPr>
            <p:nvPr/>
          </p:nvPicPr>
          <p:blipFill>
            <a:blip r:embed="rId2" cstate="print"/>
            <a:srcRect t="2548" r="1366" b="5946"/>
            <a:stretch>
              <a:fillRect/>
            </a:stretch>
          </p:blipFill>
          <p:spPr>
            <a:xfrm>
              <a:off x="-108520" y="-94828"/>
              <a:ext cx="9361040" cy="5869236"/>
            </a:xfrm>
            <a:prstGeom prst="rect">
              <a:avLst/>
            </a:prstGeom>
            <a:noFill/>
            <a:ln w="9525">
              <a:noFill/>
            </a:ln>
          </p:spPr>
        </p:pic>
        <p:sp>
          <p:nvSpPr>
            <p:cNvPr id="9" name="矩形 8"/>
            <p:cNvSpPr/>
            <p:nvPr/>
          </p:nvSpPr>
          <p:spPr>
            <a:xfrm>
              <a:off x="611560" y="2353444"/>
              <a:ext cx="51845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grpSp>
      <p:sp>
        <p:nvSpPr>
          <p:cNvPr id="10" name="矩形 9"/>
          <p:cNvSpPr/>
          <p:nvPr userDrawn="1"/>
        </p:nvSpPr>
        <p:spPr>
          <a:xfrm>
            <a:off x="611188" y="1600200"/>
            <a:ext cx="2665412"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00" strike="noStrike" noProof="1"/>
          </a:p>
        </p:txBody>
      </p:sp>
      <p:sp>
        <p:nvSpPr>
          <p:cNvPr id="2" name="日期占位符 1"/>
          <p:cNvSpPr>
            <a:spLocks noGrp="1"/>
          </p:cNvSpPr>
          <p:nvPr>
            <p:ph type="dt" sz="half" idx="10"/>
          </p:nvPr>
        </p:nvSpPr>
        <p:spPr/>
        <p:txBody>
          <a:bodyPr/>
          <a:lstStyle/>
          <a:p>
            <a:pPr fontAlgn="auto"/>
            <a:fld id="{9B106E5E-93E4-4E00-A6B4-288AF17FBD93}" type="datetimeFigureOut">
              <a:rPr lang="zh-CN" altLang="en-US" sz="1440" strike="noStrike" noProof="1" smtClean="0">
                <a:latin typeface="+mn-lt"/>
                <a:ea typeface="+mn-ea"/>
                <a:cs typeface="+mn-cs"/>
              </a:rPr>
              <a:pPr fontAlgn="auto"/>
              <a:t>2020/4/10</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756689A2-8639-4030-8423-EB1B3D95EDE0}" type="slidenum">
              <a:rPr lang="zh-CN" altLang="en-US" sz="1440" strike="noStrike" noProof="1" smtClean="0">
                <a:latin typeface="+mn-lt"/>
                <a:ea typeface="+mn-ea"/>
                <a:cs typeface="+mn-cs"/>
              </a:rPr>
              <a:pPr fontAlgn="auto"/>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274638"/>
            <a:ext cx="7886700" cy="993775"/>
          </a:xfrm>
          <a:prstGeom prst="rect">
            <a:avLst/>
          </a:prstGeom>
          <a:noFill/>
          <a:ln w="9525">
            <a:noFill/>
          </a:ln>
        </p:spPr>
        <p:txBody>
          <a:bodyPr vert="horz" lIns="91440" tIns="45720" rIns="91440" bIns="45720" anchor="ctr"/>
          <a:lstStyle/>
          <a:p>
            <a:pPr lvl="0"/>
            <a:r>
              <a:rPr lang="zh-CN" altLang="en-US"/>
              <a:t>单击此处编辑母版标题样式</a:t>
            </a:r>
            <a:endParaRPr lang="en-US" altLang="zh-CN" dirty="0"/>
          </a:p>
        </p:txBody>
      </p:sp>
      <p:sp>
        <p:nvSpPr>
          <p:cNvPr id="3" name="Text Placeholder 2"/>
          <p:cNvSpPr>
            <a:spLocks noGrp="1"/>
          </p:cNvSpPr>
          <p:nvPr>
            <p:ph type="body" idx="1"/>
          </p:nvPr>
        </p:nvSpPr>
        <p:spPr>
          <a:xfrm>
            <a:off x="628650" y="1370012"/>
            <a:ext cx="7886700" cy="3262313"/>
          </a:xfrm>
          <a:prstGeom prst="rect">
            <a:avLst/>
          </a:prstGeom>
        </p:spPr>
        <p:txBody>
          <a:bodyPr vert="horz" lIns="91440" tIns="45720" rIns="91440" bIns="45720" rtlCol="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z="1350" strike="noStrike" noProof="1"/>
              <a:t>第四级</a:t>
            </a:r>
            <a:endParaRPr lang="zh-CN" altLang="en-US" strike="noStrike" noProof="1"/>
          </a:p>
          <a:p>
            <a:pPr lvl="4" fontAlgn="auto"/>
            <a:r>
              <a:rPr lang="zh-CN" altLang="en-US" sz="1350" strike="noStrike" noProof="1"/>
              <a:t>第五级</a:t>
            </a:r>
            <a:endParaRPr lang="en-US" strike="noStrike" noProof="1"/>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fld id="{9B106E5E-93E4-4E00-A6B4-288AF17FBD93}" type="datetimeFigureOut">
              <a:rPr lang="zh-CN" altLang="en-US" sz="1440" strike="noStrike" noProof="1" smtClean="0">
                <a:latin typeface="+mn-lt"/>
                <a:ea typeface="+mn-ea"/>
                <a:cs typeface="+mn-cs"/>
              </a:rPr>
              <a:pPr fontAlgn="auto"/>
              <a:t>2020/4/10</a:t>
            </a:fld>
            <a:endParaRPr lang="zh-CN" altLang="en-US" strike="noStrike" noProof="1"/>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endParaRPr lang="zh-CN" altLang="en-US" strike="noStrike" noProof="1"/>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fld id="{756689A2-8639-4030-8423-EB1B3D95EDE0}" type="slidenum">
              <a:rPr lang="zh-CN" altLang="en-US" sz="1440" strike="noStrike" noProof="1" smtClean="0">
                <a:latin typeface="+mn-lt"/>
                <a:ea typeface="+mn-ea"/>
                <a:cs typeface="+mn-cs"/>
              </a:rPr>
              <a:pPr fontAlgn="auto"/>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s://timgsa.baidu.com/timg?image&amp;quality=80&amp;size=b9999_10000&amp;sec=1571743351622&amp;di=0e5a2719567d4edaa0afc08028edbf40&amp;imgtype=jpg&amp;src=http%3A%2F%2Fimg1.imgtn.bdimg.com%2Fit%2Fu%3D1243734256%2C3660523941%26fm%3D214%26gp%3D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 y="923925"/>
            <a:ext cx="8994140" cy="3054350"/>
          </a:xfrm>
          <a:prstGeom prst="rect">
            <a:avLst/>
          </a:prstGeom>
          <a:noFill/>
          <a:extLst>
            <a:ext uri="{909E8E84-426E-40DD-AFC4-6F175D3DCCD1}">
              <a14:hiddenFill xmlns:a14="http://schemas.microsoft.com/office/drawing/2010/main">
                <a:solidFill>
                  <a:srgbClr val="FFFFFF"/>
                </a:solidFill>
              </a14:hiddenFill>
            </a:ext>
          </a:extLst>
        </p:spPr>
      </p:pic>
      <p:grpSp>
        <p:nvGrpSpPr>
          <p:cNvPr id="13316"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导入新课</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5" name="五边形 4"/>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467544" y="555526"/>
            <a:ext cx="7992888" cy="1210945"/>
          </a:xfrm>
          <a:prstGeom prst="rect">
            <a:avLst/>
          </a:prstGeom>
          <a:noFill/>
        </p:spPr>
        <p:txBody>
          <a:bodyPr wrap="square" rtlCol="0" anchor="t">
            <a:spAutoFit/>
          </a:bodyPr>
          <a:lstStyle/>
          <a:p>
            <a:pPr>
              <a:lnSpc>
                <a:spcPct val="130000"/>
              </a:lnSpc>
            </a:pPr>
            <a:r>
              <a:rPr lang="zh-CN" altLang="en-US" sz="2800" dirty="0">
                <a:latin typeface="黑体" panose="02010609060101010101" pitchFamily="49" charset="-122"/>
                <a:ea typeface="黑体" panose="02010609060101010101" pitchFamily="49" charset="-122"/>
              </a:rPr>
              <a:t>    王葆是一个什么样的人？请你用课文中的话来说说。</a:t>
            </a:r>
            <a:endParaRPr lang="zh-CN" sz="2800" dirty="0">
              <a:latin typeface="黑体" panose="02010609060101010101" pitchFamily="49" charset="-122"/>
              <a:ea typeface="黑体" panose="02010609060101010101" pitchFamily="49" charset="-122"/>
            </a:endParaRPr>
          </a:p>
        </p:txBody>
      </p:sp>
      <p:sp>
        <p:nvSpPr>
          <p:cNvPr id="7" name="矩形 6"/>
          <p:cNvSpPr/>
          <p:nvPr/>
        </p:nvSpPr>
        <p:spPr>
          <a:xfrm>
            <a:off x="3372247" y="1846378"/>
            <a:ext cx="4710430" cy="2030095"/>
          </a:xfrm>
          <a:prstGeom prst="rect">
            <a:avLst/>
          </a:prstGeom>
        </p:spPr>
        <p:txBody>
          <a:bodyPr wrap="square">
            <a:spAutoFit/>
          </a:bodyPr>
          <a:lstStyle/>
          <a:p>
            <a:pPr>
              <a:lnSpc>
                <a:spcPct val="150000"/>
              </a:lnSpc>
            </a:pPr>
            <a:r>
              <a:rPr lang="zh-CN" altLang="en-US" sz="2800" b="1" dirty="0">
                <a:solidFill>
                  <a:srgbClr val="FF0000"/>
                </a:solidFill>
                <a:latin typeface="楷体" panose="02010609060101010101" pitchFamily="49" charset="-122"/>
                <a:ea typeface="楷体" panose="02010609060101010101" pitchFamily="49" charset="-122"/>
              </a:rPr>
              <a:t>平平常常的普通人</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FF0000"/>
                </a:solidFill>
                <a:latin typeface="楷体" panose="02010609060101010101" pitchFamily="49" charset="-122"/>
                <a:ea typeface="楷体" panose="02010609060101010101" pitchFamily="49" charset="-122"/>
              </a:rPr>
              <a:t>一个少先队员</a:t>
            </a:r>
            <a:endParaRPr lang="en-US" altLang="zh-CN" sz="2800" b="1" dirty="0">
              <a:solidFill>
                <a:srgbClr val="FF0000"/>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FF0000"/>
                </a:solidFill>
                <a:latin typeface="楷体" panose="02010609060101010101" pitchFamily="49" charset="-122"/>
                <a:ea typeface="楷体" panose="02010609060101010101" pitchFamily="49" charset="-122"/>
              </a:rPr>
              <a:t>很爱听故事</a:t>
            </a:r>
            <a:endParaRPr lang="zh-CN" altLang="en-US" sz="2800" b="1" dirty="0">
              <a:solidFill>
                <a:srgbClr val="FF0000"/>
              </a:solidFill>
            </a:endParaRPr>
          </a:p>
        </p:txBody>
      </p:sp>
      <p:pic>
        <p:nvPicPr>
          <p:cNvPr id="2" name="图片 1"/>
          <p:cNvPicPr>
            <a:picLocks noChangeAspect="1"/>
          </p:cNvPicPr>
          <p:nvPr/>
        </p:nvPicPr>
        <p:blipFill>
          <a:blip r:embed="rId2" cstate="print"/>
          <a:stretch>
            <a:fillRect/>
          </a:stretch>
        </p:blipFill>
        <p:spPr>
          <a:xfrm flipH="1">
            <a:off x="755576" y="1851670"/>
            <a:ext cx="2057670" cy="2059108"/>
          </a:xfrm>
          <a:prstGeom prst="roundRect">
            <a:avLst/>
          </a:prstGeom>
        </p:spPr>
      </p:pic>
      <p:sp>
        <p:nvSpPr>
          <p:cNvPr id="9" name="文本框 6"/>
          <p:cNvSpPr txBox="1"/>
          <p:nvPr/>
        </p:nvSpPr>
        <p:spPr>
          <a:xfrm>
            <a:off x="395536" y="4011910"/>
            <a:ext cx="8352928" cy="570865"/>
          </a:xfrm>
          <a:prstGeom prst="rect">
            <a:avLst/>
          </a:prstGeom>
          <a:noFill/>
        </p:spPr>
        <p:txBody>
          <a:bodyPr wrap="square" rtlCol="0" anchor="t">
            <a:spAutoFit/>
          </a:bodyPr>
          <a:lstStyle/>
          <a:p>
            <a:pPr>
              <a:lnSpc>
                <a:spcPct val="130000"/>
              </a:lnSpc>
            </a:pPr>
            <a:r>
              <a:rPr lang="zh-CN" altLang="en-US" sz="2400" dirty="0">
                <a:latin typeface="黑体" panose="02010609060101010101" pitchFamily="49" charset="-122"/>
                <a:ea typeface="黑体" panose="02010609060101010101" pitchFamily="49" charset="-122"/>
              </a:rPr>
              <a:t>    这样的一个王葆和宝葫芦之间有什么故事呢？</a:t>
            </a:r>
            <a:endParaRPr lang="zh-CN" sz="24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60116" y="1241465"/>
            <a:ext cx="6573688" cy="2168525"/>
          </a:xfrm>
          <a:prstGeom prst="rect">
            <a:avLst/>
          </a:prstGeom>
          <a:noFill/>
        </p:spPr>
        <p:txBody>
          <a:bodyPr wrap="square">
            <a:spAutoFit/>
          </a:bodyPr>
          <a:lstStyle/>
          <a:p>
            <a:pPr>
              <a:lnSpc>
                <a:spcPct val="150000"/>
              </a:lnSpc>
              <a:defRPr/>
            </a:pPr>
            <a:r>
              <a:rPr lang="en-US" altLang="zh-CN" sz="3000" b="1" kern="0" dirty="0">
                <a:latin typeface="黑体" panose="02010609060101010101" pitchFamily="49" charset="-122"/>
                <a:ea typeface="黑体" panose="02010609060101010101" pitchFamily="49" charset="-122"/>
              </a:rPr>
              <a:t>    </a:t>
            </a:r>
            <a:r>
              <a:rPr lang="zh-CN" altLang="en-US" sz="3000" b="1" kern="0" dirty="0">
                <a:latin typeface="黑体" panose="02010609060101010101" pitchFamily="49" charset="-122"/>
                <a:ea typeface="黑体" panose="02010609060101010101" pitchFamily="49" charset="-122"/>
              </a:rPr>
              <a:t>奶奶给王葆讲了哪些故事呢？</a:t>
            </a:r>
            <a:endParaRPr lang="en-US" altLang="zh-CN" sz="3000" b="1" kern="0" dirty="0">
              <a:latin typeface="黑体" panose="02010609060101010101" pitchFamily="49" charset="-122"/>
              <a:ea typeface="黑体" panose="02010609060101010101" pitchFamily="49" charset="-122"/>
            </a:endParaRPr>
          </a:p>
          <a:p>
            <a:pPr>
              <a:lnSpc>
                <a:spcPct val="150000"/>
              </a:lnSpc>
              <a:defRPr/>
            </a:pPr>
            <a:r>
              <a:rPr lang="en-US" altLang="zh-CN" sz="3000" b="1" kern="0" dirty="0">
                <a:latin typeface="黑体" panose="02010609060101010101" pitchFamily="49" charset="-122"/>
                <a:ea typeface="黑体" panose="02010609060101010101" pitchFamily="49" charset="-122"/>
              </a:rPr>
              <a:t>    </a:t>
            </a:r>
            <a:r>
              <a:rPr lang="zh-CN" altLang="en-US" sz="3000" b="1" kern="0" dirty="0">
                <a:latin typeface="黑体" panose="02010609060101010101" pitchFamily="49" charset="-122"/>
                <a:ea typeface="黑体" panose="02010609060101010101" pitchFamily="49" charset="-122"/>
              </a:rPr>
              <a:t>选一个，根据已有内容创编故事，讲给同学听。</a:t>
            </a:r>
            <a:r>
              <a:rPr lang="zh-CN" altLang="en-US" sz="2800" b="1" kern="0" dirty="0">
                <a:solidFill>
                  <a:srgbClr val="C00000"/>
                </a:solidFill>
                <a:latin typeface="黑体" panose="02010609060101010101" pitchFamily="49" charset="-122"/>
                <a:ea typeface="黑体" panose="02010609060101010101" pitchFamily="49" charset="-122"/>
              </a:rPr>
              <a:t>（课后第</a:t>
            </a:r>
            <a:r>
              <a:rPr lang="en-US" altLang="zh-CN" sz="2800" b="1" kern="0" dirty="0">
                <a:solidFill>
                  <a:srgbClr val="C00000"/>
                </a:solidFill>
                <a:latin typeface="黑体" panose="02010609060101010101" pitchFamily="49" charset="-122"/>
                <a:ea typeface="黑体" panose="02010609060101010101" pitchFamily="49" charset="-122"/>
              </a:rPr>
              <a:t>2</a:t>
            </a:r>
            <a:r>
              <a:rPr lang="zh-CN" altLang="en-US" sz="2800" b="1" kern="0" dirty="0">
                <a:solidFill>
                  <a:srgbClr val="C00000"/>
                </a:solidFill>
                <a:latin typeface="黑体" panose="02010609060101010101" pitchFamily="49" charset="-122"/>
                <a:ea typeface="黑体" panose="02010609060101010101" pitchFamily="49" charset="-122"/>
              </a:rPr>
              <a:t>题）</a:t>
            </a:r>
          </a:p>
        </p:txBody>
      </p:sp>
      <p:grpSp>
        <p:nvGrpSpPr>
          <p:cNvPr id="34842"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课文解读</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2" name="五边形 1"/>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pic>
        <p:nvPicPr>
          <p:cNvPr id="8" name="图片 7" descr="C:\Users\123\Pictures\1\101.png101"/>
          <p:cNvPicPr>
            <a:picLocks noChangeAspect="1"/>
          </p:cNvPicPr>
          <p:nvPr/>
        </p:nvPicPr>
        <p:blipFill>
          <a:blip r:embed="rId2" cstate="print"/>
          <a:srcRect/>
          <a:stretch>
            <a:fillRect/>
          </a:stretch>
        </p:blipFill>
        <p:spPr>
          <a:xfrm flipH="1">
            <a:off x="307975" y="1337310"/>
            <a:ext cx="1455420" cy="30524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58470" y="657225"/>
            <a:ext cx="7736840" cy="2799715"/>
          </a:xfrm>
          <a:prstGeom prst="rect">
            <a:avLst/>
          </a:prstGeom>
          <a:noFill/>
          <a:ln w="9525">
            <a:noFill/>
          </a:ln>
        </p:spPr>
        <p:txBody>
          <a:bodyPr wrap="square">
            <a:spAutoFit/>
          </a:bodyPr>
          <a:lstStyle/>
          <a:p>
            <a:pPr indent="304800"/>
            <a:r>
              <a:rPr lang="en-US" sz="3600" b="0" dirty="0">
                <a:latin typeface="楷体" panose="02010609060101010101" pitchFamily="49" charset="-122"/>
                <a:ea typeface="楷体" panose="02010609060101010101" pitchFamily="49" charset="-122"/>
                <a:cs typeface="楷体" panose="02010609060101010101" pitchFamily="49" charset="-122"/>
              </a:rPr>
              <a:t>   </a:t>
            </a:r>
            <a:r>
              <a:rPr sz="2800" b="1" dirty="0">
                <a:latin typeface="楷体" panose="02010609060101010101" pitchFamily="49" charset="-122"/>
                <a:ea typeface="楷体" panose="02010609060101010101" pitchFamily="49" charset="-122"/>
                <a:cs typeface="楷体" panose="02010609060101010101" pitchFamily="49" charset="-122"/>
                <a:sym typeface="+mn-ea"/>
              </a:rPr>
              <a:t>上次讲的是</a:t>
            </a:r>
            <a:r>
              <a:rPr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张三</a:t>
            </a:r>
            <a:r>
              <a:rPr sz="2800" b="1" dirty="0">
                <a:latin typeface="楷体" panose="02010609060101010101" pitchFamily="49" charset="-122"/>
                <a:ea typeface="楷体" panose="02010609060101010101" pitchFamily="49" charset="-122"/>
                <a:cs typeface="楷体" panose="02010609060101010101" pitchFamily="49" charset="-122"/>
                <a:sym typeface="+mn-ea"/>
              </a:rPr>
              <a:t>劈面撞见了一位神仙，得了一个宝葫芦。下次讲的是</a:t>
            </a:r>
            <a:r>
              <a:rPr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李四</a:t>
            </a:r>
            <a:r>
              <a:rPr sz="2800" b="1" dirty="0">
                <a:latin typeface="楷体" panose="02010609060101010101" pitchFamily="49" charset="-122"/>
                <a:ea typeface="楷体" panose="02010609060101010101" pitchFamily="49" charset="-122"/>
                <a:cs typeface="楷体" panose="02010609060101010101" pitchFamily="49" charset="-122"/>
                <a:sym typeface="+mn-ea"/>
              </a:rPr>
              <a:t>出去远足旅行，一游游到了龙宫，得到了一个宝葫芦。</a:t>
            </a:r>
            <a:r>
              <a:rPr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王五</a:t>
            </a:r>
            <a:r>
              <a:rPr sz="2800" b="1" dirty="0">
                <a:latin typeface="楷体" panose="02010609060101010101" pitchFamily="49" charset="-122"/>
                <a:ea typeface="楷体" panose="02010609060101010101" pitchFamily="49" charset="-122"/>
                <a:cs typeface="楷体" panose="02010609060101010101" pitchFamily="49" charset="-122"/>
                <a:sym typeface="+mn-ea"/>
              </a:rPr>
              <a:t>呢，他因为是一个好孩子，肯让奶奶给他换衣服，所以得到了一个宝葫芦。至于</a:t>
            </a:r>
            <a:r>
              <a:rPr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赵六</a:t>
            </a:r>
            <a:r>
              <a:rPr sz="2800" b="1" dirty="0">
                <a:latin typeface="楷体" panose="02010609060101010101" pitchFamily="49" charset="-122"/>
                <a:ea typeface="楷体" panose="02010609060101010101" pitchFamily="49" charset="-122"/>
                <a:cs typeface="楷体" panose="02010609060101010101" pitchFamily="49" charset="-122"/>
                <a:sym typeface="+mn-ea"/>
              </a:rPr>
              <a:t>得的一个宝葫芦——</a:t>
            </a:r>
            <a:r>
              <a:rPr sz="2800" b="1" dirty="0" err="1">
                <a:latin typeface="楷体" panose="02010609060101010101" pitchFamily="49" charset="-122"/>
                <a:ea typeface="楷体" panose="02010609060101010101" pitchFamily="49" charset="-122"/>
                <a:cs typeface="楷体" panose="02010609060101010101" pitchFamily="49" charset="-122"/>
                <a:sym typeface="+mn-ea"/>
              </a:rPr>
              <a:t>那是掘地掘来的</a:t>
            </a:r>
            <a:r>
              <a:rPr sz="2800" b="1" dirty="0">
                <a:latin typeface="楷体" panose="02010609060101010101" pitchFamily="49" charset="-122"/>
                <a:ea typeface="楷体" panose="02010609060101010101" pitchFamily="49" charset="-122"/>
                <a:cs typeface="楷体" panose="02010609060101010101" pitchFamily="49" charset="-122"/>
                <a:sym typeface="+mn-ea"/>
              </a:rPr>
              <a:t>。</a:t>
            </a:r>
            <a:endParaRPr sz="2800" b="1" dirty="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58470" y="411510"/>
            <a:ext cx="2457346" cy="583565"/>
          </a:xfrm>
          <a:prstGeom prst="rect">
            <a:avLst/>
          </a:prstGeom>
          <a:noFill/>
          <a:ln w="9525">
            <a:noFill/>
          </a:ln>
        </p:spPr>
        <p:txBody>
          <a:bodyPr wrap="square">
            <a:spAutoFit/>
          </a:bodyPr>
          <a:lstStyle/>
          <a:p>
            <a:r>
              <a:rPr lang="zh-CN" altLang="en-US" sz="3200" b="1" dirty="0">
                <a:latin typeface="黑体" panose="02010609060101010101" pitchFamily="49" charset="-122"/>
                <a:ea typeface="黑体" panose="02010609060101010101" pitchFamily="49" charset="-122"/>
                <a:cs typeface="楷体" panose="02010609060101010101" pitchFamily="49" charset="-122"/>
              </a:rPr>
              <a:t>创编故事</a:t>
            </a:r>
            <a:endParaRPr sz="2400" b="1" dirty="0">
              <a:latin typeface="黑体" panose="02010609060101010101" pitchFamily="49" charset="-122"/>
              <a:ea typeface="黑体" panose="02010609060101010101" pitchFamily="49" charset="-122"/>
              <a:cs typeface="楷体" panose="02010609060101010101" pitchFamily="49" charset="-122"/>
            </a:endParaRPr>
          </a:p>
        </p:txBody>
      </p:sp>
      <p:sp>
        <p:nvSpPr>
          <p:cNvPr id="3" name="文本框 99"/>
          <p:cNvSpPr txBox="1"/>
          <p:nvPr/>
        </p:nvSpPr>
        <p:spPr>
          <a:xfrm>
            <a:off x="683568" y="1162288"/>
            <a:ext cx="7736840" cy="3646170"/>
          </a:xfrm>
          <a:prstGeom prst="rect">
            <a:avLst/>
          </a:prstGeom>
          <a:noFill/>
          <a:ln w="9525">
            <a:noFill/>
          </a:ln>
        </p:spPr>
        <p:txBody>
          <a:bodyPr wrap="square">
            <a:spAutoFit/>
          </a:bodyPr>
          <a:lstStyle/>
          <a:p>
            <a:r>
              <a:rPr lang="zh-CN" altLang="en-US" sz="2100" b="1" dirty="0">
                <a:latin typeface="楷体" panose="02010609060101010101" pitchFamily="49" charset="-122"/>
                <a:ea typeface="楷体" panose="02010609060101010101" pitchFamily="49" charset="-122"/>
                <a:cs typeface="楷体" panose="02010609060101010101" pitchFamily="49" charset="-122"/>
              </a:rPr>
              <a:t>    张三很善良，虽然自己很穷，但是还经常接济比自己更穷的人。一天早晨，他打开大门，发现一个白胡子老头躺在大门外的路上。他赶紧跑上去把老人扶到家里，给他倒热水喝，把家里仅有的馒头拿给他吃。老人喝了水、吃了馒头，恢复了力气，把身上的一个葫芦摘下来，送给张三。张三再三拒绝，但老人执意要把葫芦送给张三，张三只得收下葫芦。</a:t>
            </a:r>
            <a:endParaRPr lang="en-US" altLang="zh-CN" sz="2100" b="1" dirty="0">
              <a:latin typeface="楷体" panose="02010609060101010101" pitchFamily="49" charset="-122"/>
              <a:ea typeface="楷体" panose="02010609060101010101" pitchFamily="49" charset="-122"/>
              <a:cs typeface="楷体" panose="02010609060101010101" pitchFamily="49" charset="-122"/>
            </a:endParaRPr>
          </a:p>
          <a:p>
            <a:r>
              <a:rPr lang="en-US" altLang="zh-CN" sz="2100" b="1" dirty="0">
                <a:latin typeface="楷体" panose="02010609060101010101" pitchFamily="49" charset="-122"/>
                <a:ea typeface="楷体" panose="02010609060101010101" pitchFamily="49" charset="-122"/>
                <a:cs typeface="楷体" panose="02010609060101010101" pitchFamily="49" charset="-122"/>
              </a:rPr>
              <a:t>    </a:t>
            </a:r>
            <a:r>
              <a:rPr lang="zh-CN" altLang="en-US" sz="2100" b="1" dirty="0">
                <a:latin typeface="楷体" panose="02010609060101010101" pitchFamily="49" charset="-122"/>
                <a:ea typeface="楷体" panose="02010609060101010101" pitchFamily="49" charset="-122"/>
                <a:cs typeface="楷体" panose="02010609060101010101" pitchFamily="49" charset="-122"/>
              </a:rPr>
              <a:t>夜里，葫芦散发出亮光，并说道：“主人，只要你说出想要的东西，我就可以满足你的要求！” 张三喜出望外，他想：“我要吃水蜜桃。”于是立刻就有一盘水蜜桃。从此，他想要什么就会出现，善良的张三把东西分给自己的邻居，人们都跟着他过上了幸福的生活。</a:t>
            </a:r>
            <a:endParaRPr sz="2100" b="1" dirty="0">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75656" y="1131570"/>
            <a:ext cx="6336704" cy="1476375"/>
          </a:xfrm>
          <a:prstGeom prst="rect">
            <a:avLst/>
          </a:prstGeom>
          <a:noFill/>
        </p:spPr>
        <p:txBody>
          <a:bodyPr wrap="square">
            <a:spAutoFit/>
          </a:bodyPr>
          <a:lstStyle/>
          <a:p>
            <a:pPr>
              <a:lnSpc>
                <a:spcPct val="150000"/>
              </a:lnSpc>
              <a:defRPr/>
            </a:pPr>
            <a:r>
              <a:rPr lang="en-US" altLang="zh-CN" sz="3000" b="1" kern="0" dirty="0">
                <a:latin typeface="黑体" panose="02010609060101010101" pitchFamily="49" charset="-122"/>
                <a:ea typeface="黑体" panose="02010609060101010101" pitchFamily="49" charset="-122"/>
              </a:rPr>
              <a:t>    </a:t>
            </a:r>
            <a:r>
              <a:rPr lang="zh-CN" altLang="en-US" sz="3000" b="1" kern="0" dirty="0">
                <a:latin typeface="黑体" panose="02010609060101010101" pitchFamily="49" charset="-122"/>
                <a:ea typeface="黑体" panose="02010609060101010101" pitchFamily="49" charset="-122"/>
              </a:rPr>
              <a:t>默读课文。说一说王葆为什么想得到一个宝葫芦。   </a:t>
            </a:r>
            <a:r>
              <a:rPr lang="zh-CN" altLang="en-US" sz="2800" b="1" kern="0" dirty="0">
                <a:solidFill>
                  <a:srgbClr val="C00000"/>
                </a:solidFill>
                <a:latin typeface="黑体" panose="02010609060101010101" pitchFamily="49" charset="-122"/>
                <a:ea typeface="黑体" panose="02010609060101010101" pitchFamily="49" charset="-122"/>
              </a:rPr>
              <a:t>（课后第</a:t>
            </a:r>
            <a:r>
              <a:rPr lang="en-US" altLang="zh-CN" sz="2800" b="1" kern="0" dirty="0">
                <a:solidFill>
                  <a:srgbClr val="C00000"/>
                </a:solidFill>
                <a:latin typeface="黑体" panose="02010609060101010101" pitchFamily="49" charset="-122"/>
                <a:ea typeface="黑体" panose="02010609060101010101" pitchFamily="49" charset="-122"/>
              </a:rPr>
              <a:t>1</a:t>
            </a:r>
            <a:r>
              <a:rPr lang="zh-CN" altLang="en-US" sz="2800" b="1" kern="0" dirty="0">
                <a:solidFill>
                  <a:srgbClr val="C00000"/>
                </a:solidFill>
                <a:latin typeface="黑体" panose="02010609060101010101" pitchFamily="49" charset="-122"/>
                <a:ea typeface="黑体" panose="02010609060101010101" pitchFamily="49" charset="-122"/>
              </a:rPr>
              <a:t>题）</a:t>
            </a:r>
          </a:p>
        </p:txBody>
      </p:sp>
      <p:pic>
        <p:nvPicPr>
          <p:cNvPr id="2" name="图片 1"/>
          <p:cNvPicPr>
            <a:picLocks noChangeAspect="1"/>
          </p:cNvPicPr>
          <p:nvPr/>
        </p:nvPicPr>
        <p:blipFill>
          <a:blip r:embed="rId2" cstate="print">
            <a:clrChange>
              <a:clrFrom>
                <a:srgbClr val="FFFFFF">
                  <a:alpha val="100000"/>
                </a:srgbClr>
              </a:clrFrom>
              <a:clrTo>
                <a:srgbClr val="FFFFFF">
                  <a:alpha val="100000"/>
                  <a:alpha val="0"/>
                </a:srgbClr>
              </a:clrTo>
            </a:clrChange>
          </a:blip>
          <a:srcRect l="22228" t="14132" r="14150" b="12832"/>
          <a:stretch>
            <a:fillRect/>
          </a:stretch>
        </p:blipFill>
        <p:spPr>
          <a:xfrm>
            <a:off x="6576060" y="2865755"/>
            <a:ext cx="2148205" cy="2030095"/>
          </a:xfrm>
          <a:prstGeom prst="rect">
            <a:avLst/>
          </a:prstGeom>
        </p:spPr>
      </p:pic>
      <p:pic>
        <p:nvPicPr>
          <p:cNvPr id="6" name="图片 5" descr="C:\Users\123\Pictures\1\101.png101"/>
          <p:cNvPicPr>
            <a:picLocks noChangeAspect="1"/>
          </p:cNvPicPr>
          <p:nvPr/>
        </p:nvPicPr>
        <p:blipFill>
          <a:blip r:embed="rId3" cstate="print"/>
          <a:srcRect/>
          <a:stretch>
            <a:fillRect/>
          </a:stretch>
        </p:blipFill>
        <p:spPr>
          <a:xfrm flipH="1">
            <a:off x="307975" y="1337310"/>
            <a:ext cx="1455420" cy="30524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3064" y="676910"/>
            <a:ext cx="8067368" cy="2799715"/>
          </a:xfrm>
          <a:prstGeom prst="rect">
            <a:avLst/>
          </a:prstGeom>
          <a:noFill/>
          <a:ln w="9525">
            <a:noFill/>
          </a:ln>
        </p:spPr>
        <p:txBody>
          <a:bodyPr wrap="square">
            <a:spAutoFit/>
          </a:bodyPr>
          <a:lstStyle/>
          <a:p>
            <a:pPr indent="304800" latinLnBrk="1"/>
            <a:r>
              <a:rPr lang="en-US" sz="3600" b="0" dirty="0">
                <a:latin typeface="楷体" panose="02010609060101010101" pitchFamily="49" charset="-122"/>
                <a:ea typeface="楷体" panose="02010609060101010101" pitchFamily="49" charset="-122"/>
                <a:cs typeface="楷体" panose="02010609060101010101" pitchFamily="49" charset="-122"/>
              </a:rPr>
              <a:t>  </a:t>
            </a:r>
            <a:r>
              <a:rPr sz="2800" b="1" dirty="0">
                <a:latin typeface="楷体" panose="02010609060101010101" pitchFamily="49" charset="-122"/>
                <a:ea typeface="楷体" panose="02010609060101010101" pitchFamily="49" charset="-122"/>
                <a:cs typeface="楷体" panose="02010609060101010101" pitchFamily="49" charset="-122"/>
                <a:sym typeface="+mn-ea"/>
              </a:rPr>
              <a:t>不管张三也好，李四也好，一得到了这个宝葫芦，可就</a:t>
            </a:r>
            <a:r>
              <a:rPr sz="28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幸福极了，要什么有什么</a:t>
            </a:r>
            <a:r>
              <a:rPr sz="2800" b="1" dirty="0">
                <a:latin typeface="楷体" panose="02010609060101010101" pitchFamily="49" charset="-122"/>
                <a:ea typeface="楷体" panose="02010609060101010101" pitchFamily="49" charset="-122"/>
                <a:cs typeface="楷体" panose="02010609060101010101" pitchFamily="49" charset="-122"/>
                <a:sym typeface="+mn-ea"/>
              </a:rPr>
              <a:t>。张三想：“我要吃水蜜桃。”立刻就有一盘水蜜桃。李四希望有一条大花狗，马上就冒出了那么一条——</a:t>
            </a:r>
            <a:r>
              <a:rPr sz="2800" b="1" dirty="0" err="1">
                <a:latin typeface="楷体" panose="02010609060101010101" pitchFamily="49" charset="-122"/>
                <a:ea typeface="楷体" panose="02010609060101010101" pitchFamily="49" charset="-122"/>
                <a:cs typeface="楷体" panose="02010609060101010101" pitchFamily="49" charset="-122"/>
                <a:sym typeface="+mn-ea"/>
              </a:rPr>
              <a:t>冲着他摇尾巴，舔他的手</a:t>
            </a:r>
            <a:r>
              <a:rPr sz="2800" b="1" dirty="0">
                <a:latin typeface="楷体" panose="02010609060101010101" pitchFamily="49" charset="-122"/>
                <a:ea typeface="楷体" panose="02010609060101010101" pitchFamily="49" charset="-122"/>
                <a:cs typeface="楷体" panose="02010609060101010101" pitchFamily="49" charset="-122"/>
                <a:sym typeface="+mn-ea"/>
              </a:rPr>
              <a:t>。</a:t>
            </a:r>
          </a:p>
          <a:p>
            <a:pPr indent="304800" latinLnBrk="1"/>
            <a:r>
              <a:rPr sz="2800" b="1" dirty="0">
                <a:latin typeface="楷体" panose="02010609060101010101" pitchFamily="49" charset="-122"/>
                <a:ea typeface="楷体" panose="02010609060101010101" pitchFamily="49" charset="-122"/>
                <a:cs typeface="楷体" panose="02010609060101010101" pitchFamily="49" charset="-122"/>
                <a:sym typeface="+mn-ea"/>
              </a:rPr>
              <a:t>  </a:t>
            </a:r>
            <a:r>
              <a:rPr sz="2800" b="1" dirty="0" err="1">
                <a:latin typeface="楷体" panose="02010609060101010101" pitchFamily="49" charset="-122"/>
                <a:ea typeface="楷体" panose="02010609060101010101" pitchFamily="49" charset="-122"/>
                <a:cs typeface="楷体" panose="02010609060101010101" pitchFamily="49" charset="-122"/>
                <a:sym typeface="+mn-ea"/>
              </a:rPr>
              <a:t>后来呢？后来不用说，他们全都过上了好日子</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mn-ea"/>
              </a:rPr>
              <a:t>。</a:t>
            </a:r>
            <a:endParaRPr sz="2800"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0" name="TextBox 1"/>
          <p:cNvSpPr txBox="1">
            <a:spLocks noChangeArrowheads="1"/>
          </p:cNvSpPr>
          <p:nvPr/>
        </p:nvSpPr>
        <p:spPr bwMode="auto">
          <a:xfrm>
            <a:off x="2172072" y="3939902"/>
            <a:ext cx="4149090"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宝葫芦的神奇之处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95536" y="435610"/>
            <a:ext cx="4324930" cy="4092575"/>
          </a:xfrm>
          <a:prstGeom prst="rect">
            <a:avLst/>
          </a:prstGeom>
          <a:noFill/>
          <a:ln w="9525">
            <a:noFill/>
          </a:ln>
        </p:spPr>
        <p:txBody>
          <a:bodyPr wrap="square">
            <a:spAutoFit/>
          </a:bodyPr>
          <a:lstStyle/>
          <a:p>
            <a:pPr indent="304800"/>
            <a:r>
              <a:rPr lang="en-US" sz="3600" b="0" dirty="0">
                <a:latin typeface="楷体" panose="02010609060101010101" pitchFamily="49" charset="-122"/>
                <a:ea typeface="楷体" panose="02010609060101010101" pitchFamily="49" charset="-122"/>
                <a:cs typeface="楷体" panose="02010609060101010101" pitchFamily="49" charset="-122"/>
              </a:rPr>
              <a:t>   </a:t>
            </a:r>
            <a:r>
              <a:rPr sz="3200" b="1" dirty="0" err="1">
                <a:latin typeface="楷体" panose="02010609060101010101" pitchFamily="49" charset="-122"/>
                <a:ea typeface="楷体" panose="02010609060101010101" pitchFamily="49" charset="-122"/>
                <a:cs typeface="楷体" panose="02010609060101010101" pitchFamily="49" charset="-122"/>
                <a:sym typeface="+mn-ea"/>
              </a:rPr>
              <a:t>一直到我长大了</a:t>
            </a:r>
            <a:r>
              <a:rPr lang="zh-CN" altLang="en-US" sz="3200" b="1" dirty="0">
                <a:latin typeface="楷体" panose="02010609060101010101" pitchFamily="49" charset="-122"/>
                <a:ea typeface="楷体" panose="02010609060101010101" pitchFamily="49" charset="-122"/>
                <a:cs typeface="楷体" panose="02010609060101010101" pitchFamily="49" charset="-122"/>
                <a:sym typeface="+mn-ea"/>
              </a:rPr>
              <a:t>，</a:t>
            </a:r>
            <a:r>
              <a:rPr sz="3200" b="1" dirty="0">
                <a:latin typeface="楷体" panose="02010609060101010101" pitchFamily="49" charset="-122"/>
                <a:ea typeface="楷体" panose="02010609060101010101" pitchFamily="49" charset="-122"/>
                <a:cs typeface="楷体" panose="02010609060101010101" pitchFamily="49" charset="-122"/>
                <a:sym typeface="+mn-ea"/>
              </a:rPr>
              <a:t>有时候还想起它来。我有几次对着一道算术题发楞，不知道要怎么样列式子，就由“8”字想到了宝葫芦——</a:t>
            </a:r>
            <a:r>
              <a:rPr sz="3200" b="1" dirty="0" err="1">
                <a:latin typeface="楷体" panose="02010609060101010101" pitchFamily="49" charset="-122"/>
                <a:ea typeface="楷体" panose="02010609060101010101" pitchFamily="49" charset="-122"/>
                <a:cs typeface="楷体" panose="02010609060101010101" pitchFamily="49" charset="-122"/>
                <a:sym typeface="+mn-ea"/>
              </a:rPr>
              <a:t>假如我有这么一个</a:t>
            </a:r>
            <a:r>
              <a:rPr lang="zh-CN" altLang="en-US" sz="3200" b="1" dirty="0">
                <a:latin typeface="楷体" panose="02010609060101010101" pitchFamily="49" charset="-122"/>
                <a:ea typeface="楷体" panose="02010609060101010101" pitchFamily="49" charset="-122"/>
                <a:cs typeface="楷体" panose="02010609060101010101" pitchFamily="49" charset="-122"/>
                <a:sym typeface="+mn-ea"/>
              </a:rPr>
              <a:t>，</a:t>
            </a:r>
            <a:r>
              <a:rPr sz="3200" b="1" dirty="0" err="1">
                <a:latin typeface="楷体" panose="02010609060101010101" pitchFamily="49" charset="-122"/>
                <a:ea typeface="楷体" panose="02010609060101010101" pitchFamily="49" charset="-122"/>
                <a:cs typeface="楷体" panose="02010609060101010101" pitchFamily="49" charset="-122"/>
                <a:sym typeface="+mn-ea"/>
              </a:rPr>
              <a:t>那可就省心了</a:t>
            </a:r>
            <a:r>
              <a:rPr sz="3200" b="1" dirty="0">
                <a:latin typeface="楷体" panose="02010609060101010101" pitchFamily="49" charset="-122"/>
                <a:ea typeface="楷体" panose="02010609060101010101" pitchFamily="49" charset="-122"/>
                <a:cs typeface="楷体" panose="02010609060101010101" pitchFamily="49" charset="-122"/>
                <a:sym typeface="+mn-ea"/>
              </a:rPr>
              <a:t>。</a:t>
            </a:r>
          </a:p>
        </p:txBody>
      </p:sp>
      <p:pic>
        <p:nvPicPr>
          <p:cNvPr id="2" name="图片 1"/>
          <p:cNvPicPr>
            <a:picLocks noChangeAspect="1"/>
          </p:cNvPicPr>
          <p:nvPr/>
        </p:nvPicPr>
        <p:blipFill>
          <a:blip r:embed="rId2" cstate="print"/>
          <a:stretch>
            <a:fillRect/>
          </a:stretch>
        </p:blipFill>
        <p:spPr>
          <a:xfrm>
            <a:off x="4936490" y="660400"/>
            <a:ext cx="4191000" cy="3133725"/>
          </a:xfrm>
          <a:prstGeom prst="roundRect">
            <a:avLst/>
          </a:prstGeom>
        </p:spPr>
      </p:pic>
      <p:sp>
        <p:nvSpPr>
          <p:cNvPr id="5" name="TextBox 1"/>
          <p:cNvSpPr txBox="1">
            <a:spLocks noChangeArrowheads="1"/>
          </p:cNvSpPr>
          <p:nvPr/>
        </p:nvSpPr>
        <p:spPr bwMode="auto">
          <a:xfrm rot="16200000">
            <a:off x="6476365" y="2033905"/>
            <a:ext cx="675005" cy="459041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eaVert" wrap="square">
            <a:spAutoFit/>
          </a:bodyPr>
          <a:lstStyle/>
          <a:p>
            <a:pPr eaLnBrk="1" hangingPunct="1"/>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遇到难题，渴望宝葫芦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67690" y="864235"/>
            <a:ext cx="7736840" cy="3415030"/>
          </a:xfrm>
          <a:prstGeom prst="rect">
            <a:avLst/>
          </a:prstGeom>
          <a:noFill/>
          <a:ln w="9525">
            <a:noFill/>
          </a:ln>
        </p:spPr>
        <p:txBody>
          <a:bodyPr wrap="square">
            <a:spAutoFit/>
          </a:bodyPr>
          <a:lstStyle/>
          <a:p>
            <a:pPr indent="304800"/>
            <a:r>
              <a:rPr lang="en-US" sz="3600" b="0" dirty="0">
                <a:latin typeface="楷体" panose="02010609060101010101" pitchFamily="49" charset="-122"/>
                <a:ea typeface="楷体" panose="02010609060101010101" pitchFamily="49" charset="-122"/>
                <a:cs typeface="楷体" panose="02010609060101010101" pitchFamily="49" charset="-122"/>
              </a:rPr>
              <a:t>   </a:t>
            </a:r>
            <a:r>
              <a:rPr sz="3600" b="1" dirty="0" err="1">
                <a:latin typeface="楷体" panose="02010609060101010101" pitchFamily="49" charset="-122"/>
                <a:ea typeface="楷体" panose="02010609060101010101" pitchFamily="49" charset="-122"/>
                <a:cs typeface="楷体" panose="02010609060101010101" pitchFamily="49" charset="-122"/>
                <a:sym typeface="+mn-ea"/>
              </a:rPr>
              <a:t>我和同学们比赛种向日葵，我家里的那几棵长得又瘦又长，上面顶着一个小脑袋，可怜巴巴的样儿，比谁的也比不上。我就又想到了那个宝贝</a:t>
            </a:r>
            <a:r>
              <a:rPr lang="zh-CN" altLang="en-US" sz="3600" b="1" dirty="0">
                <a:latin typeface="楷体" panose="02010609060101010101" pitchFamily="49" charset="-122"/>
                <a:ea typeface="楷体" panose="02010609060101010101" pitchFamily="49" charset="-122"/>
                <a:cs typeface="楷体" panose="02010609060101010101" pitchFamily="49" charset="-122"/>
                <a:sym typeface="+mn-ea"/>
              </a:rPr>
              <a:t>：“</a:t>
            </a:r>
            <a:r>
              <a:rPr sz="3600" b="1" dirty="0" err="1">
                <a:latin typeface="楷体" panose="02010609060101010101" pitchFamily="49" charset="-122"/>
                <a:ea typeface="楷体" panose="02010609060101010101" pitchFamily="49" charset="-122"/>
                <a:cs typeface="楷体" panose="02010609060101010101" pitchFamily="49" charset="-122"/>
                <a:sym typeface="+mn-ea"/>
              </a:rPr>
              <a:t>那，我得要一棵最好最好的向日葵</a:t>
            </a:r>
            <a:r>
              <a:rPr lang="zh-CN" altLang="en-US" sz="3600" b="1" dirty="0">
                <a:latin typeface="楷体" panose="02010609060101010101" pitchFamily="49" charset="-122"/>
                <a:ea typeface="楷体" panose="02010609060101010101" pitchFamily="49" charset="-122"/>
                <a:cs typeface="楷体" panose="02010609060101010101" pitchFamily="49" charset="-122"/>
                <a:sym typeface="+mn-ea"/>
              </a:rPr>
              <a:t>，</a:t>
            </a:r>
            <a:r>
              <a:rPr sz="3600" b="1" dirty="0" err="1">
                <a:latin typeface="楷体" panose="02010609060101010101" pitchFamily="49" charset="-122"/>
                <a:ea typeface="楷体" panose="02010609060101010101" pitchFamily="49" charset="-122"/>
                <a:cs typeface="楷体" panose="02010609060101010101" pitchFamily="49" charset="-122"/>
                <a:sym typeface="+mn-ea"/>
              </a:rPr>
              <a:t>长得</a:t>
            </a:r>
            <a:r>
              <a:rPr lang="zh-CN" altLang="en-US" sz="3600" b="1" dirty="0">
                <a:latin typeface="楷体" panose="02010609060101010101" pitchFamily="49" charset="-122"/>
                <a:ea typeface="楷体" panose="02010609060101010101" pitchFamily="49" charset="-122"/>
                <a:cs typeface="楷体" panose="02010609060101010101" pitchFamily="49" charset="-122"/>
                <a:sym typeface="+mn-ea"/>
              </a:rPr>
              <a:t>不能</a:t>
            </a:r>
            <a:r>
              <a:rPr sz="3600" b="1" dirty="0" err="1">
                <a:latin typeface="楷体" panose="02010609060101010101" pitchFamily="49" charset="-122"/>
                <a:ea typeface="楷体" panose="02010609060101010101" pitchFamily="49" charset="-122"/>
                <a:cs typeface="楷体" panose="02010609060101010101" pitchFamily="49" charset="-122"/>
                <a:sym typeface="+mn-ea"/>
              </a:rPr>
              <a:t>再棒的向日葵</a:t>
            </a:r>
            <a:r>
              <a:rPr sz="3600" b="1"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5" name="TextBox 1"/>
          <p:cNvSpPr txBox="1">
            <a:spLocks noChangeArrowheads="1"/>
          </p:cNvSpPr>
          <p:nvPr/>
        </p:nvSpPr>
        <p:spPr bwMode="auto">
          <a:xfrm rot="16200000">
            <a:off x="4098608" y="1969770"/>
            <a:ext cx="675005" cy="5356860"/>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eaVert" wrap="square">
            <a:spAutoFit/>
          </a:bodyPr>
          <a:lstStyle/>
          <a:p>
            <a:pPr eaLnBrk="1" hangingPunct="1"/>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比赛种向日葵，渴望宝葫芦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79576" y="627534"/>
            <a:ext cx="7736840" cy="2861310"/>
          </a:xfrm>
          <a:prstGeom prst="rect">
            <a:avLst/>
          </a:prstGeom>
          <a:noFill/>
          <a:ln w="9525">
            <a:noFill/>
          </a:ln>
        </p:spPr>
        <p:txBody>
          <a:bodyPr wrap="square">
            <a:spAutoFit/>
          </a:bodyPr>
          <a:lstStyle/>
          <a:p>
            <a:pPr indent="812800"/>
            <a:r>
              <a:rPr sz="3600" b="1" dirty="0" err="1">
                <a:latin typeface="楷体" panose="02010609060101010101" pitchFamily="49" charset="-122"/>
                <a:ea typeface="楷体" panose="02010609060101010101" pitchFamily="49" charset="-122"/>
                <a:cs typeface="楷体" panose="02010609060101010101" pitchFamily="49" charset="-122"/>
                <a:sym typeface="+mn-ea"/>
              </a:rPr>
              <a:t>可那只不过是幻想罢了</a:t>
            </a:r>
            <a:r>
              <a:rPr sz="3600" b="1" dirty="0">
                <a:latin typeface="楷体" panose="02010609060101010101" pitchFamily="49" charset="-122"/>
                <a:ea typeface="楷体" panose="02010609060101010101" pitchFamily="49" charset="-122"/>
                <a:cs typeface="楷体" panose="02010609060101010101" pitchFamily="49" charset="-122"/>
                <a:sym typeface="+mn-ea"/>
              </a:rPr>
              <a:t>。</a:t>
            </a:r>
            <a:endParaRPr lang="en-US" sz="3600" b="1" dirty="0">
              <a:latin typeface="楷体" panose="02010609060101010101" pitchFamily="49" charset="-122"/>
              <a:ea typeface="楷体" panose="02010609060101010101" pitchFamily="49" charset="-122"/>
              <a:cs typeface="楷体" panose="02010609060101010101" pitchFamily="49" charset="-122"/>
              <a:sym typeface="+mn-ea"/>
            </a:endParaRPr>
          </a:p>
          <a:p>
            <a:pPr indent="812800"/>
            <a:r>
              <a:rPr sz="3600" b="1" dirty="0" err="1">
                <a:latin typeface="楷体" panose="02010609060101010101" pitchFamily="49" charset="-122"/>
                <a:ea typeface="楷体" panose="02010609060101010101" pitchFamily="49" charset="-122"/>
                <a:cs typeface="楷体" panose="02010609060101010101" pitchFamily="49" charset="-122"/>
                <a:sym typeface="+mn-ea"/>
              </a:rPr>
              <a:t>可我总还是要想到它。那一天我和科学小组的同学闹翻了，我又想到了它</a:t>
            </a:r>
            <a:r>
              <a:rPr sz="3600" b="1" dirty="0">
                <a:latin typeface="楷体" panose="02010609060101010101" pitchFamily="49" charset="-122"/>
                <a:ea typeface="楷体" panose="02010609060101010101" pitchFamily="49" charset="-122"/>
                <a:cs typeface="楷体" panose="02010609060101010101" pitchFamily="49" charset="-122"/>
                <a:sym typeface="+mn-ea"/>
              </a:rPr>
              <a:t>。 “</a:t>
            </a:r>
            <a:r>
              <a:rPr sz="3600" b="1" dirty="0" err="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要是</a:t>
            </a:r>
            <a:r>
              <a:rPr sz="3600" b="1" dirty="0" err="1">
                <a:latin typeface="楷体" panose="02010609060101010101" pitchFamily="49" charset="-122"/>
                <a:ea typeface="楷体" panose="02010609060101010101" pitchFamily="49" charset="-122"/>
                <a:cs typeface="楷体" panose="02010609060101010101" pitchFamily="49" charset="-122"/>
                <a:sym typeface="+mn-ea"/>
              </a:rPr>
              <a:t>我有那么一个葫芦，</a:t>
            </a:r>
            <a:r>
              <a:rPr sz="3600" b="1" dirty="0" err="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那</a:t>
            </a:r>
            <a:r>
              <a:rPr sz="3600" b="1" dirty="0">
                <a:latin typeface="楷体" panose="02010609060101010101" pitchFamily="49" charset="-122"/>
                <a:ea typeface="楷体" panose="02010609060101010101" pitchFamily="49" charset="-122"/>
                <a:cs typeface="楷体" panose="02010609060101010101" pitchFamily="49" charset="-122"/>
                <a:sym typeface="+mn-ea"/>
              </a:rPr>
              <a:t>……”</a:t>
            </a:r>
          </a:p>
        </p:txBody>
      </p:sp>
      <p:sp>
        <p:nvSpPr>
          <p:cNvPr id="5" name="TextBox 1"/>
          <p:cNvSpPr txBox="1">
            <a:spLocks noChangeArrowheads="1"/>
          </p:cNvSpPr>
          <p:nvPr/>
        </p:nvSpPr>
        <p:spPr bwMode="auto">
          <a:xfrm rot="16200000">
            <a:off x="3899640" y="1227886"/>
            <a:ext cx="1167765" cy="5727700"/>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eaVert" wrap="square">
            <a:spAutoFit/>
          </a:bodyPr>
          <a:lstStyle/>
          <a:p>
            <a:pPr eaLnBrk="1" hangingPunct="1"/>
            <a:r>
              <a:rPr lang="en-US" altLang="zh-CN" sz="32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rPr>
              <a:t>省略号表示王葆对宝葫芦还有很多很多的幻想和渴望。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31297" y="411510"/>
            <a:ext cx="1442266" cy="730885"/>
          </a:xfrm>
          <a:prstGeom prst="rect">
            <a:avLst/>
          </a:prstGeom>
          <a:noFill/>
          <a:ln w="9525">
            <a:noFill/>
            <a:miter lim="800000"/>
          </a:ln>
          <a:effectLst/>
        </p:spPr>
        <p:txBody>
          <a:bodyPr wrap="square">
            <a:spAutoFit/>
          </a:bodyPr>
          <a:lstStyle/>
          <a:p>
            <a:pPr>
              <a:lnSpc>
                <a:spcPct val="130000"/>
              </a:lnSpc>
              <a:spcBef>
                <a:spcPct val="50000"/>
              </a:spcBef>
            </a:pPr>
            <a:r>
              <a:rPr lang="zh-CN" altLang="en-US" sz="3200" b="1" dirty="0">
                <a:latin typeface="黑体" panose="02010609060101010101" pitchFamily="49" charset="-122"/>
                <a:ea typeface="黑体" panose="02010609060101010101" pitchFamily="49" charset="-122"/>
              </a:rPr>
              <a:t>仿写</a:t>
            </a:r>
          </a:p>
        </p:txBody>
      </p:sp>
      <p:sp>
        <p:nvSpPr>
          <p:cNvPr id="4" name="Text Box 5"/>
          <p:cNvSpPr txBox="1">
            <a:spLocks noChangeArrowheads="1"/>
          </p:cNvSpPr>
          <p:nvPr/>
        </p:nvSpPr>
        <p:spPr bwMode="auto">
          <a:xfrm>
            <a:off x="857224" y="2297973"/>
            <a:ext cx="7104083" cy="1531620"/>
          </a:xfrm>
          <a:prstGeom prst="rect">
            <a:avLst/>
          </a:prstGeom>
          <a:noFill/>
          <a:ln w="9525">
            <a:noFill/>
            <a:miter lim="800000"/>
          </a:ln>
          <a:effectLst/>
        </p:spPr>
        <p:txBody>
          <a:bodyPr wrap="square">
            <a:spAutoFit/>
          </a:bodyPr>
          <a:lstStyle/>
          <a:p>
            <a:pPr>
              <a:lnSpc>
                <a:spcPct val="130000"/>
              </a:lnSpc>
              <a:spcBef>
                <a:spcPct val="50000"/>
              </a:spcBef>
            </a:pPr>
            <a:r>
              <a:rPr lang="zh-CN" altLang="en-US" sz="3600" b="1" dirty="0">
                <a:latin typeface="楷体" panose="02010609060101010101" pitchFamily="49" charset="-122"/>
                <a:ea typeface="楷体" panose="02010609060101010101" pitchFamily="49" charset="-122"/>
              </a:rPr>
              <a:t>    </a:t>
            </a:r>
            <a:r>
              <a:rPr lang="zh-CN" altLang="en-US" sz="3600" b="1" dirty="0">
                <a:solidFill>
                  <a:srgbClr val="FF0000"/>
                </a:solidFill>
                <a:latin typeface="楷体" panose="02010609060101010101" pitchFamily="49" charset="-122"/>
                <a:ea typeface="楷体" panose="02010609060101010101" pitchFamily="49" charset="-122"/>
              </a:rPr>
              <a:t>要是</a:t>
            </a:r>
            <a:r>
              <a:rPr lang="zh-CN" altLang="en-US" sz="3600" b="1" dirty="0">
                <a:solidFill>
                  <a:schemeClr val="tx1"/>
                </a:solidFill>
                <a:latin typeface="楷体" panose="02010609060101010101" pitchFamily="49" charset="-122"/>
                <a:ea typeface="楷体" panose="02010609060101010101" pitchFamily="49" charset="-122"/>
              </a:rPr>
              <a:t>明天天气好</a:t>
            </a:r>
            <a:r>
              <a:rPr lang="zh-CN" altLang="en-US" sz="3600" b="1" dirty="0">
                <a:latin typeface="楷体" panose="02010609060101010101" pitchFamily="49" charset="-122"/>
                <a:ea typeface="楷体" panose="02010609060101010101" pitchFamily="49" charset="-122"/>
              </a:rPr>
              <a:t>，</a:t>
            </a:r>
            <a:r>
              <a:rPr lang="zh-CN" altLang="en-US" sz="3600" b="1" dirty="0">
                <a:solidFill>
                  <a:srgbClr val="FF0000"/>
                </a:solidFill>
                <a:latin typeface="楷体" panose="02010609060101010101" pitchFamily="49" charset="-122"/>
                <a:ea typeface="楷体" panose="02010609060101010101" pitchFamily="49" charset="-122"/>
              </a:rPr>
              <a:t>那</a:t>
            </a:r>
            <a:r>
              <a:rPr lang="zh-CN" altLang="en-US" sz="3600" b="1" dirty="0">
                <a:latin typeface="楷体" panose="02010609060101010101" pitchFamily="49" charset="-122"/>
                <a:ea typeface="楷体" panose="02010609060101010101" pitchFamily="49" charset="-122"/>
              </a:rPr>
              <a:t>我就能去户外活动了。</a:t>
            </a:r>
          </a:p>
        </p:txBody>
      </p:sp>
      <p:sp>
        <p:nvSpPr>
          <p:cNvPr id="6" name="矩形 5"/>
          <p:cNvSpPr/>
          <p:nvPr/>
        </p:nvSpPr>
        <p:spPr>
          <a:xfrm>
            <a:off x="442503" y="1338903"/>
            <a:ext cx="8892480" cy="521970"/>
          </a:xfrm>
          <a:prstGeom prst="rect">
            <a:avLst/>
          </a:prstGeom>
        </p:spPr>
        <p:txBody>
          <a:bodyPr wrap="square">
            <a:spAutoFit/>
          </a:bodyPr>
          <a:lstStyle/>
          <a:p>
            <a:r>
              <a:rPr lang="zh-CN" altLang="en-US" sz="2800" b="1" dirty="0">
                <a:latin typeface="黑体" panose="02010609060101010101" pitchFamily="49" charset="-122"/>
                <a:ea typeface="黑体" panose="02010609060101010101" pitchFamily="49" charset="-122"/>
              </a:rPr>
              <a:t>用上“要是</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那</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”，仿写假设关系的句子。</a:t>
            </a:r>
            <a:endParaRPr lang="zh-CN" altLang="en-US" sz="2800" b="1" dirty="0"/>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21" y="472864"/>
            <a:ext cx="559476" cy="5454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1.jpg1"/>
          <p:cNvPicPr>
            <a:picLocks noChangeAspect="1" noChangeArrowheads="1"/>
          </p:cNvPicPr>
          <p:nvPr/>
        </p:nvPicPr>
        <p:blipFill>
          <a:blip r:embed="rId2" cstate="print"/>
          <a:srcRect/>
          <a:stretch>
            <a:fillRect/>
          </a:stretch>
        </p:blipFill>
        <p:spPr bwMode="auto">
          <a:xfrm>
            <a:off x="5129236" y="572769"/>
            <a:ext cx="3169153" cy="4099854"/>
          </a:xfrm>
          <a:prstGeom prst="roundRect">
            <a:avLst/>
          </a:prstGeom>
          <a:noFill/>
        </p:spPr>
      </p:pic>
      <p:sp>
        <p:nvSpPr>
          <p:cNvPr id="6" name="Rectangle 1"/>
          <p:cNvSpPr>
            <a:spLocks noChangeArrowheads="1"/>
          </p:cNvSpPr>
          <p:nvPr/>
        </p:nvSpPr>
        <p:spPr bwMode="auto">
          <a:xfrm>
            <a:off x="395605" y="1427480"/>
            <a:ext cx="4457065" cy="2676525"/>
          </a:xfrm>
          <a:prstGeom prst="rect">
            <a:avLst/>
          </a:prstGeom>
          <a:noFill/>
          <a:ln w="9525">
            <a:noFill/>
            <a:miter lim="800000"/>
          </a:ln>
          <a:effectLst/>
        </p:spPr>
        <p:txBody>
          <a:bodyPr vert="horz" wrap="square" lIns="91440" tIns="45720" rIns="91440" bIns="45720" numCol="1" anchor="ctr" anchorCtr="0" compatLnSpc="1">
            <a:spAutoFit/>
          </a:bodyPr>
          <a:lstStyle/>
          <a:p>
            <a:pPr lvl="0" algn="just" fontAlgn="base">
              <a:lnSpc>
                <a:spcPct val="150000"/>
              </a:lnSpc>
              <a:spcBef>
                <a:spcPct val="0"/>
              </a:spcBef>
              <a:spcAft>
                <a:spcPct val="0"/>
              </a:spcAft>
            </a:pPr>
            <a:r>
              <a:rPr lang="zh-CN" altLang="en-US" sz="2800" dirty="0">
                <a:solidFill>
                  <a:srgbClr val="000000"/>
                </a:solidFill>
                <a:latin typeface="微软雅黑" panose="020B0503020204020204" charset="-122"/>
                <a:ea typeface="微软雅黑" panose="020B0503020204020204" charset="-122"/>
                <a:cs typeface="Times New Roman" panose="02020603050405020304" charset="0"/>
              </a:rPr>
              <a:t>你知道什么是宝葫芦吗?你在别的故事中听说过关于宝葫芦的故事吗?你想有一个宝葫芦吗?</a:t>
            </a:r>
            <a:endParaRPr kumimoji="0" lang="zh-CN" sz="2800" i="0" u="none" strike="noStrike" cap="none" normalizeH="0" baseline="0" dirty="0">
              <a:ln>
                <a:noFill/>
              </a:ln>
              <a:solidFill>
                <a:srgbClr val="000000"/>
              </a:solidFill>
              <a:effectLst/>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6"/>
          <p:cNvSpPr txBox="1"/>
          <p:nvPr/>
        </p:nvSpPr>
        <p:spPr>
          <a:xfrm>
            <a:off x="755710" y="833510"/>
            <a:ext cx="8352928" cy="730885"/>
          </a:xfrm>
          <a:prstGeom prst="rect">
            <a:avLst/>
          </a:prstGeom>
          <a:noFill/>
        </p:spPr>
        <p:txBody>
          <a:bodyPr wrap="square" rtlCol="0" anchor="t">
            <a:spAutoFit/>
          </a:bodyPr>
          <a:lstStyle/>
          <a:p>
            <a:pPr>
              <a:lnSpc>
                <a:spcPct val="130000"/>
              </a:lnSpc>
            </a:pPr>
            <a:r>
              <a:rPr lang="zh-CN" altLang="en-US" sz="3200" dirty="0">
                <a:latin typeface="黑体" panose="02010609060101010101" pitchFamily="49" charset="-122"/>
                <a:ea typeface="黑体" panose="02010609060101010101" pitchFamily="49" charset="-122"/>
              </a:rPr>
              <a:t>    体会课文中王葆的形象。</a:t>
            </a:r>
            <a:endParaRPr lang="zh-CN" sz="3200" dirty="0">
              <a:latin typeface="黑体" panose="02010609060101010101" pitchFamily="49" charset="-122"/>
              <a:ea typeface="黑体" panose="02010609060101010101" pitchFamily="49" charset="-122"/>
            </a:endParaRPr>
          </a:p>
        </p:txBody>
      </p:sp>
      <p:sp>
        <p:nvSpPr>
          <p:cNvPr id="7" name="矩形 6"/>
          <p:cNvSpPr/>
          <p:nvPr/>
        </p:nvSpPr>
        <p:spPr>
          <a:xfrm>
            <a:off x="1433067" y="2252792"/>
            <a:ext cx="4710430" cy="1753235"/>
          </a:xfrm>
          <a:prstGeom prst="rect">
            <a:avLst/>
          </a:prstGeom>
        </p:spPr>
        <p:txBody>
          <a:bodyPr wrap="square">
            <a:spAutoFit/>
          </a:bodyPr>
          <a:lstStyle/>
          <a:p>
            <a:pPr>
              <a:lnSpc>
                <a:spcPct val="150000"/>
              </a:lnSpc>
            </a:pPr>
            <a:r>
              <a:rPr lang="zh-CN" altLang="en-US" sz="3600" b="1" dirty="0">
                <a:solidFill>
                  <a:srgbClr val="FF0000"/>
                </a:solidFill>
                <a:latin typeface="楷体" panose="02010609060101010101" pitchFamily="49" charset="-122"/>
                <a:ea typeface="楷体" panose="02010609060101010101" pitchFamily="49" charset="-122"/>
              </a:rPr>
              <a:t>    淘气、机灵、充满想象力。</a:t>
            </a:r>
            <a:endParaRPr lang="zh-CN" altLang="en-US" sz="3600" b="1" dirty="0">
              <a:solidFill>
                <a:srgbClr val="FF0000"/>
              </a:solidFill>
            </a:endParaRPr>
          </a:p>
        </p:txBody>
      </p:sp>
      <p:pic>
        <p:nvPicPr>
          <p:cNvPr id="2" name="图片 1"/>
          <p:cNvPicPr>
            <a:picLocks noChangeAspect="1"/>
          </p:cNvPicPr>
          <p:nvPr/>
        </p:nvPicPr>
        <p:blipFill>
          <a:blip r:embed="rId2" cstate="print"/>
          <a:stretch>
            <a:fillRect/>
          </a:stretch>
        </p:blipFill>
        <p:spPr>
          <a:xfrm flipH="1">
            <a:off x="6300192" y="2099855"/>
            <a:ext cx="2057670" cy="2059108"/>
          </a:xfrm>
          <a:prstGeom prst="roundRect">
            <a:avLst/>
          </a:prstGeom>
        </p:spPr>
      </p:pic>
      <p:pic>
        <p:nvPicPr>
          <p:cNvPr id="5" name="图片 4" descr="C:\Users\123\Pictures\1\101.png101"/>
          <p:cNvPicPr>
            <a:picLocks noChangeAspect="1"/>
          </p:cNvPicPr>
          <p:nvPr/>
        </p:nvPicPr>
        <p:blipFill>
          <a:blip r:embed="rId3" cstate="print"/>
          <a:srcRect/>
          <a:stretch>
            <a:fillRect/>
          </a:stretch>
        </p:blipFill>
        <p:spPr>
          <a:xfrm flipH="1">
            <a:off x="307975" y="1337310"/>
            <a:ext cx="1455420" cy="3052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80135" y="1099185"/>
            <a:ext cx="7249160" cy="2527935"/>
          </a:xfrm>
          <a:prstGeom prst="rect">
            <a:avLst/>
          </a:prstGeom>
          <a:noFill/>
        </p:spPr>
        <p:txBody>
          <a:bodyPr wrap="square">
            <a:spAutoFit/>
          </a:bodyPr>
          <a:lstStyle/>
          <a:p>
            <a:pPr algn="dist">
              <a:lnSpc>
                <a:spcPct val="110000"/>
              </a:lnSpc>
              <a:defRPr/>
            </a:pPr>
            <a:r>
              <a:rPr lang="en-US" altLang="zh-CN" sz="3000" b="1" kern="0" dirty="0">
                <a:latin typeface="黑体" panose="02010609060101010101" pitchFamily="49" charset="-122"/>
                <a:ea typeface="黑体" panose="02010609060101010101" pitchFamily="49" charset="-122"/>
              </a:rPr>
              <a:t>    </a:t>
            </a:r>
            <a:r>
              <a:rPr sz="3600" b="1" kern="0" dirty="0">
                <a:latin typeface="楷体" panose="02010609060101010101" pitchFamily="49" charset="-122"/>
                <a:ea typeface="楷体" panose="02010609060101010101" pitchFamily="49" charset="-122"/>
              </a:rPr>
              <a:t>我来给你们讲个故事。可是我先得介绍介绍我自己：我姓王，叫王葆。我要讲的，正是我自己的一件事情，是我和宝葫芦的故事。</a:t>
            </a:r>
          </a:p>
        </p:txBody>
      </p:sp>
      <p:sp>
        <p:nvSpPr>
          <p:cNvPr id="30" name="TextBox 1"/>
          <p:cNvSpPr txBox="1">
            <a:spLocks noChangeArrowheads="1"/>
          </p:cNvSpPr>
          <p:nvPr/>
        </p:nvSpPr>
        <p:spPr bwMode="auto">
          <a:xfrm>
            <a:off x="567745" y="514072"/>
            <a:ext cx="2232248"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语言描写</a:t>
            </a:r>
          </a:p>
        </p:txBody>
      </p:sp>
      <p:pic>
        <p:nvPicPr>
          <p:cNvPr id="8" name="图片 7"/>
          <p:cNvPicPr>
            <a:picLocks noChangeAspect="1"/>
          </p:cNvPicPr>
          <p:nvPr/>
        </p:nvPicPr>
        <p:blipFill>
          <a:blip r:embed="rId2" cstate="print">
            <a:clrChange>
              <a:clrFrom>
                <a:srgbClr val="FFFFFF">
                  <a:alpha val="100000"/>
                </a:srgbClr>
              </a:clrFrom>
              <a:clrTo>
                <a:srgbClr val="FFFFFF">
                  <a:alpha val="100000"/>
                  <a:alpha val="0"/>
                </a:srgbClr>
              </a:clrTo>
            </a:clrChange>
          </a:blip>
          <a:srcRect l="22228" t="14132" r="14150" b="12832"/>
          <a:stretch>
            <a:fillRect/>
          </a:stretch>
        </p:blipFill>
        <p:spPr>
          <a:xfrm flipH="1">
            <a:off x="307975" y="2891790"/>
            <a:ext cx="1885950" cy="2030095"/>
          </a:xfrm>
          <a:prstGeom prst="rect">
            <a:avLst/>
          </a:prstGeom>
        </p:spPr>
      </p:pic>
      <p:sp>
        <p:nvSpPr>
          <p:cNvPr id="33" name="TextBox 1"/>
          <p:cNvSpPr txBox="1">
            <a:spLocks noChangeArrowheads="1"/>
          </p:cNvSpPr>
          <p:nvPr/>
        </p:nvSpPr>
        <p:spPr bwMode="auto">
          <a:xfrm>
            <a:off x="2193925" y="3834130"/>
            <a:ext cx="6650355"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en-US" altLang="zh-CN" sz="3200" b="1" dirty="0">
                <a:solidFill>
                  <a:srgbClr val="FF0000"/>
                </a:solidFill>
                <a:latin typeface="黑体" panose="02010609060101010101" pitchFamily="49" charset="-122"/>
                <a:ea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rPr>
              <a:t>俏皮的语言，可见王葆的顽皮。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973455"/>
            <a:ext cx="7957001" cy="1714500"/>
          </a:xfrm>
          <a:prstGeom prst="rect">
            <a:avLst/>
          </a:prstGeom>
          <a:noFill/>
        </p:spPr>
        <p:txBody>
          <a:bodyPr wrap="square">
            <a:spAutoFit/>
          </a:bodyPr>
          <a:lstStyle/>
          <a:p>
            <a:pPr>
              <a:lnSpc>
                <a:spcPct val="110000"/>
              </a:lnSpc>
              <a:defRPr/>
            </a:pPr>
            <a:r>
              <a:rPr lang="en-US" altLang="zh-CN" sz="3200" b="1" kern="0" dirty="0">
                <a:latin typeface="黑体" panose="02010609060101010101" pitchFamily="49" charset="-122"/>
                <a:ea typeface="黑体" panose="02010609060101010101" pitchFamily="49" charset="-122"/>
              </a:rPr>
              <a:t>    </a:t>
            </a:r>
            <a:r>
              <a:rPr sz="3200" b="1" kern="0" dirty="0">
                <a:latin typeface="楷体" panose="02010609060101010101" pitchFamily="49" charset="-122"/>
                <a:ea typeface="楷体" panose="02010609060101010101" pitchFamily="49" charset="-122"/>
              </a:rPr>
              <a:t>你们也许要问：“什么？宝葫芦？就是传说故事里的那种宝葫芦么？” </a:t>
            </a:r>
          </a:p>
          <a:p>
            <a:pPr>
              <a:lnSpc>
                <a:spcPct val="110000"/>
              </a:lnSpc>
              <a:defRPr/>
            </a:pPr>
            <a:r>
              <a:rPr sz="3200" b="1" kern="0" dirty="0">
                <a:latin typeface="楷体" panose="02010609060101010101" pitchFamily="49" charset="-122"/>
                <a:ea typeface="楷体" panose="02010609060101010101" pitchFamily="49" charset="-122"/>
              </a:rPr>
              <a:t>   </a:t>
            </a:r>
            <a:r>
              <a:rPr sz="3200" b="1" kern="0" dirty="0" err="1">
                <a:latin typeface="楷体" panose="02010609060101010101" pitchFamily="49" charset="-122"/>
                <a:ea typeface="楷体" panose="02010609060101010101" pitchFamily="49" charset="-122"/>
              </a:rPr>
              <a:t>不错，正是那种宝葫芦</a:t>
            </a:r>
            <a:r>
              <a:rPr sz="3200" b="1" kern="0" dirty="0">
                <a:latin typeface="楷体" panose="02010609060101010101" pitchFamily="49" charset="-122"/>
                <a:ea typeface="楷体" panose="02010609060101010101" pitchFamily="49" charset="-122"/>
              </a:rPr>
              <a:t>。</a:t>
            </a:r>
          </a:p>
        </p:txBody>
      </p:sp>
      <p:pic>
        <p:nvPicPr>
          <p:cNvPr id="8" name="图片 7"/>
          <p:cNvPicPr>
            <a:picLocks noChangeAspect="1"/>
          </p:cNvPicPr>
          <p:nvPr/>
        </p:nvPicPr>
        <p:blipFill>
          <a:blip r:embed="rId2" cstate="print">
            <a:clrChange>
              <a:clrFrom>
                <a:srgbClr val="FFFFFF">
                  <a:alpha val="100000"/>
                </a:srgbClr>
              </a:clrFrom>
              <a:clrTo>
                <a:srgbClr val="FFFFFF">
                  <a:alpha val="100000"/>
                  <a:alpha val="0"/>
                </a:srgbClr>
              </a:clrTo>
            </a:clrChange>
          </a:blip>
          <a:srcRect l="22228" t="14132" r="14150" b="12832"/>
          <a:stretch>
            <a:fillRect/>
          </a:stretch>
        </p:blipFill>
        <p:spPr>
          <a:xfrm flipH="1">
            <a:off x="307975" y="2891790"/>
            <a:ext cx="1885950" cy="2030095"/>
          </a:xfrm>
          <a:prstGeom prst="rect">
            <a:avLst/>
          </a:prstGeom>
        </p:spPr>
      </p:pic>
      <p:sp>
        <p:nvSpPr>
          <p:cNvPr id="33" name="TextBox 1"/>
          <p:cNvSpPr txBox="1">
            <a:spLocks noChangeArrowheads="1"/>
          </p:cNvSpPr>
          <p:nvPr/>
        </p:nvSpPr>
        <p:spPr bwMode="auto">
          <a:xfrm>
            <a:off x="2635250" y="3345815"/>
            <a:ext cx="4930775"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en-US" altLang="zh-CN" sz="3200" b="1" dirty="0">
                <a:solidFill>
                  <a:srgbClr val="FF0000"/>
                </a:solidFill>
                <a:latin typeface="黑体" panose="02010609060101010101" pitchFamily="49" charset="-122"/>
                <a:ea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rPr>
              <a:t>自问自答，活泼淘气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29615" y="1141095"/>
            <a:ext cx="7684135" cy="2061210"/>
          </a:xfrm>
          <a:prstGeom prst="rect">
            <a:avLst/>
          </a:prstGeom>
          <a:noFill/>
          <a:ln w="9525">
            <a:noFill/>
          </a:ln>
        </p:spPr>
        <p:txBody>
          <a:bodyPr wrap="square">
            <a:spAutoFit/>
          </a:bodyPr>
          <a:lstStyle/>
          <a:p>
            <a:pPr indent="304800"/>
            <a:r>
              <a:rPr lang="en-US" altLang="zh-CN" sz="3200" b="1" dirty="0">
                <a:latin typeface="楷体" panose="02010609060101010101" pitchFamily="49" charset="-122"/>
                <a:ea typeface="楷体" panose="02010609060101010101" pitchFamily="49" charset="-122"/>
                <a:cs typeface="楷体" panose="02010609060101010101" pitchFamily="49" charset="-122"/>
              </a:rPr>
              <a:t>  </a:t>
            </a:r>
            <a:r>
              <a:rPr sz="3200" b="1" dirty="0">
                <a:latin typeface="楷体" panose="02010609060101010101" pitchFamily="49" charset="-122"/>
                <a:ea typeface="楷体" panose="02010609060101010101" pitchFamily="49" charset="-122"/>
                <a:cs typeface="楷体" panose="02010609060101010101" pitchFamily="49" charset="-122"/>
              </a:rPr>
              <a:t>可是我要声明，我并不是什么神仙，也不是什么妖怪。我和你们一样，是一个平平常常的普通人。你们瞧，我是一个少先队员，我也和你们一样，很爱听故事。</a:t>
            </a:r>
          </a:p>
        </p:txBody>
      </p:sp>
      <p:sp>
        <p:nvSpPr>
          <p:cNvPr id="33" name="TextBox 1"/>
          <p:cNvSpPr txBox="1">
            <a:spLocks noChangeArrowheads="1"/>
          </p:cNvSpPr>
          <p:nvPr/>
        </p:nvSpPr>
        <p:spPr bwMode="auto">
          <a:xfrm>
            <a:off x="2411760" y="464819"/>
            <a:ext cx="5372100"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en-US" altLang="zh-CN" sz="3200" b="1" dirty="0">
                <a:solidFill>
                  <a:srgbClr val="FF0000"/>
                </a:solidFill>
                <a:latin typeface="黑体" panose="02010609060101010101" pitchFamily="49" charset="-122"/>
                <a:ea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rPr>
              <a:t>看似严肃，实则淘气、可爱</a:t>
            </a:r>
          </a:p>
        </p:txBody>
      </p:sp>
      <p:cxnSp>
        <p:nvCxnSpPr>
          <p:cNvPr id="2" name="直接连接符 1"/>
          <p:cNvCxnSpPr/>
          <p:nvPr/>
        </p:nvCxnSpPr>
        <p:spPr>
          <a:xfrm>
            <a:off x="4571682" y="2643758"/>
            <a:ext cx="3645853" cy="0"/>
          </a:xfrm>
          <a:prstGeom prst="line">
            <a:avLst/>
          </a:prstGeom>
          <a:ln>
            <a:solidFill>
              <a:srgbClr val="FF0000"/>
            </a:solidFill>
          </a:ln>
          <a:effectLst/>
        </p:spPr>
        <p:style>
          <a:lnRef idx="2">
            <a:schemeClr val="accent2"/>
          </a:lnRef>
          <a:fillRef idx="0">
            <a:schemeClr val="accent2"/>
          </a:fillRef>
          <a:effectRef idx="1">
            <a:schemeClr val="accent2"/>
          </a:effectRef>
          <a:fontRef idx="minor">
            <a:schemeClr val="tx1"/>
          </a:fontRef>
        </p:style>
      </p:cxnSp>
      <p:cxnSp>
        <p:nvCxnSpPr>
          <p:cNvPr id="3" name="直接连接符 2"/>
          <p:cNvCxnSpPr/>
          <p:nvPr/>
        </p:nvCxnSpPr>
        <p:spPr>
          <a:xfrm>
            <a:off x="847725" y="3147814"/>
            <a:ext cx="7540625" cy="0"/>
          </a:xfrm>
          <a:prstGeom prst="line">
            <a:avLst/>
          </a:prstGeom>
          <a:ln>
            <a:solidFill>
              <a:srgbClr val="FF0000"/>
            </a:solidFill>
          </a:ln>
          <a:effectLst/>
        </p:spPr>
        <p:style>
          <a:lnRef idx="2">
            <a:schemeClr val="accent2"/>
          </a:lnRef>
          <a:fillRef idx="0">
            <a:schemeClr val="accent2"/>
          </a:fillRef>
          <a:effectRef idx="1">
            <a:schemeClr val="accent2"/>
          </a:effectRef>
          <a:fontRef idx="minor">
            <a:schemeClr val="tx1"/>
          </a:fontRef>
        </p:style>
      </p:cxnSp>
      <p:sp>
        <p:nvSpPr>
          <p:cNvPr id="8" name="TextBox 1"/>
          <p:cNvSpPr txBox="1">
            <a:spLocks noChangeArrowheads="1"/>
          </p:cNvSpPr>
          <p:nvPr/>
        </p:nvSpPr>
        <p:spPr bwMode="auto">
          <a:xfrm>
            <a:off x="1763688" y="3464242"/>
            <a:ext cx="6289040" cy="107632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强调自己的普通、平凡，说明自己讲的故事是真实的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02640" y="699542"/>
            <a:ext cx="7486650" cy="2306955"/>
          </a:xfrm>
          <a:prstGeom prst="rect">
            <a:avLst/>
          </a:prstGeom>
          <a:noFill/>
          <a:ln w="9525">
            <a:noFill/>
          </a:ln>
        </p:spPr>
        <p:txBody>
          <a:bodyPr wrap="square">
            <a:spAutoFit/>
          </a:bodyPr>
          <a:lstStyle/>
          <a:p>
            <a:pPr indent="304800"/>
            <a:r>
              <a:rPr lang="en-US" altLang="zh-CN" sz="3600" b="0" dirty="0">
                <a:latin typeface="楷体" panose="02010609060101010101" pitchFamily="49" charset="-122"/>
                <a:ea typeface="楷体" panose="02010609060101010101" pitchFamily="49" charset="-122"/>
                <a:cs typeface="楷体" panose="02010609060101010101" pitchFamily="49" charset="-122"/>
              </a:rPr>
              <a:t>  </a:t>
            </a:r>
            <a:r>
              <a:rPr sz="3600" b="1" dirty="0" err="1">
                <a:latin typeface="楷体" panose="02010609060101010101" pitchFamily="49" charset="-122"/>
                <a:ea typeface="楷体" panose="02010609060101010101" pitchFamily="49" charset="-122"/>
                <a:cs typeface="楷体" panose="02010609060101010101" pitchFamily="49" charset="-122"/>
              </a:rPr>
              <a:t>至于宝葫芦的故事，那我从小就知道了。那是我奶奶讲给我听的。奶奶每逢要求我干什么，就得给我讲个故事。这是我们的规矩</a:t>
            </a:r>
            <a:r>
              <a:rPr sz="3600" b="1" dirty="0">
                <a:latin typeface="楷体" panose="02010609060101010101" pitchFamily="49" charset="-122"/>
                <a:ea typeface="楷体" panose="02010609060101010101" pitchFamily="49" charset="-122"/>
                <a:cs typeface="楷体" panose="02010609060101010101" pitchFamily="49" charset="-122"/>
              </a:rPr>
              <a:t>。</a:t>
            </a:r>
          </a:p>
        </p:txBody>
      </p:sp>
      <p:sp>
        <p:nvSpPr>
          <p:cNvPr id="33" name="TextBox 1"/>
          <p:cNvSpPr txBox="1">
            <a:spLocks noChangeArrowheads="1"/>
          </p:cNvSpPr>
          <p:nvPr/>
        </p:nvSpPr>
        <p:spPr bwMode="auto">
          <a:xfrm>
            <a:off x="1259632" y="3542347"/>
            <a:ext cx="6095365"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en-US" altLang="zh-CN" sz="3200" b="1" dirty="0">
                <a:solidFill>
                  <a:srgbClr val="FF0000"/>
                </a:solidFill>
                <a:latin typeface="黑体" panose="02010609060101010101" pitchFamily="49" charset="-122"/>
                <a:ea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rPr>
              <a:t>和奶奶立</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规矩</a:t>
            </a:r>
            <a:r>
              <a:rPr lang="en-US" altLang="zh-CN" sz="3200" b="1" dirty="0">
                <a:solidFill>
                  <a:srgbClr val="FF0000"/>
                </a:solidFill>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，着实淘气</a:t>
            </a:r>
          </a:p>
        </p:txBody>
      </p:sp>
      <p:cxnSp>
        <p:nvCxnSpPr>
          <p:cNvPr id="5" name="直接连接符 4"/>
          <p:cNvCxnSpPr/>
          <p:nvPr/>
        </p:nvCxnSpPr>
        <p:spPr>
          <a:xfrm>
            <a:off x="971600" y="2441600"/>
            <a:ext cx="6840760" cy="0"/>
          </a:xfrm>
          <a:prstGeom prst="line">
            <a:avLst/>
          </a:prstGeom>
          <a:ln>
            <a:solidFill>
              <a:srgbClr val="FF0000"/>
            </a:solidFill>
          </a:ln>
          <a:effectLst/>
        </p:spPr>
        <p:style>
          <a:lnRef idx="2">
            <a:schemeClr val="accent2"/>
          </a:lnRef>
          <a:fillRef idx="0">
            <a:schemeClr val="accent2"/>
          </a:fillRef>
          <a:effectRef idx="1">
            <a:schemeClr val="accent2"/>
          </a:effectRef>
          <a:fontRef idx="minor">
            <a:schemeClr val="tx1"/>
          </a:fontRef>
        </p:style>
      </p:cxnSp>
      <p:cxnSp>
        <p:nvCxnSpPr>
          <p:cNvPr id="6" name="直接连接符 5"/>
          <p:cNvCxnSpPr/>
          <p:nvPr/>
        </p:nvCxnSpPr>
        <p:spPr>
          <a:xfrm>
            <a:off x="847725" y="2945656"/>
            <a:ext cx="5740499" cy="0"/>
          </a:xfrm>
          <a:prstGeom prst="line">
            <a:avLst/>
          </a:prstGeom>
          <a:ln>
            <a:solidFill>
              <a:srgbClr val="FF0000"/>
            </a:solidFill>
          </a:ln>
          <a:effectLst/>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arn(inVertical)">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93675" y="1166495"/>
            <a:ext cx="7519670" cy="3415030"/>
          </a:xfrm>
          <a:prstGeom prst="rect">
            <a:avLst/>
          </a:prstGeom>
          <a:noFill/>
          <a:ln w="9525">
            <a:noFill/>
          </a:ln>
        </p:spPr>
        <p:txBody>
          <a:bodyPr wrap="square">
            <a:spAutoFit/>
          </a:bodyPr>
          <a:lstStyle/>
          <a:p>
            <a:pPr indent="304800"/>
            <a:r>
              <a:rPr sz="3600" b="1" dirty="0">
                <a:latin typeface="楷体" panose="02010609060101010101" pitchFamily="49" charset="-122"/>
                <a:ea typeface="楷体" panose="02010609060101010101" pitchFamily="49" charset="-122"/>
                <a:cs typeface="楷体" panose="02010609060101010101" pitchFamily="49" charset="-122"/>
              </a:rPr>
              <a:t>“</a:t>
            </a:r>
            <a:r>
              <a:rPr sz="3600" b="1" dirty="0" err="1">
                <a:latin typeface="楷体" panose="02010609060101010101" pitchFamily="49" charset="-122"/>
                <a:ea typeface="楷体" panose="02010609060101010101" pitchFamily="49" charset="-122"/>
                <a:cs typeface="楷体" panose="02010609060101010101" pitchFamily="49" charset="-122"/>
              </a:rPr>
              <a:t>乖小葆，来，奶奶给你洗个脚</a:t>
            </a:r>
            <a:r>
              <a:rPr sz="3600" b="1" dirty="0">
                <a:latin typeface="楷体" panose="02010609060101010101" pitchFamily="49" charset="-122"/>
                <a:ea typeface="楷体" panose="02010609060101010101" pitchFamily="49" charset="-122"/>
                <a:cs typeface="楷体" panose="02010609060101010101" pitchFamily="49" charset="-122"/>
              </a:rPr>
              <a:t>。”</a:t>
            </a:r>
            <a:r>
              <a:rPr sz="3600" b="1" dirty="0" err="1">
                <a:latin typeface="楷体" panose="02010609060101010101" pitchFamily="49" charset="-122"/>
                <a:ea typeface="楷体" panose="02010609060101010101" pitchFamily="49" charset="-122"/>
                <a:cs typeface="楷体" panose="02010609060101010101" pitchFamily="49" charset="-122"/>
              </a:rPr>
              <a:t>奶奶总是一面撵我，一面招手</a:t>
            </a:r>
            <a:r>
              <a:rPr sz="3600" b="1" dirty="0">
                <a:latin typeface="楷体" panose="02010609060101010101" pitchFamily="49" charset="-122"/>
                <a:ea typeface="楷体" panose="02010609060101010101" pitchFamily="49" charset="-122"/>
                <a:cs typeface="楷体" panose="02010609060101010101" pitchFamily="49" charset="-122"/>
              </a:rPr>
              <a:t>。</a:t>
            </a:r>
          </a:p>
          <a:p>
            <a:pPr indent="304800"/>
            <a:r>
              <a:rPr sz="3600" b="1" dirty="0">
                <a:latin typeface="楷体" panose="02010609060101010101" pitchFamily="49" charset="-122"/>
                <a:ea typeface="楷体" panose="02010609060101010101" pitchFamily="49" charset="-122"/>
                <a:cs typeface="楷体" panose="02010609060101010101" pitchFamily="49" charset="-122"/>
              </a:rPr>
              <a:t>“</a:t>
            </a:r>
            <a:r>
              <a:rPr sz="3600" b="1" dirty="0" err="1">
                <a:latin typeface="楷体" panose="02010609060101010101" pitchFamily="49" charset="-122"/>
                <a:ea typeface="楷体" panose="02010609060101010101" pitchFamily="49" charset="-122"/>
                <a:cs typeface="楷体" panose="02010609060101010101" pitchFamily="49" charset="-122"/>
              </a:rPr>
              <a:t>我不干，我怕烫</a:t>
            </a:r>
            <a:r>
              <a:rPr sz="3600" b="1" dirty="0">
                <a:latin typeface="楷体" panose="02010609060101010101" pitchFamily="49" charset="-122"/>
                <a:ea typeface="楷体" panose="02010609060101010101" pitchFamily="49" charset="-122"/>
                <a:cs typeface="楷体" panose="02010609060101010101" pitchFamily="49" charset="-122"/>
              </a:rPr>
              <a:t>。”</a:t>
            </a:r>
            <a:r>
              <a:rPr sz="3600" b="1" dirty="0" err="1">
                <a:latin typeface="楷体" panose="02010609060101010101" pitchFamily="49" charset="-122"/>
                <a:ea typeface="楷体" panose="02010609060101010101" pitchFamily="49" charset="-122"/>
                <a:cs typeface="楷体" panose="02010609060101010101" pitchFamily="49" charset="-122"/>
              </a:rPr>
              <a:t>我总是一面溜开，一面摆手</a:t>
            </a:r>
            <a:r>
              <a:rPr sz="3600" b="1" dirty="0">
                <a:latin typeface="楷体" panose="02010609060101010101" pitchFamily="49" charset="-122"/>
                <a:ea typeface="楷体" panose="02010609060101010101" pitchFamily="49" charset="-122"/>
                <a:cs typeface="楷体" panose="02010609060101010101" pitchFamily="49" charset="-122"/>
              </a:rPr>
              <a:t>。 </a:t>
            </a:r>
          </a:p>
          <a:p>
            <a:pPr indent="304800"/>
            <a:r>
              <a:rPr sz="3600" b="1" dirty="0">
                <a:latin typeface="楷体" panose="02010609060101010101" pitchFamily="49" charset="-122"/>
                <a:ea typeface="楷体" panose="02010609060101010101" pitchFamily="49" charset="-122"/>
                <a:cs typeface="楷体" panose="02010609060101010101" pitchFamily="49" charset="-122"/>
              </a:rPr>
              <a:t>“</a:t>
            </a:r>
            <a:r>
              <a:rPr sz="3600" b="1" dirty="0" err="1">
                <a:latin typeface="楷体" panose="02010609060101010101" pitchFamily="49" charset="-122"/>
                <a:ea typeface="楷体" panose="02010609060101010101" pitchFamily="49" charset="-122"/>
                <a:cs typeface="楷体" panose="02010609060101010101" pitchFamily="49" charset="-122"/>
              </a:rPr>
              <a:t>不烫啊。冷了好一会了</a:t>
            </a:r>
            <a:r>
              <a:rPr sz="3600" b="1" dirty="0">
                <a:latin typeface="楷体" panose="02010609060101010101" pitchFamily="49" charset="-122"/>
                <a:ea typeface="楷体" panose="02010609060101010101" pitchFamily="49" charset="-122"/>
                <a:cs typeface="楷体" panose="02010609060101010101" pitchFamily="49" charset="-122"/>
              </a:rPr>
              <a:t>。” </a:t>
            </a:r>
          </a:p>
          <a:p>
            <a:pPr indent="304800"/>
            <a:r>
              <a:rPr sz="3600" b="1" dirty="0">
                <a:latin typeface="楷体" panose="02010609060101010101" pitchFamily="49" charset="-122"/>
                <a:ea typeface="楷体" panose="02010609060101010101" pitchFamily="49" charset="-122"/>
                <a:cs typeface="楷体" panose="02010609060101010101" pitchFamily="49" charset="-122"/>
              </a:rPr>
              <a:t>“</a:t>
            </a:r>
            <a:r>
              <a:rPr sz="3600" b="1" dirty="0" err="1">
                <a:latin typeface="楷体" panose="02010609060101010101" pitchFamily="49" charset="-122"/>
                <a:ea typeface="楷体" panose="02010609060101010101" pitchFamily="49" charset="-122"/>
                <a:cs typeface="楷体" panose="02010609060101010101" pitchFamily="49" charset="-122"/>
              </a:rPr>
              <a:t>那，我怕冷</a:t>
            </a:r>
            <a:r>
              <a:rPr sz="3600" b="1" dirty="0">
                <a:latin typeface="楷体" panose="02010609060101010101" pitchFamily="49" charset="-122"/>
                <a:ea typeface="楷体" panose="02010609060101010101" pitchFamily="49" charset="-122"/>
                <a:cs typeface="楷体" panose="02010609060101010101" pitchFamily="49" charset="-122"/>
              </a:rPr>
              <a:t>。”</a:t>
            </a:r>
          </a:p>
        </p:txBody>
      </p:sp>
      <p:sp>
        <p:nvSpPr>
          <p:cNvPr id="30" name="TextBox 1"/>
          <p:cNvSpPr txBox="1">
            <a:spLocks noChangeArrowheads="1"/>
          </p:cNvSpPr>
          <p:nvPr/>
        </p:nvSpPr>
        <p:spPr bwMode="auto">
          <a:xfrm>
            <a:off x="2066290" y="384175"/>
            <a:ext cx="3486785"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语言、动作描写</a:t>
            </a:r>
          </a:p>
        </p:txBody>
      </p:sp>
      <p:sp>
        <p:nvSpPr>
          <p:cNvPr id="4" name="TextBox 1"/>
          <p:cNvSpPr txBox="1">
            <a:spLocks noChangeArrowheads="1"/>
          </p:cNvSpPr>
          <p:nvPr/>
        </p:nvSpPr>
        <p:spPr bwMode="auto">
          <a:xfrm>
            <a:off x="4401160" y="4175442"/>
            <a:ext cx="1152128"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淘气</a:t>
            </a:r>
          </a:p>
        </p:txBody>
      </p:sp>
      <p:pic>
        <p:nvPicPr>
          <p:cNvPr id="13314" name="Picture 2" descr="http://m.360buyimg.com/n12/25277/5898d317-6a32-419e-92b3-a4526813d684.jpg%21q70.jpg"/>
          <p:cNvPicPr>
            <a:picLocks noChangeAspect="1" noChangeArrowheads="1"/>
          </p:cNvPicPr>
          <p:nvPr/>
        </p:nvPicPr>
        <p:blipFill>
          <a:blip r:embed="rId2" cstate="print"/>
          <a:srcRect/>
          <a:stretch>
            <a:fillRect/>
          </a:stretch>
        </p:blipFill>
        <p:spPr bwMode="auto">
          <a:xfrm>
            <a:off x="7437120" y="2898775"/>
            <a:ext cx="1510665" cy="2230755"/>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44830" y="864235"/>
            <a:ext cx="8054340" cy="2553335"/>
          </a:xfrm>
          <a:prstGeom prst="rect">
            <a:avLst/>
          </a:prstGeom>
          <a:noFill/>
          <a:ln w="9525">
            <a:noFill/>
          </a:ln>
        </p:spPr>
        <p:txBody>
          <a:bodyPr wrap="square">
            <a:spAutoFit/>
          </a:bodyPr>
          <a:lstStyle/>
          <a:p>
            <a:pPr indent="304800"/>
            <a:r>
              <a:rPr lang="en-US" sz="3200" b="1" dirty="0">
                <a:latin typeface="楷体" panose="02010609060101010101" pitchFamily="49" charset="-122"/>
                <a:ea typeface="楷体" panose="02010609060101010101" pitchFamily="49" charset="-122"/>
                <a:cs typeface="楷体" panose="02010609060101010101" pitchFamily="49" charset="-122"/>
              </a:rPr>
              <a:t>  </a:t>
            </a:r>
            <a:r>
              <a:rPr sz="3200" b="1" dirty="0" err="1">
                <a:latin typeface="楷体" panose="02010609060101010101" pitchFamily="49" charset="-122"/>
                <a:ea typeface="楷体" panose="02010609060101010101" pitchFamily="49" charset="-122"/>
                <a:cs typeface="楷体" panose="02010609060101010101" pitchFamily="49" charset="-122"/>
              </a:rPr>
              <a:t>奶奶撵上了我，说洗脚水刚好不烫也不冷，非洗不可</a:t>
            </a:r>
            <a:r>
              <a:rPr sz="3200" b="1" dirty="0">
                <a:latin typeface="楷体" panose="02010609060101010101" pitchFamily="49" charset="-122"/>
                <a:ea typeface="楷体" panose="02010609060101010101" pitchFamily="49" charset="-122"/>
                <a:cs typeface="楷体" panose="02010609060101010101" pitchFamily="49" charset="-122"/>
              </a:rPr>
              <a:t>。</a:t>
            </a:r>
          </a:p>
          <a:p>
            <a:pPr indent="304800"/>
            <a:r>
              <a:rPr sz="3200" b="1" dirty="0">
                <a:latin typeface="楷体" panose="02010609060101010101" pitchFamily="49" charset="-122"/>
                <a:ea typeface="楷体" panose="02010609060101010101" pitchFamily="49" charset="-122"/>
                <a:cs typeface="楷体" panose="02010609060101010101" pitchFamily="49" charset="-122"/>
              </a:rPr>
              <a:t>  </a:t>
            </a:r>
            <a:r>
              <a:rPr sz="3200" b="1" dirty="0" err="1">
                <a:latin typeface="楷体" panose="02010609060101010101" pitchFamily="49" charset="-122"/>
                <a:ea typeface="楷体" panose="02010609060101010101" pitchFamily="49" charset="-122"/>
                <a:cs typeface="楷体" panose="02010609060101010101" pitchFamily="49" charset="-122"/>
              </a:rPr>
              <a:t>我只好让步。不过我有一个条件</a:t>
            </a:r>
            <a:r>
              <a:rPr sz="3200" b="1" dirty="0">
                <a:latin typeface="楷体" panose="02010609060101010101" pitchFamily="49" charset="-122"/>
                <a:ea typeface="楷体" panose="02010609060101010101" pitchFamily="49" charset="-122"/>
                <a:cs typeface="楷体" panose="02010609060101010101" pitchFamily="49" charset="-122"/>
              </a:rPr>
              <a:t>：“</a:t>
            </a:r>
            <a:r>
              <a:rPr sz="3200" b="1" dirty="0" err="1">
                <a:latin typeface="楷体" panose="02010609060101010101" pitchFamily="49" charset="-122"/>
                <a:ea typeface="楷体" panose="02010609060101010101" pitchFamily="49" charset="-122"/>
                <a:cs typeface="楷体" panose="02010609060101010101" pitchFamily="49" charset="-122"/>
              </a:rPr>
              <a:t>你爱洗就让你洗。你可得</a:t>
            </a:r>
            <a:r>
              <a:rPr sz="3200" b="1" dirty="0" err="1">
                <a:solidFill>
                  <a:srgbClr val="FF0000"/>
                </a:solidFill>
                <a:latin typeface="楷体" panose="02010609060101010101" pitchFamily="49" charset="-122"/>
                <a:ea typeface="楷体" panose="02010609060101010101" pitchFamily="49" charset="-122"/>
                <a:cs typeface="楷体" panose="02010609060101010101" pitchFamily="49" charset="-122"/>
              </a:rPr>
              <a:t>讲个故事</a:t>
            </a:r>
            <a:r>
              <a:rPr sz="3200" b="1" dirty="0">
                <a:latin typeface="楷体" panose="02010609060101010101" pitchFamily="49" charset="-122"/>
                <a:ea typeface="楷体" panose="02010609060101010101" pitchFamily="49" charset="-122"/>
                <a:cs typeface="楷体" panose="02010609060101010101" pitchFamily="49" charset="-122"/>
              </a:rPr>
              <a:t>。”</a:t>
            </a:r>
            <a:r>
              <a:rPr sz="3200" b="1" dirty="0" err="1">
                <a:latin typeface="楷体" panose="02010609060101010101" pitchFamily="49" charset="-122"/>
                <a:ea typeface="楷体" panose="02010609060101010101" pitchFamily="49" charset="-122"/>
                <a:cs typeface="楷体" panose="02010609060101010101" pitchFamily="49" charset="-122"/>
              </a:rPr>
              <a:t>就这么着，奶奶讲了个宝葫芦的故事</a:t>
            </a:r>
            <a:r>
              <a:rPr sz="3200" b="1" dirty="0">
                <a:latin typeface="楷体" panose="02010609060101010101" pitchFamily="49" charset="-122"/>
                <a:ea typeface="楷体" panose="02010609060101010101" pitchFamily="49" charset="-122"/>
                <a:cs typeface="楷体" panose="02010609060101010101" pitchFamily="49" charset="-122"/>
              </a:rPr>
              <a:t>。 </a:t>
            </a:r>
          </a:p>
        </p:txBody>
      </p:sp>
      <p:sp>
        <p:nvSpPr>
          <p:cNvPr id="30" name="TextBox 1"/>
          <p:cNvSpPr txBox="1">
            <a:spLocks noChangeArrowheads="1"/>
          </p:cNvSpPr>
          <p:nvPr/>
        </p:nvSpPr>
        <p:spPr bwMode="auto">
          <a:xfrm>
            <a:off x="2627784" y="3895089"/>
            <a:ext cx="4439285"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王葆和奶奶立下的规矩</a:t>
            </a:r>
          </a:p>
        </p:txBody>
      </p:sp>
      <p:sp>
        <p:nvSpPr>
          <p:cNvPr id="4" name="TextBox 1"/>
          <p:cNvSpPr txBox="1">
            <a:spLocks noChangeArrowheads="1"/>
          </p:cNvSpPr>
          <p:nvPr/>
        </p:nvSpPr>
        <p:spPr bwMode="auto">
          <a:xfrm>
            <a:off x="4139953" y="280670"/>
            <a:ext cx="1872208"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语言描写</a:t>
            </a:r>
          </a:p>
        </p:txBody>
      </p:sp>
      <p:sp>
        <p:nvSpPr>
          <p:cNvPr id="5" name="TextBox 1"/>
          <p:cNvSpPr txBox="1">
            <a:spLocks noChangeArrowheads="1"/>
          </p:cNvSpPr>
          <p:nvPr/>
        </p:nvSpPr>
        <p:spPr bwMode="auto">
          <a:xfrm>
            <a:off x="323528" y="3611243"/>
            <a:ext cx="1152128"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淘气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4" grpId="0" bldLvl="0" animBg="1"/>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45770" y="831359"/>
            <a:ext cx="8065135" cy="3107690"/>
          </a:xfrm>
          <a:prstGeom prst="rect">
            <a:avLst/>
          </a:prstGeom>
          <a:noFill/>
          <a:ln w="9525">
            <a:noFill/>
          </a:ln>
        </p:spPr>
        <p:txBody>
          <a:bodyPr wrap="square">
            <a:spAutoFit/>
          </a:bodyPr>
          <a:lstStyle/>
          <a:p>
            <a:pPr indent="304800"/>
            <a:r>
              <a:rPr lang="en-US" sz="3600" b="0" dirty="0">
                <a:latin typeface="楷体" panose="02010609060101010101" pitchFamily="49" charset="-122"/>
                <a:ea typeface="楷体" panose="02010609060101010101" pitchFamily="49" charset="-122"/>
                <a:cs typeface="楷体" panose="02010609060101010101" pitchFamily="49" charset="-122"/>
              </a:rPr>
              <a:t>  </a:t>
            </a:r>
            <a:r>
              <a:rPr sz="3200" b="1" dirty="0">
                <a:latin typeface="楷体" panose="02010609060101010101" pitchFamily="49" charset="-122"/>
                <a:ea typeface="楷体" panose="02010609060101010101" pitchFamily="49" charset="-122"/>
                <a:cs typeface="楷体" panose="02010609060101010101" pitchFamily="49" charset="-122"/>
              </a:rPr>
              <a:t>“</a:t>
            </a:r>
            <a:r>
              <a:rPr sz="3200" b="1" dirty="0" err="1">
                <a:latin typeface="楷体" panose="02010609060101010101" pitchFamily="49" charset="-122"/>
                <a:ea typeface="楷体" panose="02010609060101010101" pitchFamily="49" charset="-122"/>
                <a:cs typeface="楷体" panose="02010609060101010101" pitchFamily="49" charset="-122"/>
              </a:rPr>
              <a:t>好小葆，别动</a:t>
            </a:r>
            <a:r>
              <a:rPr sz="3200" b="1" dirty="0">
                <a:latin typeface="楷体" panose="02010609060101010101" pitchFamily="49" charset="-122"/>
                <a:ea typeface="楷体" panose="02010609060101010101" pitchFamily="49" charset="-122"/>
                <a:cs typeface="楷体" panose="02010609060101010101" pitchFamily="49" charset="-122"/>
              </a:rPr>
              <a:t>！”</a:t>
            </a:r>
            <a:r>
              <a:rPr sz="3200" b="1" dirty="0" err="1">
                <a:latin typeface="楷体" panose="02010609060101010101" pitchFamily="49" charset="-122"/>
                <a:ea typeface="楷体" panose="02010609060101010101" pitchFamily="49" charset="-122"/>
                <a:cs typeface="楷体" panose="02010609060101010101" pitchFamily="49" charset="-122"/>
              </a:rPr>
              <a:t>奶奶刚给我洗了脚</a:t>
            </a:r>
            <a:r>
              <a:rPr lang="zh-CN" altLang="en-US" sz="3200" b="1" dirty="0">
                <a:latin typeface="楷体" panose="02010609060101010101" pitchFamily="49" charset="-122"/>
                <a:ea typeface="楷体" panose="02010609060101010101" pitchFamily="49" charset="-122"/>
                <a:cs typeface="楷体" panose="02010609060101010101" pitchFamily="49" charset="-122"/>
              </a:rPr>
              <a:t>，</a:t>
            </a:r>
            <a:r>
              <a:rPr sz="3200" b="1" dirty="0" err="1">
                <a:latin typeface="楷体" panose="02010609060101010101" pitchFamily="49" charset="-122"/>
                <a:ea typeface="楷体" panose="02010609060101010101" pitchFamily="49" charset="-122"/>
                <a:cs typeface="楷体" panose="02010609060101010101" pitchFamily="49" charset="-122"/>
              </a:rPr>
              <a:t>忽然又提出一个新的要求来</a:t>
            </a:r>
            <a:r>
              <a:rPr sz="3200" b="1" dirty="0">
                <a:latin typeface="楷体" panose="02010609060101010101" pitchFamily="49" charset="-122"/>
                <a:ea typeface="楷体" panose="02010609060101010101" pitchFamily="49" charset="-122"/>
                <a:cs typeface="楷体" panose="02010609060101010101" pitchFamily="49" charset="-122"/>
              </a:rPr>
              <a:t>。“</a:t>
            </a:r>
            <a:r>
              <a:rPr sz="3200" b="1" dirty="0" err="1">
                <a:latin typeface="楷体" panose="02010609060101010101" pitchFamily="49" charset="-122"/>
                <a:ea typeface="楷体" panose="02010609060101010101" pitchFamily="49" charset="-122"/>
                <a:cs typeface="楷体" panose="02010609060101010101" pitchFamily="49" charset="-122"/>
              </a:rPr>
              <a:t>让我给你剪一剪</a:t>
            </a:r>
            <a:r>
              <a:rPr sz="3200" b="1" dirty="0">
                <a:latin typeface="楷体" panose="02010609060101010101" pitchFamily="49" charset="-122"/>
                <a:ea typeface="楷体" panose="02010609060101010101" pitchFamily="49" charset="-122"/>
                <a:cs typeface="楷体" panose="02010609060101010101" pitchFamily="49" charset="-122"/>
              </a:rPr>
              <a:t>……” </a:t>
            </a:r>
          </a:p>
          <a:p>
            <a:pPr indent="304800"/>
            <a:r>
              <a:rPr sz="3200" b="1" dirty="0">
                <a:latin typeface="楷体" panose="02010609060101010101" pitchFamily="49" charset="-122"/>
                <a:ea typeface="楷体" panose="02010609060101010101" pitchFamily="49" charset="-122"/>
                <a:cs typeface="楷体" panose="02010609060101010101" pitchFamily="49" charset="-122"/>
              </a:rPr>
              <a:t>   </a:t>
            </a:r>
            <a:r>
              <a:rPr sz="3200" b="1" dirty="0" err="1">
                <a:latin typeface="楷体" panose="02010609060101010101" pitchFamily="49" charset="-122"/>
                <a:ea typeface="楷体" panose="02010609060101010101" pitchFamily="49" charset="-122"/>
                <a:cs typeface="楷体" panose="02010609060101010101" pitchFamily="49" charset="-122"/>
              </a:rPr>
              <a:t>什么！剪脚趾甲呀？那不行！我光着脚丫，一下地就跑。可是胳膊给奶奶拽住了，没有办法</a:t>
            </a:r>
            <a:r>
              <a:rPr sz="3200" b="1" dirty="0">
                <a:latin typeface="楷体" panose="02010609060101010101" pitchFamily="49" charset="-122"/>
                <a:ea typeface="楷体" panose="02010609060101010101" pitchFamily="49" charset="-122"/>
                <a:cs typeface="楷体" panose="02010609060101010101" pitchFamily="49" charset="-122"/>
              </a:rPr>
              <a:t>。 </a:t>
            </a:r>
            <a:endParaRPr sz="3600" b="0" dirty="0">
              <a:latin typeface="楷体" panose="02010609060101010101" pitchFamily="49" charset="-122"/>
              <a:ea typeface="楷体" panose="02010609060101010101" pitchFamily="49" charset="-122"/>
              <a:cs typeface="楷体" panose="02010609060101010101" pitchFamily="49" charset="-122"/>
            </a:endParaRPr>
          </a:p>
        </p:txBody>
      </p:sp>
      <p:sp>
        <p:nvSpPr>
          <p:cNvPr id="3" name="TextBox 1"/>
          <p:cNvSpPr txBox="1">
            <a:spLocks noChangeArrowheads="1"/>
          </p:cNvSpPr>
          <p:nvPr/>
        </p:nvSpPr>
        <p:spPr bwMode="auto">
          <a:xfrm>
            <a:off x="3707904" y="195486"/>
            <a:ext cx="1872208"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语言描写</a:t>
            </a:r>
          </a:p>
        </p:txBody>
      </p:sp>
      <p:sp>
        <p:nvSpPr>
          <p:cNvPr id="4" name="TextBox 1"/>
          <p:cNvSpPr txBox="1">
            <a:spLocks noChangeArrowheads="1"/>
          </p:cNvSpPr>
          <p:nvPr/>
        </p:nvSpPr>
        <p:spPr bwMode="auto">
          <a:xfrm>
            <a:off x="3733478" y="4083918"/>
            <a:ext cx="1152128"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淘气</a:t>
            </a:r>
          </a:p>
        </p:txBody>
      </p:sp>
      <p:pic>
        <p:nvPicPr>
          <p:cNvPr id="10" name="Picture 1" descr="d:\Documents\Tencent Files\2720870067\Image\C2C\Image2\0V~2JT4N8T[$VFK]J58`8`G.jpg"/>
          <p:cNvPicPr>
            <a:picLocks noChangeAspect="1" noChangeArrowheads="1"/>
          </p:cNvPicPr>
          <p:nvPr/>
        </p:nvPicPr>
        <p:blipFill>
          <a:blip r:embed="rId2" cstate="print"/>
          <a:srcRect/>
          <a:stretch>
            <a:fillRect/>
          </a:stretch>
        </p:blipFill>
        <p:spPr bwMode="auto">
          <a:xfrm>
            <a:off x="7199630" y="3470275"/>
            <a:ext cx="1311275" cy="1400810"/>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0234" y="1120140"/>
            <a:ext cx="7994214" cy="1630045"/>
          </a:xfrm>
          <a:prstGeom prst="rect">
            <a:avLst/>
          </a:prstGeom>
          <a:noFill/>
          <a:ln w="9525">
            <a:noFill/>
          </a:ln>
        </p:spPr>
        <p:txBody>
          <a:bodyPr wrap="square">
            <a:spAutoFit/>
          </a:bodyPr>
          <a:lstStyle/>
          <a:p>
            <a:pPr indent="304800"/>
            <a:r>
              <a:rPr lang="en-US" sz="3600" b="0" dirty="0">
                <a:latin typeface="楷体" panose="02010609060101010101" pitchFamily="49" charset="-122"/>
                <a:ea typeface="楷体" panose="02010609060101010101" pitchFamily="49" charset="-122"/>
                <a:cs typeface="楷体" panose="02010609060101010101" pitchFamily="49" charset="-122"/>
              </a:rPr>
              <a:t>   </a:t>
            </a:r>
            <a:r>
              <a:rPr sz="3200" b="1" dirty="0" err="1">
                <a:latin typeface="楷体" panose="02010609060101010101" pitchFamily="49" charset="-122"/>
                <a:ea typeface="楷体" panose="02010609060101010101" pitchFamily="49" charset="-122"/>
                <a:cs typeface="楷体" panose="02010609060101010101" pitchFamily="49" charset="-122"/>
                <a:sym typeface="+mn-ea"/>
              </a:rPr>
              <a:t>不过我得提出我的条件</a:t>
            </a:r>
            <a:r>
              <a:rPr sz="3200" b="1" dirty="0">
                <a:latin typeface="楷体" panose="02010609060101010101" pitchFamily="49" charset="-122"/>
                <a:ea typeface="楷体" panose="02010609060101010101" pitchFamily="49" charset="-122"/>
                <a:cs typeface="楷体" panose="02010609060101010101" pitchFamily="49" charset="-122"/>
                <a:sym typeface="+mn-ea"/>
              </a:rPr>
              <a:t>：“</a:t>
            </a:r>
            <a:r>
              <a:rPr sz="3200" b="1" dirty="0" err="1">
                <a:latin typeface="楷体" panose="02010609060101010101" pitchFamily="49" charset="-122"/>
                <a:ea typeface="楷体" panose="02010609060101010101" pitchFamily="49" charset="-122"/>
                <a:cs typeface="楷体" panose="02010609060101010101" pitchFamily="49" charset="-122"/>
                <a:sym typeface="+mn-ea"/>
              </a:rPr>
              <a:t>那，非得讲故事</a:t>
            </a:r>
            <a:r>
              <a:rPr sz="3200" b="1" dirty="0">
                <a:latin typeface="楷体" panose="02010609060101010101" pitchFamily="49" charset="-122"/>
                <a:ea typeface="楷体" panose="02010609060101010101" pitchFamily="49" charset="-122"/>
                <a:cs typeface="楷体" panose="02010609060101010101" pitchFamily="49" charset="-122"/>
                <a:sym typeface="+mn-ea"/>
              </a:rPr>
              <a:t>。”</a:t>
            </a:r>
            <a:r>
              <a:rPr sz="3200" b="1" dirty="0" err="1">
                <a:latin typeface="楷体" panose="02010609060101010101" pitchFamily="49" charset="-122"/>
                <a:ea typeface="楷体" panose="02010609060101010101" pitchFamily="49" charset="-122"/>
                <a:cs typeface="楷体" panose="02010609060101010101" pitchFamily="49" charset="-122"/>
                <a:sym typeface="+mn-ea"/>
              </a:rPr>
              <a:t>于是奶奶又讲了一个</a:t>
            </a:r>
            <a:r>
              <a:rPr sz="3200" b="1" dirty="0">
                <a:latin typeface="楷体" panose="02010609060101010101" pitchFamily="49" charset="-122"/>
                <a:ea typeface="楷体" panose="02010609060101010101" pitchFamily="49" charset="-122"/>
                <a:cs typeface="楷体" panose="02010609060101010101" pitchFamily="49" charset="-122"/>
                <a:sym typeface="+mn-ea"/>
              </a:rPr>
              <a:t>——</a:t>
            </a:r>
            <a:r>
              <a:rPr sz="3200" b="1" dirty="0" err="1">
                <a:latin typeface="楷体" panose="02010609060101010101" pitchFamily="49" charset="-122"/>
                <a:ea typeface="楷体" panose="02010609060101010101" pitchFamily="49" charset="-122"/>
                <a:cs typeface="楷体" panose="02010609060101010101" pitchFamily="49" charset="-122"/>
                <a:sym typeface="+mn-ea"/>
              </a:rPr>
              <a:t>又是宝葫芦的故事</a:t>
            </a:r>
            <a:r>
              <a:rPr sz="3200" b="1" dirty="0">
                <a:latin typeface="楷体" panose="02010609060101010101" pitchFamily="49" charset="-122"/>
                <a:ea typeface="楷体" panose="02010609060101010101" pitchFamily="49" charset="-122"/>
                <a:cs typeface="楷体" panose="02010609060101010101" pitchFamily="49" charset="-122"/>
                <a:sym typeface="+mn-ea"/>
              </a:rPr>
              <a:t>。</a:t>
            </a:r>
            <a:endParaRPr sz="3600" b="0" dirty="0">
              <a:latin typeface="楷体" panose="02010609060101010101" pitchFamily="49" charset="-122"/>
              <a:ea typeface="楷体" panose="02010609060101010101" pitchFamily="49" charset="-122"/>
              <a:cs typeface="楷体" panose="02010609060101010101" pitchFamily="49" charset="-122"/>
            </a:endParaRPr>
          </a:p>
        </p:txBody>
      </p:sp>
      <p:sp>
        <p:nvSpPr>
          <p:cNvPr id="30" name="TextBox 1"/>
          <p:cNvSpPr txBox="1">
            <a:spLocks noChangeArrowheads="1"/>
          </p:cNvSpPr>
          <p:nvPr/>
        </p:nvSpPr>
        <p:spPr bwMode="auto">
          <a:xfrm>
            <a:off x="827584" y="3603306"/>
            <a:ext cx="5542915"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每次奶奶都讲宝葫芦的故事</a:t>
            </a:r>
          </a:p>
        </p:txBody>
      </p:sp>
      <p:sp>
        <p:nvSpPr>
          <p:cNvPr id="4" name="TextBox 1"/>
          <p:cNvSpPr txBox="1">
            <a:spLocks noChangeArrowheads="1"/>
          </p:cNvSpPr>
          <p:nvPr/>
        </p:nvSpPr>
        <p:spPr bwMode="auto">
          <a:xfrm>
            <a:off x="3278893" y="352425"/>
            <a:ext cx="1872208" cy="583565"/>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horz" wrap="square">
            <a:spAutoFit/>
          </a:bodyPr>
          <a:lstStyle/>
          <a:p>
            <a:pPr algn="ctr" eaLnBrk="1" hangingPunct="1"/>
            <a:r>
              <a:rPr lang="zh-CN" altLang="en-US" sz="3200" b="1" dirty="0">
                <a:solidFill>
                  <a:srgbClr val="FF0000"/>
                </a:solidFill>
                <a:latin typeface="楷体" panose="02010609060101010101" pitchFamily="49" charset="-122"/>
                <a:ea typeface="楷体" panose="02010609060101010101" pitchFamily="49" charset="-122"/>
              </a:rPr>
              <a:t>语言描写</a:t>
            </a:r>
          </a:p>
        </p:txBody>
      </p:sp>
      <p:sp>
        <p:nvSpPr>
          <p:cNvPr id="5" name="TextBox 1"/>
          <p:cNvSpPr txBox="1">
            <a:spLocks noChangeArrowheads="1"/>
          </p:cNvSpPr>
          <p:nvPr/>
        </p:nvSpPr>
        <p:spPr bwMode="auto">
          <a:xfrm>
            <a:off x="6660232" y="3603306"/>
            <a:ext cx="1152128" cy="583565"/>
          </a:xfrm>
          <a:prstGeom prst="rect">
            <a:avLst/>
          </a:prstGeom>
        </p:spPr>
        <p:style>
          <a:lnRef idx="2">
            <a:schemeClr val="accent2"/>
          </a:lnRef>
          <a:fillRef idx="1">
            <a:schemeClr val="lt1"/>
          </a:fillRef>
          <a:effectRef idx="0">
            <a:schemeClr val="accent2"/>
          </a:effectRef>
          <a:fontRef idx="minor">
            <a:schemeClr val="dk1"/>
          </a:fontRef>
        </p:style>
        <p:txBody>
          <a:bodyPr vert="horz" wrap="square">
            <a:spAutoFit/>
          </a:body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机灵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4" grpId="0" bldLvl="0" animBg="1"/>
      <p:bldP spid="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827584" y="1042258"/>
            <a:ext cx="7429552" cy="3761740"/>
          </a:xfrm>
          <a:prstGeom prst="rect">
            <a:avLst/>
          </a:prstGeom>
          <a:noFill/>
          <a:ln>
            <a:solidFill>
              <a:schemeClr val="accent2">
                <a:lumMod val="50000"/>
              </a:schemeClr>
            </a:solidFill>
          </a:ln>
        </p:spPr>
        <p:txBody>
          <a:bodyPr wrap="square" lIns="68580" tIns="34290" rIns="68580" bIns="34290" rtlCol="0">
            <a:spAutoFit/>
          </a:bodyPr>
          <a:lstStyle/>
          <a:p>
            <a:pPr algn="just">
              <a:lnSpc>
                <a:spcPct val="150000"/>
              </a:lnSpc>
            </a:pPr>
            <a:r>
              <a:rPr lang="zh-CN" altLang="en-US" sz="2700" b="1" dirty="0">
                <a:solidFill>
                  <a:srgbClr val="FF0000"/>
                </a:solidFill>
                <a:latin typeface="楷体" panose="02010609060101010101" pitchFamily="49" charset="-122"/>
                <a:ea typeface="楷体" panose="02010609060101010101" pitchFamily="49" charset="-122"/>
              </a:rPr>
              <a:t>    </a:t>
            </a:r>
            <a:r>
              <a:rPr lang="zh-CN" altLang="en-US" sz="3200" b="1" u="sng" dirty="0">
                <a:solidFill>
                  <a:srgbClr val="FF0000"/>
                </a:solidFill>
                <a:latin typeface="楷体" panose="02010609060101010101" pitchFamily="49" charset="-122"/>
                <a:ea typeface="楷体" panose="02010609060101010101" pitchFamily="49" charset="-122"/>
              </a:rPr>
              <a:t>语言描写</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塑造人物形象的重要手段。语言描写包括人物的独白和对话。独白是反映人物心理活动的重要手段。对话可以是两个人的对话，也可以是几个人的相互交谈。</a:t>
            </a:r>
            <a:r>
              <a:rPr lang="zh-CN" altLang="en-US" sz="2700" b="1" dirty="0">
                <a:solidFill>
                  <a:srgbClr val="FF0000"/>
                </a:solidFill>
                <a:latin typeface="楷体" panose="02010609060101010101" pitchFamily="49" charset="-122"/>
                <a:ea typeface="楷体" panose="02010609060101010101" pitchFamily="49" charset="-122"/>
              </a:rPr>
              <a:t>   </a:t>
            </a:r>
            <a:endParaRPr lang="zh-CN" altLang="en-US" sz="3200" b="1"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955" y="381000"/>
            <a:ext cx="1963420" cy="542290"/>
          </a:xfrm>
          <a:prstGeom prst="rect">
            <a:avLst/>
          </a:prstGeom>
          <a:effectLst>
            <a:outerShdw blurRad="50800" dist="38100" dir="2700000" algn="tl" rotWithShape="0">
              <a:prstClr val="black">
                <a:alpha val="40000"/>
              </a:prstClr>
            </a:outerShdw>
          </a:effectLst>
        </p:spPr>
      </p:pic>
      <p:sp>
        <p:nvSpPr>
          <p:cNvPr id="7" name="文本框 9"/>
          <p:cNvSpPr txBox="1"/>
          <p:nvPr/>
        </p:nvSpPr>
        <p:spPr>
          <a:xfrm>
            <a:off x="648335" y="485775"/>
            <a:ext cx="1445895" cy="437515"/>
          </a:xfrm>
          <a:prstGeom prst="rect">
            <a:avLst/>
          </a:prstGeom>
          <a:noFill/>
        </p:spPr>
        <p:txBody>
          <a:bodyPr wrap="square" lIns="68580" tIns="34290" rIns="68580" bIns="34290" rtlCol="0">
            <a:spAutoFit/>
          </a:bodyPr>
          <a:lstStyle/>
          <a:p>
            <a:r>
              <a:rPr lang="zh-CN" altLang="en-US" sz="2400" b="1" dirty="0">
                <a:solidFill>
                  <a:schemeClr val="bg1"/>
                </a:solidFill>
                <a:latin typeface="黑体" panose="02010609060101010101" pitchFamily="49" charset="-122"/>
                <a:ea typeface="黑体" panose="02010609060101010101" pitchFamily="49" charset="-122"/>
              </a:rPr>
              <a:t>语言描写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副标题 2"/>
          <p:cNvSpPr txBox="1"/>
          <p:nvPr/>
        </p:nvSpPr>
        <p:spPr>
          <a:xfrm>
            <a:off x="1881188" y="2747963"/>
            <a:ext cx="5381625" cy="438150"/>
          </a:xfrm>
          <a:prstGeom prst="rect">
            <a:avLst/>
          </a:prstGeom>
          <a:noFill/>
          <a:ln w="9525">
            <a:noFill/>
          </a:ln>
        </p:spPr>
        <p:txBody>
          <a:bodyPr anchor="t"/>
          <a:lstStyle/>
          <a:p>
            <a:pPr algn="ctr"/>
            <a:r>
              <a:rPr lang="zh-CN" altLang="en-US" sz="2000" b="1" noProof="1">
                <a:solidFill>
                  <a:srgbClr val="000000"/>
                </a:solidFill>
                <a:latin typeface="黑体" panose="02010609060101010101" pitchFamily="49" charset="-122"/>
                <a:ea typeface="黑体" panose="02010609060101010101" pitchFamily="49" charset="-122"/>
                <a:cs typeface="+mn-cs"/>
              </a:rPr>
              <a:t>部编 </a:t>
            </a:r>
            <a:r>
              <a:rPr lang="en-US" altLang="zh-CN" sz="2000" b="1" noProof="1">
                <a:solidFill>
                  <a:srgbClr val="000000"/>
                </a:solidFill>
                <a:latin typeface="黑体" panose="02010609060101010101" pitchFamily="49" charset="-122"/>
                <a:ea typeface="黑体" panose="02010609060101010101" pitchFamily="49" charset="-122"/>
                <a:cs typeface="+mn-cs"/>
              </a:rPr>
              <a:t>RJ·</a:t>
            </a:r>
            <a:r>
              <a:rPr lang="zh-CN" altLang="en-US" sz="2000" b="1" noProof="1">
                <a:solidFill>
                  <a:srgbClr val="000000"/>
                </a:solidFill>
                <a:latin typeface="黑体" panose="02010609060101010101" pitchFamily="49" charset="-122"/>
                <a:ea typeface="黑体" panose="02010609060101010101" pitchFamily="49" charset="-122"/>
                <a:cs typeface="+mn-cs"/>
              </a:rPr>
              <a:t>四年级下册</a:t>
            </a:r>
            <a:endParaRPr lang="zh-CN" altLang="en-US" sz="2000" b="1" noProof="1">
              <a:solidFill>
                <a:srgbClr val="000000"/>
              </a:solidFill>
              <a:latin typeface="黑体" panose="02010609060101010101" pitchFamily="49" charset="-122"/>
              <a:ea typeface="黑体" panose="02010609060101010101" pitchFamily="49" charset="-122"/>
            </a:endParaRPr>
          </a:p>
        </p:txBody>
      </p:sp>
      <p:sp>
        <p:nvSpPr>
          <p:cNvPr id="4098" name="标题 1"/>
          <p:cNvSpPr txBox="1"/>
          <p:nvPr/>
        </p:nvSpPr>
        <p:spPr>
          <a:xfrm>
            <a:off x="1881188" y="1794272"/>
            <a:ext cx="5787156" cy="777479"/>
          </a:xfrm>
          <a:prstGeom prst="rect">
            <a:avLst/>
          </a:prstGeom>
          <a:noFill/>
          <a:ln w="12700">
            <a:noFill/>
          </a:ln>
        </p:spPr>
        <p:txBody>
          <a:bodyPr anchor="t"/>
          <a:lstStyle/>
          <a:p>
            <a:pPr algn="ctr"/>
            <a:r>
              <a:rPr sz="4000" b="1" noProof="1">
                <a:solidFill>
                  <a:srgbClr val="000000"/>
                </a:solidFill>
                <a:latin typeface="黑体" panose="02010609060101010101" pitchFamily="49" charset="-122"/>
                <a:ea typeface="黑体" panose="02010609060101010101" pitchFamily="49" charset="-122"/>
                <a:cs typeface="+mn-cs"/>
              </a:rPr>
              <a:t>25 宝葫芦的秘密(节选)</a:t>
            </a:r>
          </a:p>
        </p:txBody>
      </p:sp>
      <p:cxnSp>
        <p:nvCxnSpPr>
          <p:cNvPr id="4" name="直接连接符 3"/>
          <p:cNvCxnSpPr/>
          <p:nvPr/>
        </p:nvCxnSpPr>
        <p:spPr>
          <a:xfrm>
            <a:off x="1786255" y="2571750"/>
            <a:ext cx="5509895"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827584" y="1074412"/>
            <a:ext cx="7429552" cy="3023235"/>
          </a:xfrm>
          <a:prstGeom prst="rect">
            <a:avLst/>
          </a:prstGeom>
          <a:noFill/>
          <a:ln>
            <a:solidFill>
              <a:schemeClr val="accent2">
                <a:lumMod val="50000"/>
              </a:schemeClr>
            </a:solidFill>
          </a:ln>
        </p:spPr>
        <p:txBody>
          <a:bodyPr wrap="square" lIns="68580" tIns="34290" rIns="68580" bIns="34290" rtlCol="0">
            <a:spAutoFit/>
          </a:bodyPr>
          <a:lstStyle/>
          <a:p>
            <a:pPr algn="just">
              <a:lnSpc>
                <a:spcPct val="150000"/>
              </a:lnSpc>
            </a:pPr>
            <a:r>
              <a:rPr lang="zh-CN" altLang="en-US" sz="2700" b="1" dirty="0">
                <a:solidFill>
                  <a:srgbClr val="FF0000"/>
                </a:solidFill>
                <a:latin typeface="楷体" panose="02010609060101010101" pitchFamily="49" charset="-122"/>
                <a:ea typeface="楷体" panose="02010609060101010101" pitchFamily="49" charset="-122"/>
              </a:rPr>
              <a:t>    </a:t>
            </a:r>
            <a:r>
              <a:rPr lang="zh-CN" altLang="en-US" sz="3200" b="1" dirty="0">
                <a:solidFill>
                  <a:srgbClr val="FF0000"/>
                </a:solidFill>
                <a:latin typeface="楷体" panose="02010609060101010101" pitchFamily="49" charset="-122"/>
                <a:ea typeface="楷体" panose="02010609060101010101" pitchFamily="49" charset="-122"/>
                <a:sym typeface="+mn-ea"/>
              </a:rPr>
              <a:t> </a:t>
            </a:r>
            <a:r>
              <a:rPr lang="zh-CN" altLang="en-US" sz="3200" b="1" u="sng" dirty="0">
                <a:solidFill>
                  <a:srgbClr val="FF0000"/>
                </a:solidFill>
                <a:latin typeface="楷体" panose="02010609060101010101" pitchFamily="49" charset="-122"/>
                <a:ea typeface="楷体" panose="02010609060101010101" pitchFamily="49" charset="-122"/>
                <a:sym typeface="+mn-ea"/>
              </a:rPr>
              <a:t>好处</a:t>
            </a:r>
            <a:r>
              <a:rPr lang="zh-CN" altLang="en-US" sz="3200" b="1" dirty="0">
                <a:latin typeface="楷体" panose="02010609060101010101" pitchFamily="49" charset="-122"/>
                <a:ea typeface="楷体" panose="02010609060101010101" pitchFamily="49" charset="-122"/>
                <a:sym typeface="+mn-ea"/>
              </a:rPr>
              <a:t>总是鲜明地展示人物的性格，生动地表现人物的思想感情，深刻地反映人物的内心世界，使读者“如闻其声，如见其人”，获得深刻的印象。</a:t>
            </a:r>
            <a:endParaRPr lang="zh-CN" altLang="en-US" sz="3200" b="1" dirty="0">
              <a:latin typeface="楷体" panose="02010609060101010101" pitchFamily="49" charset="-122"/>
              <a:ea typeface="楷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6252" y="642432"/>
            <a:ext cx="6894100" cy="2614930"/>
          </a:xfrm>
          <a:prstGeom prst="rect">
            <a:avLst/>
          </a:prstGeom>
          <a:noFill/>
          <a:ln w="9525">
            <a:noFill/>
          </a:ln>
        </p:spPr>
        <p:txBody>
          <a:bodyPr wrap="square">
            <a:spAutoFit/>
          </a:bodyPr>
          <a:lstStyle/>
          <a:p>
            <a:pPr indent="304800"/>
            <a:r>
              <a:rPr lang="en-US" sz="3600" b="0" dirty="0">
                <a:latin typeface="楷体" panose="02010609060101010101" pitchFamily="49" charset="-122"/>
                <a:ea typeface="楷体" panose="02010609060101010101" pitchFamily="49" charset="-122"/>
                <a:cs typeface="楷体" panose="02010609060101010101" pitchFamily="49" charset="-122"/>
              </a:rPr>
              <a:t>   </a:t>
            </a:r>
            <a:r>
              <a:rPr sz="3200" b="1" dirty="0" err="1">
                <a:latin typeface="楷体" panose="02010609060101010101" pitchFamily="49" charset="-122"/>
                <a:ea typeface="楷体" panose="02010609060101010101" pitchFamily="49" charset="-122"/>
                <a:cs typeface="楷体" panose="02010609060101010101" pitchFamily="49" charset="-122"/>
                <a:sym typeface="+mn-ea"/>
              </a:rPr>
              <a:t>一直到我长大了，有时候还想起它来。我有几次对着一道算术题发楞</a:t>
            </a:r>
            <a:r>
              <a:rPr lang="en-US" altLang="zh-CN" sz="3200" b="1"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dirty="0">
                <a:latin typeface="楷体" panose="02010609060101010101" pitchFamily="49" charset="-122"/>
                <a:ea typeface="楷体" panose="02010609060101010101" pitchFamily="49" charset="-122"/>
                <a:cs typeface="楷体" panose="02010609060101010101" pitchFamily="49" charset="-122"/>
                <a:sym typeface="+mn-ea"/>
              </a:rPr>
              <a:t>那一天我和科学小组的同学闹翻了，我又想到了它。 “</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要是</a:t>
            </a:r>
            <a:r>
              <a:rPr lang="zh-CN" altLang="en-US" sz="3200" b="1" dirty="0">
                <a:latin typeface="楷体" panose="02010609060101010101" pitchFamily="49" charset="-122"/>
                <a:ea typeface="楷体" panose="02010609060101010101" pitchFamily="49" charset="-122"/>
                <a:cs typeface="楷体" panose="02010609060101010101" pitchFamily="49" charset="-122"/>
                <a:sym typeface="+mn-ea"/>
              </a:rPr>
              <a:t>我有那么一个葫芦，</a:t>
            </a:r>
            <a:r>
              <a:rPr lang="zh-CN" altLang="en-US" sz="3200" b="1" dirty="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那</a:t>
            </a:r>
            <a:r>
              <a:rPr lang="en-US" altLang="zh-CN" sz="3200" b="1" dirty="0">
                <a:latin typeface="楷体" panose="02010609060101010101" pitchFamily="49" charset="-122"/>
                <a:ea typeface="楷体" panose="02010609060101010101" pitchFamily="49" charset="-122"/>
                <a:cs typeface="楷体" panose="02010609060101010101" pitchFamily="49" charset="-122"/>
                <a:sym typeface="+mn-ea"/>
              </a:rPr>
              <a:t>……”</a:t>
            </a:r>
            <a:endParaRPr sz="3200" b="1"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5" name="TextBox 1"/>
          <p:cNvSpPr txBox="1">
            <a:spLocks noChangeArrowheads="1"/>
          </p:cNvSpPr>
          <p:nvPr/>
        </p:nvSpPr>
        <p:spPr bwMode="auto">
          <a:xfrm rot="16200000">
            <a:off x="3779630" y="3029397"/>
            <a:ext cx="675005" cy="2207981"/>
          </a:xfrm>
          <a:prstGeom prst="rect">
            <a:avLst/>
          </a:prstGeom>
          <a:gradFill>
            <a:gsLst>
              <a:gs pos="0">
                <a:schemeClr val="accent3">
                  <a:tint val="50000"/>
                  <a:satMod val="300000"/>
                </a:schemeClr>
              </a:gs>
              <a:gs pos="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vert="eaVert" wrap="square">
            <a:spAutoFit/>
          </a:bodyPr>
          <a:lstStyle/>
          <a:p>
            <a:pPr eaLnBrk="1" hangingPunct="1"/>
            <a:r>
              <a:rPr lang="zh-CN" altLang="en-US" sz="3200" b="1" dirty="0">
                <a:solidFill>
                  <a:srgbClr val="FF0000"/>
                </a:solidFill>
                <a:latin typeface="楷体" panose="02010609060101010101" pitchFamily="49" charset="-122"/>
                <a:ea typeface="楷体" panose="02010609060101010101" pitchFamily="49" charset="-122"/>
              </a:rPr>
              <a:t>充满想象力</a:t>
            </a:r>
          </a:p>
        </p:txBody>
      </p:sp>
      <p:pic>
        <p:nvPicPr>
          <p:cNvPr id="10" name="Picture 1" descr="d:\Documents\Tencent Files\2720870067\Image\C2C\Image2\0V~2JT4N8T[$VFK]J58`8`G.jpg"/>
          <p:cNvPicPr>
            <a:picLocks noChangeAspect="1" noChangeArrowheads="1"/>
          </p:cNvPicPr>
          <p:nvPr/>
        </p:nvPicPr>
        <p:blipFill>
          <a:blip r:embed="rId2" cstate="print"/>
          <a:srcRect/>
          <a:stretch>
            <a:fillRect/>
          </a:stretch>
        </p:blipFill>
        <p:spPr bwMode="auto">
          <a:xfrm>
            <a:off x="6632575" y="2847975"/>
            <a:ext cx="1891030" cy="2019935"/>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536" y="1135072"/>
            <a:ext cx="8358214" cy="1850390"/>
          </a:xfrm>
          <a:prstGeom prst="rect">
            <a:avLst/>
          </a:prstGeom>
          <a:noFill/>
          <a:ln w="9525">
            <a:noFill/>
            <a:miter lim="800000"/>
          </a:ln>
          <a:effectLst/>
        </p:spPr>
        <p:txBody>
          <a:bodyPr wrap="square">
            <a:spAutoFit/>
          </a:bodyPr>
          <a:lstStyle/>
          <a:p>
            <a:pPr>
              <a:lnSpc>
                <a:spcPct val="130000"/>
              </a:lnSpc>
              <a:spcBef>
                <a:spcPct val="50000"/>
              </a:spcBef>
            </a:pPr>
            <a:r>
              <a:rPr lang="en-US" altLang="zh-CN" sz="3200" b="1" dirty="0">
                <a:solidFill>
                  <a:schemeClr val="tx1"/>
                </a:solidFill>
                <a:latin typeface="楷体" panose="02010609060101010101" pitchFamily="49" charset="-122"/>
                <a:ea typeface="楷体" panose="02010609060101010101" pitchFamily="49" charset="-122"/>
              </a:rPr>
              <a:t>    </a:t>
            </a:r>
            <a:r>
              <a:rPr lang="zh-CN" altLang="en-US" sz="2800" b="1" dirty="0">
                <a:solidFill>
                  <a:schemeClr val="tx1"/>
                </a:solidFill>
                <a:latin typeface="宋体" panose="02010600030101010101" pitchFamily="2" charset="-122"/>
                <a:ea typeface="宋体" panose="02010600030101010101" pitchFamily="2" charset="-122"/>
              </a:rPr>
              <a:t>明明周末想去科技馆，但是妈妈想带她去姥姥家，请你体会明明的心理活动，用语言描写的方式写一写。</a:t>
            </a:r>
          </a:p>
        </p:txBody>
      </p:sp>
      <p:sp>
        <p:nvSpPr>
          <p:cNvPr id="9" name="文本框 9"/>
          <p:cNvSpPr txBox="1"/>
          <p:nvPr/>
        </p:nvSpPr>
        <p:spPr>
          <a:xfrm>
            <a:off x="761318" y="436128"/>
            <a:ext cx="1506426" cy="560705"/>
          </a:xfrm>
          <a:prstGeom prst="rect">
            <a:avLst/>
          </a:prstGeom>
          <a:noFill/>
        </p:spPr>
        <p:txBody>
          <a:bodyPr wrap="square" lIns="68580" tIns="34290" rIns="68580" bIns="34290" rtlCol="0">
            <a:spAutoFit/>
          </a:bodyPr>
          <a:lstStyle/>
          <a:p>
            <a:r>
              <a:rPr lang="zh-CN" altLang="en-US" sz="3200" dirty="0">
                <a:latin typeface="黑体" panose="02010609060101010101" pitchFamily="49" charset="-122"/>
                <a:ea typeface="黑体" panose="02010609060101010101" pitchFamily="49" charset="-122"/>
              </a:rPr>
              <a:t>小练笔</a:t>
            </a: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72864"/>
            <a:ext cx="559476" cy="545460"/>
          </a:xfrm>
          <a:prstGeom prst="rect">
            <a:avLst/>
          </a:prstGeom>
        </p:spPr>
      </p:pic>
      <p:sp>
        <p:nvSpPr>
          <p:cNvPr id="5" name="矩形 4"/>
          <p:cNvSpPr/>
          <p:nvPr/>
        </p:nvSpPr>
        <p:spPr>
          <a:xfrm>
            <a:off x="683568" y="2916108"/>
            <a:ext cx="7992888" cy="1383665"/>
          </a:xfrm>
          <a:prstGeom prst="rect">
            <a:avLst/>
          </a:prstGeom>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rPr>
              <a:t>    提示：假如你是明明，你会怎么向妈妈表达你的意愿？注意人物语言要符合人物的身份和性格特征。</a:t>
            </a:r>
            <a:endParaRPr lang="en-US" altLang="zh-CN"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711587"/>
            <a:ext cx="7697043" cy="1053465"/>
          </a:xfrm>
          <a:prstGeom prst="rect">
            <a:avLst/>
          </a:prstGeom>
          <a:solidFill>
            <a:srgbClr val="FFFFFF">
              <a:alpha val="31000"/>
            </a:srgbClr>
          </a:solidFill>
        </p:spPr>
        <p:txBody>
          <a:bodyPr wrap="square" lIns="68580" tIns="34290" rIns="68580" bIns="34290" rtlCol="0">
            <a:spAutoFit/>
          </a:bodyPr>
          <a:lstStyle/>
          <a:p>
            <a:r>
              <a:rPr lang="zh-CN" altLang="en-US" sz="3200" b="1" dirty="0">
                <a:latin typeface="黑体" panose="02010609060101010101" pitchFamily="49" charset="-122"/>
                <a:ea typeface="黑体" panose="02010609060101010101" pitchFamily="49" charset="-122"/>
              </a:rPr>
              <a:t>    假如你拥有了一个宝葫芦，你会用它来做什么？</a:t>
            </a:r>
          </a:p>
        </p:txBody>
      </p:sp>
      <p:sp>
        <p:nvSpPr>
          <p:cNvPr id="5" name="TextBox 4"/>
          <p:cNvSpPr txBox="1"/>
          <p:nvPr/>
        </p:nvSpPr>
        <p:spPr>
          <a:xfrm>
            <a:off x="659582" y="2262386"/>
            <a:ext cx="7697043" cy="2038350"/>
          </a:xfrm>
          <a:prstGeom prst="rect">
            <a:avLst/>
          </a:prstGeom>
          <a:solidFill>
            <a:srgbClr val="FFFFFF">
              <a:alpha val="31000"/>
            </a:srgbClr>
          </a:solidFill>
        </p:spPr>
        <p:txBody>
          <a:bodyPr wrap="square" lIns="68580" tIns="34290" rIns="68580" bIns="34290" rtlCol="0">
            <a:spAutoFit/>
          </a:bodyPr>
          <a:lstStyle/>
          <a:p>
            <a:r>
              <a:rPr lang="zh-CN" altLang="en-US" sz="3200" b="1" dirty="0">
                <a:solidFill>
                  <a:srgbClr val="FF0000"/>
                </a:solidFill>
                <a:latin typeface="宋体" panose="02010600030101010101" pitchFamily="2" charset="-122"/>
                <a:ea typeface="宋体" panose="02010600030101010101" pitchFamily="2" charset="-122"/>
              </a:rPr>
              <a:t>    示例：我会用它来造一种容器，它能把地球上的废气、废水、废渣全部收集起来，再把它们变废为宝。这样地球上的天变蓝了，水变清了，山变绿了。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6570" y="1275606"/>
            <a:ext cx="7992888" cy="1814830"/>
          </a:xfrm>
          <a:prstGeom prst="rect">
            <a:avLst/>
          </a:prstGeom>
        </p:spPr>
        <p:txBody>
          <a:bodyPr wrap="square">
            <a:spAutoFit/>
          </a:bodyPr>
          <a:lstStyle/>
          <a:p>
            <a:r>
              <a:rPr lang="zh-CN" altLang="en-US" sz="2800" b="1" dirty="0">
                <a:latin typeface="黑体" panose="02010609060101010101" pitchFamily="49" charset="-122"/>
                <a:ea typeface="黑体" panose="02010609060101010101" pitchFamily="49" charset="-122"/>
              </a:rPr>
              <a:t>    当王葆真的得到了一个宝葫芦时，他逐渐认识到靠宝葫芦不劳而获，带给他的不是幸福，而是烦恼。这是怎么回事呢？感兴趣的同学可以读读</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宝葫芦的秘密</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这本书。</a:t>
            </a:r>
          </a:p>
        </p:txBody>
      </p:sp>
      <p:sp>
        <p:nvSpPr>
          <p:cNvPr id="7" name="矩形 6"/>
          <p:cNvSpPr/>
          <p:nvPr/>
        </p:nvSpPr>
        <p:spPr>
          <a:xfrm>
            <a:off x="1691680" y="3539470"/>
            <a:ext cx="4625100" cy="521970"/>
          </a:xfrm>
          <a:prstGeom prst="rect">
            <a:avLst/>
          </a:prstGeom>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rPr>
              <a:t>提示：</a:t>
            </a:r>
            <a:r>
              <a:rPr lang="zh-CN" sz="2800" b="1" dirty="0">
                <a:solidFill>
                  <a:srgbClr val="FF0000"/>
                </a:solidFill>
                <a:latin typeface="黑体" panose="02010609060101010101" pitchFamily="49" charset="-122"/>
                <a:ea typeface="黑体" panose="02010609060101010101" pitchFamily="49" charset="-122"/>
              </a:rPr>
              <a:t>找到原著读一读吧！</a:t>
            </a:r>
          </a:p>
        </p:txBody>
      </p:sp>
      <p:sp>
        <p:nvSpPr>
          <p:cNvPr id="3" name="矩形 2"/>
          <p:cNvSpPr/>
          <p:nvPr/>
        </p:nvSpPr>
        <p:spPr>
          <a:xfrm>
            <a:off x="899592" y="427923"/>
            <a:ext cx="2685415" cy="737235"/>
          </a:xfrm>
          <a:prstGeom prst="rect">
            <a:avLst/>
          </a:prstGeom>
        </p:spPr>
        <p:txBody>
          <a:bodyPr wrap="none">
            <a:spAutoFit/>
          </a:bodyPr>
          <a:lstStyle/>
          <a:p>
            <a:pPr>
              <a:lnSpc>
                <a:spcPct val="150000"/>
              </a:lnSpc>
              <a:defRPr/>
            </a:pPr>
            <a:r>
              <a:rPr lang="zh-CN" altLang="en-US" sz="2800" b="1" kern="0" dirty="0">
                <a:solidFill>
                  <a:srgbClr val="CC3300"/>
                </a:solidFill>
                <a:latin typeface="黑体" panose="02010609060101010101" pitchFamily="49" charset="-122"/>
                <a:ea typeface="黑体" panose="02010609060101010101" pitchFamily="49" charset="-122"/>
              </a:rPr>
              <a:t>（课后选做题）</a:t>
            </a:r>
            <a:endParaRPr lang="zh-CN" altLang="en-US" sz="2800" b="1" kern="0" dirty="0">
              <a:latin typeface="黑体" panose="02010609060101010101" pitchFamily="49" charset="-122"/>
              <a:ea typeface="黑体" panose="02010609060101010101" pitchFamily="49" charset="-122"/>
            </a:endParaRPr>
          </a:p>
        </p:txBody>
      </p:sp>
      <p:pic>
        <p:nvPicPr>
          <p:cNvPr id="10" name="Picture 1" descr="d:\Documents\Tencent Files\2720870067\Image\C2C\Image2\0V~2JT4N8T[$VFK]J58`8`G.jpg"/>
          <p:cNvPicPr>
            <a:picLocks noChangeAspect="1" noChangeArrowheads="1"/>
          </p:cNvPicPr>
          <p:nvPr/>
        </p:nvPicPr>
        <p:blipFill>
          <a:blip r:embed="rId2" cstate="print"/>
          <a:srcRect/>
          <a:stretch>
            <a:fillRect/>
          </a:stretch>
        </p:blipFill>
        <p:spPr bwMode="auto">
          <a:xfrm>
            <a:off x="6529705" y="2668270"/>
            <a:ext cx="2119630" cy="2264410"/>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584" y="1059582"/>
            <a:ext cx="7200800" cy="3107690"/>
          </a:xfrm>
          <a:prstGeom prst="rect">
            <a:avLst/>
          </a:prstGeom>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rPr>
              <a:t>    王葆逐渐发现宝葫芦原来不分青红皂白，只懂盲目服从，多次让王葆处于尴尬境地，让他哭笑不得。宝葫芦还让王葆偷懒、说谎，失去了朋友。后来，王葆发现自己得到的东西都是宝葫芦偷来的。王葆终于认识到靠宝葫芦不劳而获，带给自己的不是幸福，而是烦恼。于是气急败坏，把宝葫芦扔了。</a:t>
            </a:r>
            <a:endParaRPr lang="zh-CN" sz="28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26"/>
          <p:cNvSpPr txBox="1">
            <a:spLocks noChangeArrowheads="1"/>
          </p:cNvSpPr>
          <p:nvPr/>
        </p:nvSpPr>
        <p:spPr bwMode="auto">
          <a:xfrm>
            <a:off x="131296" y="1867267"/>
            <a:ext cx="677108" cy="2516073"/>
          </a:xfrm>
          <a:prstGeom prst="rect">
            <a:avLst/>
          </a:prstGeom>
          <a:noFill/>
          <a:ln w="9525">
            <a:noFill/>
            <a:miter lim="800000"/>
          </a:ln>
        </p:spPr>
        <p:txBody>
          <a:bodyPr vert="eaVert" wrap="none">
            <a:spAutoFit/>
          </a:bodyPr>
          <a:lstStyle/>
          <a:p>
            <a:r>
              <a:rPr lang="zh-CN" altLang="en-US" sz="3200" b="1" dirty="0">
                <a:solidFill>
                  <a:srgbClr val="E04236"/>
                </a:solidFill>
                <a:latin typeface="楷体" panose="02010609060101010101" pitchFamily="49" charset="-122"/>
                <a:ea typeface="楷体" panose="02010609060101010101" pitchFamily="49" charset="-122"/>
              </a:rPr>
              <a:t>宝葫芦的故事</a:t>
            </a:r>
            <a:endParaRPr lang="zh-TW" altLang="en-US" sz="3200" b="1" dirty="0">
              <a:solidFill>
                <a:srgbClr val="E04236"/>
              </a:solidFill>
              <a:latin typeface="楷体" panose="02010609060101010101" pitchFamily="49" charset="-122"/>
              <a:ea typeface="楷体" panose="02010609060101010101" pitchFamily="49" charset="-122"/>
            </a:endParaRPr>
          </a:p>
        </p:txBody>
      </p:sp>
      <p:sp>
        <p:nvSpPr>
          <p:cNvPr id="9" name="左大括号 8"/>
          <p:cNvSpPr/>
          <p:nvPr/>
        </p:nvSpPr>
        <p:spPr>
          <a:xfrm>
            <a:off x="921726" y="1431680"/>
            <a:ext cx="481380" cy="3479556"/>
          </a:xfrm>
          <a:prstGeom prst="leftBrace">
            <a:avLst>
              <a:gd name="adj1" fmla="val 68605"/>
              <a:gd name="adj2" fmla="val 50000"/>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buFont typeface="Arial" panose="020B0604020202020204" pitchFamily="34" charset="0"/>
              <a:buNone/>
              <a:defRPr/>
            </a:pPr>
            <a:endParaRPr lang="zh-CN" altLang="en-US">
              <a:ln>
                <a:solidFill>
                  <a:schemeClr val="tx1"/>
                </a:solidFill>
              </a:ln>
              <a:solidFill>
                <a:srgbClr val="000000"/>
              </a:solidFill>
            </a:endParaRPr>
          </a:p>
        </p:txBody>
      </p:sp>
      <p:sp>
        <p:nvSpPr>
          <p:cNvPr id="10" name="文本框 1"/>
          <p:cNvSpPr txBox="1">
            <a:spLocks noChangeArrowheads="1"/>
          </p:cNvSpPr>
          <p:nvPr/>
        </p:nvSpPr>
        <p:spPr bwMode="auto">
          <a:xfrm>
            <a:off x="1452928" y="948470"/>
            <a:ext cx="6878516" cy="662554"/>
          </a:xfrm>
          <a:prstGeom prst="rect">
            <a:avLst/>
          </a:prstGeom>
          <a:noFill/>
          <a:ln w="9525">
            <a:noFill/>
            <a:miter lim="800000"/>
          </a:ln>
        </p:spPr>
        <p:txBody>
          <a:bodyPr wrap="square">
            <a:spAutoFit/>
          </a:bodyPr>
          <a:lstStyle/>
          <a:p>
            <a:pPr>
              <a:lnSpc>
                <a:spcPct val="150000"/>
              </a:lnSpc>
              <a:buFont typeface="Arial" panose="020B0604020202020204" pitchFamily="34" charset="0"/>
              <a:buNone/>
            </a:pPr>
            <a:r>
              <a:rPr lang="zh-CN" altLang="en-US" sz="2800" dirty="0">
                <a:solidFill>
                  <a:schemeClr val="accent1">
                    <a:lumMod val="75000"/>
                  </a:schemeClr>
                </a:solidFill>
                <a:latin typeface="微软雅黑" panose="020B0503020204020204" charset="-122"/>
                <a:ea typeface="微软雅黑" panose="020B0503020204020204" charset="-122"/>
              </a:rPr>
              <a:t>故事开头主人公自我介绍以及要讲的故事。</a:t>
            </a:r>
          </a:p>
        </p:txBody>
      </p:sp>
      <p:sp>
        <p:nvSpPr>
          <p:cNvPr id="5" name="文本框 1"/>
          <p:cNvSpPr txBox="1">
            <a:spLocks noChangeArrowheads="1"/>
          </p:cNvSpPr>
          <p:nvPr/>
        </p:nvSpPr>
        <p:spPr bwMode="auto">
          <a:xfrm>
            <a:off x="1549644" y="2308225"/>
            <a:ext cx="2447192" cy="1308884"/>
          </a:xfrm>
          <a:prstGeom prst="rect">
            <a:avLst/>
          </a:prstGeom>
          <a:noFill/>
          <a:ln w="9525">
            <a:noFill/>
            <a:miter lim="800000"/>
          </a:ln>
        </p:spPr>
        <p:txBody>
          <a:bodyPr wrap="square">
            <a:spAutoFit/>
          </a:bodyPr>
          <a:lstStyle/>
          <a:p>
            <a:pPr>
              <a:lnSpc>
                <a:spcPct val="150000"/>
              </a:lnSpc>
            </a:pPr>
            <a:r>
              <a:rPr lang="zh-CN" altLang="en-US" sz="2800" dirty="0">
                <a:solidFill>
                  <a:schemeClr val="accent1">
                    <a:lumMod val="75000"/>
                  </a:schemeClr>
                </a:solidFill>
                <a:latin typeface="微软雅黑" panose="020B0503020204020204" charset="-122"/>
                <a:ea typeface="微软雅黑" panose="020B0503020204020204" charset="-122"/>
              </a:rPr>
              <a:t>从小听奶奶讲宝葫芦的故事</a:t>
            </a:r>
          </a:p>
        </p:txBody>
      </p:sp>
      <p:sp>
        <p:nvSpPr>
          <p:cNvPr id="12" name="文本框 1"/>
          <p:cNvSpPr txBox="1">
            <a:spLocks noChangeArrowheads="1"/>
          </p:cNvSpPr>
          <p:nvPr/>
        </p:nvSpPr>
        <p:spPr bwMode="auto">
          <a:xfrm>
            <a:off x="1461721" y="4402968"/>
            <a:ext cx="5972908" cy="662554"/>
          </a:xfrm>
          <a:prstGeom prst="rect">
            <a:avLst/>
          </a:prstGeom>
          <a:noFill/>
          <a:ln w="9525">
            <a:noFill/>
            <a:miter lim="800000"/>
          </a:ln>
        </p:spPr>
        <p:txBody>
          <a:bodyPr wrap="square">
            <a:spAutoFit/>
          </a:bodyPr>
          <a:lstStyle/>
          <a:p>
            <a:pPr>
              <a:lnSpc>
                <a:spcPct val="150000"/>
              </a:lnSpc>
            </a:pPr>
            <a:r>
              <a:rPr lang="zh-CN" altLang="en-US" sz="2800" dirty="0">
                <a:solidFill>
                  <a:schemeClr val="accent1">
                    <a:lumMod val="75000"/>
                  </a:schemeClr>
                </a:solidFill>
                <a:latin typeface="微软雅黑" panose="020B0503020204020204" charset="-122"/>
                <a:ea typeface="微软雅黑" panose="020B0503020204020204" charset="-122"/>
              </a:rPr>
              <a:t>长大了遇到困难，就会想到宝葫芦。</a:t>
            </a:r>
          </a:p>
        </p:txBody>
      </p:sp>
      <p:sp>
        <p:nvSpPr>
          <p:cNvPr id="13" name="矩形 12"/>
          <p:cNvSpPr>
            <a:spLocks noChangeArrowheads="1"/>
          </p:cNvSpPr>
          <p:nvPr/>
        </p:nvSpPr>
        <p:spPr bwMode="auto">
          <a:xfrm>
            <a:off x="5079525" y="1822894"/>
            <a:ext cx="2574912" cy="954107"/>
          </a:xfrm>
          <a:prstGeom prst="rect">
            <a:avLst/>
          </a:prstGeom>
          <a:noFill/>
          <a:ln w="9525">
            <a:noFill/>
            <a:miter lim="800000"/>
          </a:ln>
        </p:spPr>
        <p:txBody>
          <a:bodyPr wrap="square">
            <a:spAutoFit/>
          </a:bodyPr>
          <a:lstStyle/>
          <a:p>
            <a:r>
              <a:rPr lang="en-US" altLang="zh-CN" sz="28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洗脚要奶奶讲故事</a:t>
            </a:r>
          </a:p>
        </p:txBody>
      </p:sp>
      <p:sp>
        <p:nvSpPr>
          <p:cNvPr id="14" name="矩形 13"/>
          <p:cNvSpPr>
            <a:spLocks noChangeArrowheads="1"/>
          </p:cNvSpPr>
          <p:nvPr/>
        </p:nvSpPr>
        <p:spPr bwMode="auto">
          <a:xfrm>
            <a:off x="5085984" y="2981448"/>
            <a:ext cx="2489322" cy="954107"/>
          </a:xfrm>
          <a:prstGeom prst="rect">
            <a:avLst/>
          </a:prstGeom>
          <a:noFill/>
          <a:ln w="9525">
            <a:noFill/>
            <a:miter lim="800000"/>
          </a:ln>
        </p:spPr>
        <p:txBody>
          <a:bodyPr wrap="square">
            <a:spAutoFit/>
          </a:bodyPr>
          <a:lstStyle/>
          <a:p>
            <a:r>
              <a:rPr lang="en-US" altLang="zh-CN" sz="28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dirty="0">
                <a:solidFill>
                  <a:schemeClr val="tx1"/>
                </a:solidFill>
                <a:latin typeface="微软雅黑" panose="020B0503020204020204" charset="-122"/>
                <a:ea typeface="微软雅黑" panose="020B0503020204020204" charset="-122"/>
                <a:cs typeface="微软雅黑" panose="020B0503020204020204" charset="-122"/>
              </a:rPr>
              <a:t>剪脚趾甲要奶奶讲故事</a:t>
            </a:r>
            <a:endParaRPr lang="zh-TW" altLang="en-US" sz="28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 name="矩形 14"/>
          <p:cNvSpPr>
            <a:spLocks noChangeArrowheads="1"/>
          </p:cNvSpPr>
          <p:nvPr/>
        </p:nvSpPr>
        <p:spPr bwMode="auto">
          <a:xfrm>
            <a:off x="5719030" y="4054231"/>
            <a:ext cx="768159" cy="523220"/>
          </a:xfrm>
          <a:prstGeom prst="rect">
            <a:avLst/>
          </a:prstGeom>
          <a:noFill/>
          <a:ln w="9525">
            <a:noFill/>
            <a:miter lim="800000"/>
          </a:ln>
        </p:spPr>
        <p:txBody>
          <a:bodyPr wrap="none">
            <a:spAutoFit/>
          </a:bodyPr>
          <a:lstStyle/>
          <a:p>
            <a:r>
              <a:rPr lang="en-US" altLang="zh-CN" sz="2800" dirty="0">
                <a:solidFill>
                  <a:schemeClr val="tx1"/>
                </a:solidFill>
                <a:latin typeface="微软雅黑" panose="020B0503020204020204" charset="-122"/>
                <a:ea typeface="微软雅黑" panose="020B0503020204020204" charset="-122"/>
                <a:cs typeface="微软雅黑" panose="020B0503020204020204" charset="-122"/>
              </a:rPr>
              <a:t>……</a:t>
            </a:r>
            <a:endParaRPr lang="zh-TW" altLang="en-US" sz="28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4" name="文本框 26"/>
          <p:cNvSpPr txBox="1">
            <a:spLocks noChangeArrowheads="1"/>
          </p:cNvSpPr>
          <p:nvPr/>
        </p:nvSpPr>
        <p:spPr bwMode="auto">
          <a:xfrm>
            <a:off x="7972495" y="2018734"/>
            <a:ext cx="1169551" cy="2619941"/>
          </a:xfrm>
          <a:prstGeom prst="rect">
            <a:avLst/>
          </a:prstGeom>
          <a:noFill/>
          <a:ln w="9525">
            <a:noFill/>
            <a:miter lim="800000"/>
          </a:ln>
        </p:spPr>
        <p:txBody>
          <a:bodyPr vert="eaVert" wrap="square">
            <a:spAutoFit/>
          </a:bodyPr>
          <a:lstStyle/>
          <a:p>
            <a:r>
              <a:rPr lang="zh-CN" altLang="en-US" sz="3200" b="1" dirty="0">
                <a:solidFill>
                  <a:srgbClr val="E04236"/>
                </a:solidFill>
                <a:latin typeface="楷体" panose="02010609060101010101" pitchFamily="49" charset="-122"/>
                <a:ea typeface="楷体" panose="02010609060101010101" pitchFamily="49" charset="-122"/>
              </a:rPr>
              <a:t>故事的结局都过上了好日子</a:t>
            </a:r>
          </a:p>
        </p:txBody>
      </p:sp>
      <p:sp>
        <p:nvSpPr>
          <p:cNvPr id="31" name="左大括号 30"/>
          <p:cNvSpPr/>
          <p:nvPr/>
        </p:nvSpPr>
        <p:spPr>
          <a:xfrm rot="10800000">
            <a:off x="7505720" y="1842721"/>
            <a:ext cx="538163" cy="2690714"/>
          </a:xfrm>
          <a:prstGeom prst="leftBrace">
            <a:avLst>
              <a:gd name="adj1" fmla="val 47543"/>
              <a:gd name="adj2" fmla="val 50000"/>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buFont typeface="Arial" panose="020B0604020202020204" pitchFamily="34" charset="0"/>
              <a:buNone/>
              <a:defRPr/>
            </a:pPr>
            <a:endParaRPr lang="zh-CN" altLang="en-US">
              <a:ln>
                <a:solidFill>
                  <a:schemeClr val="tx1"/>
                </a:solidFill>
              </a:ln>
              <a:solidFill>
                <a:srgbClr val="000000"/>
              </a:solidFill>
            </a:endParaRPr>
          </a:p>
        </p:txBody>
      </p:sp>
      <p:grpSp>
        <p:nvGrpSpPr>
          <p:cNvPr id="32776" name="组合 11"/>
          <p:cNvGrpSpPr/>
          <p:nvPr/>
        </p:nvGrpSpPr>
        <p:grpSpPr>
          <a:xfrm>
            <a:off x="344488" y="223838"/>
            <a:ext cx="2631122" cy="645158"/>
            <a:chOff x="541" y="351"/>
            <a:chExt cx="4146" cy="1019"/>
          </a:xfrm>
        </p:grpSpPr>
        <p:sp>
          <p:nvSpPr>
            <p:cNvPr id="7170" name="文本框 1"/>
            <p:cNvSpPr txBox="1"/>
            <p:nvPr/>
          </p:nvSpPr>
          <p:spPr>
            <a:xfrm>
              <a:off x="1517" y="351"/>
              <a:ext cx="3170" cy="1019"/>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结构梳理</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32" name="五边形 31"/>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ldLvl="0" animBg="1"/>
      <p:bldP spid="10" grpId="0"/>
      <p:bldP spid="5" grpId="0"/>
      <p:bldP spid="12" grpId="0"/>
      <p:bldP spid="13" grpId="0"/>
      <p:bldP spid="14" grpId="0"/>
      <p:bldP spid="15" grpId="0"/>
      <p:bldP spid="24" grpId="0"/>
      <p:bldP spid="31"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5489" y="1322214"/>
            <a:ext cx="8072494" cy="2652395"/>
          </a:xfrm>
          <a:prstGeom prst="rect">
            <a:avLst/>
          </a:prstGeom>
        </p:spPr>
        <p:txBody>
          <a:bodyPr wrap="square" lIns="68580" tIns="34290" rIns="68580" bIns="34290">
            <a:spAutoFit/>
          </a:bodyPr>
          <a:lstStyle/>
          <a:p>
            <a:pPr>
              <a:lnSpc>
                <a:spcPct val="120000"/>
              </a:lnSpc>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zh-CN" sz="2800" b="1" dirty="0">
                <a:latin typeface="黑体" panose="02010609060101010101" pitchFamily="49" charset="-122"/>
                <a:ea typeface="黑体" panose="02010609060101010101" pitchFamily="49" charset="-122"/>
                <a:cs typeface="黑体" panose="02010609060101010101" pitchFamily="49" charset="-122"/>
              </a:rPr>
              <a:t>本课</a:t>
            </a:r>
            <a:r>
              <a:rPr sz="2800" b="1" dirty="0" err="1">
                <a:latin typeface="黑体" panose="02010609060101010101" pitchFamily="49" charset="-122"/>
                <a:ea typeface="黑体" panose="02010609060101010101" pitchFamily="49" charset="-122"/>
                <a:cs typeface="黑体" panose="02010609060101010101" pitchFamily="49" charset="-122"/>
              </a:rPr>
              <a:t>叙述的是王葆的奶奶讲了很多关于宝葫芦的故事，从此王葆便经常想象</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自己拥有宝葫芦</a:t>
            </a:r>
            <a:r>
              <a:rPr sz="2800" b="1" dirty="0">
                <a:latin typeface="黑体" panose="02010609060101010101" pitchFamily="49" charset="-122"/>
                <a:ea typeface="黑体" panose="02010609060101010101" pitchFamily="49" charset="-122"/>
                <a:cs typeface="黑体" panose="02010609060101010101" pitchFamily="49" charset="-122"/>
              </a:rPr>
              <a:t>，</a:t>
            </a:r>
            <a:r>
              <a:rPr sz="2800" b="1" dirty="0" err="1">
                <a:latin typeface="黑体" panose="02010609060101010101" pitchFamily="49" charset="-122"/>
                <a:ea typeface="黑体" panose="02010609060101010101" pitchFamily="49" charset="-122"/>
                <a:cs typeface="黑体" panose="02010609060101010101" pitchFamily="49" charset="-122"/>
              </a:rPr>
              <a:t>表现了奶奶</a:t>
            </a:r>
            <a:r>
              <a:rPr lang="zh-CN" altLang="en-US" sz="2800" b="1" dirty="0">
                <a:latin typeface="黑体" panose="02010609060101010101" pitchFamily="49" charset="-122"/>
                <a:ea typeface="黑体" panose="02010609060101010101" pitchFamily="49" charset="-122"/>
                <a:cs typeface="黑体" panose="02010609060101010101" pitchFamily="49" charset="-122"/>
              </a:rPr>
              <a:t>的</a:t>
            </a:r>
            <a:r>
              <a:rPr sz="2800" b="1" dirty="0" err="1">
                <a:latin typeface="黑体" panose="02010609060101010101" pitchFamily="49" charset="-122"/>
                <a:ea typeface="黑体" panose="02010609060101010101" pitchFamily="49" charset="-122"/>
                <a:cs typeface="黑体" panose="02010609060101010101" pitchFamily="49" charset="-122"/>
              </a:rPr>
              <a:t>和蔼</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sz="2800" b="1" dirty="0" err="1">
                <a:latin typeface="黑体" panose="02010609060101010101" pitchFamily="49" charset="-122"/>
                <a:ea typeface="黑体" panose="02010609060101010101" pitchFamily="49" charset="-122"/>
                <a:cs typeface="黑体" panose="02010609060101010101" pitchFamily="49" charset="-122"/>
              </a:rPr>
              <a:t>见识广和王葆</a:t>
            </a:r>
            <a:r>
              <a:rPr lang="zh-CN" altLang="en-US" sz="2800" b="1" dirty="0">
                <a:latin typeface="黑体" panose="02010609060101010101" pitchFamily="49" charset="-122"/>
                <a:ea typeface="黑体" panose="02010609060101010101" pitchFamily="49" charset="-122"/>
                <a:cs typeface="黑体" panose="02010609060101010101" pitchFamily="49" charset="-122"/>
              </a:rPr>
              <a:t>淘气、机灵以及</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充满想象力</a:t>
            </a:r>
            <a:r>
              <a:rPr sz="2800" b="1" dirty="0" err="1">
                <a:latin typeface="黑体" panose="02010609060101010101" pitchFamily="49" charset="-122"/>
                <a:ea typeface="黑体" panose="02010609060101010101" pitchFamily="49" charset="-122"/>
                <a:cs typeface="黑体" panose="02010609060101010101" pitchFamily="49" charset="-122"/>
              </a:rPr>
              <a:t>的特点，说明了孩子的世界里充满了好奇心和神奇色彩</a:t>
            </a:r>
            <a:r>
              <a:rPr sz="2800" b="1" dirty="0">
                <a:latin typeface="黑体" panose="02010609060101010101" pitchFamily="49" charset="-122"/>
                <a:ea typeface="黑体" panose="02010609060101010101" pitchFamily="49" charset="-122"/>
                <a:cs typeface="黑体" panose="02010609060101010101" pitchFamily="49" charset="-122"/>
              </a:rPr>
              <a:t>。</a:t>
            </a:r>
          </a:p>
        </p:txBody>
      </p:sp>
      <p:grpSp>
        <p:nvGrpSpPr>
          <p:cNvPr id="32776" name="组合 11"/>
          <p:cNvGrpSpPr/>
          <p:nvPr/>
        </p:nvGrpSpPr>
        <p:grpSpPr>
          <a:xfrm>
            <a:off x="344488" y="223838"/>
            <a:ext cx="2631122" cy="645158"/>
            <a:chOff x="541" y="351"/>
            <a:chExt cx="4146" cy="1019"/>
          </a:xfrm>
        </p:grpSpPr>
        <p:sp>
          <p:nvSpPr>
            <p:cNvPr id="7170" name="文本框 1"/>
            <p:cNvSpPr txBox="1"/>
            <p:nvPr/>
          </p:nvSpPr>
          <p:spPr>
            <a:xfrm>
              <a:off x="1517" y="351"/>
              <a:ext cx="3170" cy="1019"/>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主题概括</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2" name="五边形 1"/>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2"/>
          <p:cNvSpPr txBox="1"/>
          <p:nvPr/>
        </p:nvSpPr>
        <p:spPr>
          <a:xfrm>
            <a:off x="3718560" y="688340"/>
            <a:ext cx="5079365" cy="3767455"/>
          </a:xfrm>
          <a:prstGeom prst="rect">
            <a:avLst/>
          </a:prstGeom>
        </p:spPr>
        <p:txBody>
          <a:bodyPr/>
          <a:lstStyle/>
          <a:p>
            <a:pPr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sz="200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张天翼</a:t>
            </a:r>
            <a:r>
              <a:rPr kumimoji="0" lang="zh-CN" sz="200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a:t>
            </a:r>
            <a:r>
              <a:rPr kumimoji="0" sz="20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(1906 </a:t>
            </a:r>
            <a:r>
              <a:rPr kumimoji="0" lang="en-US" sz="20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sz="20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1985)，</a:t>
            </a:r>
            <a:r>
              <a:rPr sz="2000" noProof="0" dirty="0">
                <a:ln>
                  <a:noFill/>
                </a:ln>
                <a:solidFill>
                  <a:srgbClr val="E04236"/>
                </a:solidFill>
                <a:effectLst/>
                <a:uLnTx/>
                <a:uFillTx/>
                <a:latin typeface="微软雅黑" panose="020B0503020204020204" charset="-122"/>
                <a:ea typeface="微软雅黑" panose="020B0503020204020204" charset="-122"/>
                <a:cs typeface="微软雅黑" panose="020B0503020204020204" charset="-122"/>
                <a:sym typeface="+mn-ea"/>
              </a:rPr>
              <a:t>中国现代第</a:t>
            </a:r>
            <a:r>
              <a:rPr lang="zh-CN" sz="2000" noProof="0" dirty="0">
                <a:ln>
                  <a:noFill/>
                </a:ln>
                <a:solidFill>
                  <a:srgbClr val="E04236"/>
                </a:solidFill>
                <a:effectLst/>
                <a:uLnTx/>
                <a:uFillTx/>
                <a:latin typeface="微软雅黑" panose="020B0503020204020204" charset="-122"/>
                <a:ea typeface="微软雅黑" panose="020B0503020204020204" charset="-122"/>
                <a:cs typeface="微软雅黑" panose="020B0503020204020204" charset="-122"/>
                <a:sym typeface="+mn-ea"/>
              </a:rPr>
              <a:t>一</a:t>
            </a:r>
            <a:r>
              <a:rPr sz="2000" noProof="0" dirty="0" err="1">
                <a:ln>
                  <a:noFill/>
                </a:ln>
                <a:solidFill>
                  <a:srgbClr val="E04236"/>
                </a:solidFill>
                <a:effectLst/>
                <a:uLnTx/>
                <a:uFillTx/>
                <a:latin typeface="微软雅黑" panose="020B0503020204020204" charset="-122"/>
                <a:ea typeface="微软雅黑" panose="020B0503020204020204" charset="-122"/>
                <a:cs typeface="微软雅黑" panose="020B0503020204020204" charset="-122"/>
                <a:sym typeface="+mn-ea"/>
              </a:rPr>
              <a:t>位长篇童话大师</a:t>
            </a:r>
            <a:r>
              <a:rPr lang="en-US" sz="2000" noProof="0" dirty="0" err="1">
                <a:ln>
                  <a:noFill/>
                </a:ln>
                <a:solidFill>
                  <a:srgbClr val="E04236"/>
                </a:solidFill>
                <a:effectLst/>
                <a:uLnTx/>
                <a:uFillTx/>
                <a:latin typeface="微软雅黑" panose="020B0503020204020204" charset="-122"/>
                <a:ea typeface="微软雅黑" panose="020B0503020204020204" charset="-122"/>
                <a:cs typeface="微软雅黑" panose="020B0503020204020204" charset="-122"/>
                <a:sym typeface="+mn-ea"/>
              </a:rPr>
              <a:t>,</a:t>
            </a:r>
            <a:r>
              <a:rPr sz="2000" noProof="0" dirty="0">
                <a:ln>
                  <a:noFill/>
                </a:ln>
                <a:solidFill>
                  <a:srgbClr val="E04236"/>
                </a:solidFill>
                <a:effectLst/>
                <a:uLnTx/>
                <a:uFillTx/>
                <a:latin typeface="微软雅黑" panose="020B0503020204020204" charset="-122"/>
                <a:ea typeface="微软雅黑" panose="020B0503020204020204" charset="-122"/>
                <a:cs typeface="微软雅黑" panose="020B0503020204020204" charset="-122"/>
                <a:sym typeface="+mn-ea"/>
              </a:rPr>
              <a:t>中国童话界的一位奇才</a:t>
            </a:r>
            <a:r>
              <a:rPr lang="zh-CN" sz="2000" noProof="0" dirty="0">
                <a:ln>
                  <a:noFill/>
                </a:ln>
                <a:solidFill>
                  <a:srgbClr val="E04236"/>
                </a:solidFill>
                <a:effectLst/>
                <a:uLnTx/>
                <a:uFillTx/>
                <a:latin typeface="微软雅黑" panose="020B0503020204020204" charset="-122"/>
                <a:ea typeface="微软雅黑" panose="020B0503020204020204" charset="-122"/>
                <a:cs typeface="微软雅黑" panose="020B0503020204020204" charset="-122"/>
                <a:sym typeface="+mn-ea"/>
              </a:rPr>
              <a:t>。</a:t>
            </a:r>
            <a:endParaRPr kumimoji="0" sz="2000" i="0" u="none" strike="noStrike" kern="1200" cap="none" spc="0" normalizeH="0" baseline="0" noProof="0" dirty="0">
              <a:ln>
                <a:noFill/>
              </a:ln>
              <a:solidFill>
                <a:srgbClr val="E04236"/>
              </a:solidFill>
              <a:effectLst/>
              <a:uLnTx/>
              <a:uFillTx/>
              <a:latin typeface="微软雅黑" panose="020B0503020204020204" charset="-122"/>
              <a:ea typeface="微软雅黑" panose="020B0503020204020204" charset="-122"/>
              <a:cs typeface="微软雅黑" panose="020B0503020204020204" charset="-122"/>
            </a:endParaRPr>
          </a:p>
          <a:p>
            <a:pPr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kumimoji="0" sz="2000" i="0" u="none" strike="noStrike" kern="1200" cap="none" spc="0" normalizeH="0" baseline="0" noProof="0" dirty="0" err="1">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中国现代著名作家</a:t>
            </a:r>
            <a:r>
              <a:rPr kumimoji="0" sz="20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a:t>
            </a:r>
            <a:r>
              <a:rPr kumimoji="0" sz="2000" i="0" u="none" strike="noStrike" kern="1200" cap="none" spc="0" normalizeH="0" baseline="0" noProof="0" dirty="0" err="1">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祖籍</a:t>
            </a:r>
            <a:r>
              <a:rPr kumimoji="0" sz="2000" i="0" u="none" strike="noStrike" kern="1200" cap="none" spc="0" normalizeH="0" baseline="0" noProof="0" dirty="0" err="1">
                <a:ln>
                  <a:noFill/>
                </a:ln>
                <a:effectLst/>
                <a:uLnTx/>
                <a:uFillTx/>
                <a:latin typeface="微软雅黑" panose="020B0503020204020204" charset="-122"/>
                <a:ea typeface="微软雅黑" panose="020B0503020204020204" charset="-122"/>
                <a:cs typeface="微软雅黑" panose="020B0503020204020204" charset="-122"/>
              </a:rPr>
              <a:t>湖南湘乡</a:t>
            </a:r>
            <a:r>
              <a:rPr kumimoji="0" sz="2000" i="0" u="none" strike="noStrike" kern="1200" cap="none" spc="0" normalizeH="0" baseline="0" noProof="0" dirty="0" err="1">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，出生于南京</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现代著名作家，他不仅为大人写作，也为孩子们创作了很多童话作品。</a:t>
            </a:r>
          </a:p>
          <a:p>
            <a:pPr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defRPr/>
            </a:pP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代表作有童话</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E04236"/>
                </a:solidFill>
                <a:latin typeface="微软雅黑" panose="020B0503020204020204" charset="-122"/>
                <a:ea typeface="微软雅黑" panose="020B0503020204020204" charset="-122"/>
                <a:cs typeface="微软雅黑" panose="020B0503020204020204" charset="-122"/>
              </a:rPr>
              <a:t>大林与小林</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E04236"/>
                </a:solidFill>
                <a:latin typeface="微软雅黑" panose="020B0503020204020204" charset="-122"/>
                <a:ea typeface="微软雅黑" panose="020B0503020204020204" charset="-122"/>
                <a:cs typeface="微软雅黑" panose="020B0503020204020204" charset="-122"/>
              </a:rPr>
              <a:t>宝葫芦的秘密</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 《</a:t>
            </a:r>
            <a:r>
              <a:rPr lang="zh-CN" altLang="en-US" sz="2000" dirty="0">
                <a:solidFill>
                  <a:srgbClr val="E04236"/>
                </a:solidFill>
                <a:latin typeface="微软雅黑" panose="020B0503020204020204" charset="-122"/>
                <a:ea typeface="微软雅黑" panose="020B0503020204020204" charset="-122"/>
                <a:cs typeface="微软雅黑" panose="020B0503020204020204" charset="-122"/>
              </a:rPr>
              <a:t>秃秃大王</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，小说</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E04236"/>
                </a:solidFill>
                <a:latin typeface="微软雅黑" panose="020B0503020204020204" charset="-122"/>
                <a:ea typeface="微软雅黑" panose="020B0503020204020204" charset="-122"/>
                <a:cs typeface="微软雅黑" panose="020B0503020204020204" charset="-122"/>
              </a:rPr>
              <a:t>华威先生</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E04236"/>
                </a:solidFill>
                <a:latin typeface="微软雅黑" panose="020B0503020204020204" charset="-122"/>
                <a:ea typeface="微软雅黑" panose="020B0503020204020204" charset="-122"/>
                <a:cs typeface="微软雅黑" panose="020B0503020204020204" charset="-122"/>
              </a:rPr>
              <a:t>鬼土日记</a:t>
            </a:r>
            <a:r>
              <a:rPr lang="en-US" altLang="zh-CN" sz="2000" dirty="0">
                <a:solidFill>
                  <a:srgbClr val="E04236"/>
                </a:solidFill>
                <a:latin typeface="微软雅黑" panose="020B0503020204020204" charset="-122"/>
                <a:ea typeface="微软雅黑" panose="020B0503020204020204" charset="-122"/>
                <a:cs typeface="微软雅黑" panose="020B0503020204020204" charset="-122"/>
              </a:rPr>
              <a:t>》</a:t>
            </a:r>
            <a:r>
              <a:rPr lang="zh-CN" altLang="en-US" sz="2000" dirty="0">
                <a:solidFill>
                  <a:srgbClr val="000000"/>
                </a:solidFill>
                <a:latin typeface="微软雅黑" panose="020B0503020204020204" charset="-122"/>
                <a:ea typeface="微软雅黑" panose="020B0503020204020204" charset="-122"/>
                <a:cs typeface="微软雅黑" panose="020B0503020204020204" charset="-122"/>
              </a:rPr>
              <a:t>等。</a:t>
            </a:r>
            <a:endParaRPr kumimoji="0" lang="zh-CN" altLang="en-US" sz="200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6" name="图片 5" descr="C:\Users\123\Pictures\1\t01680acdb9e21667e2.jpgt01680acdb9e21667e2"/>
          <p:cNvPicPr>
            <a:picLocks noChangeAspect="1"/>
          </p:cNvPicPr>
          <p:nvPr/>
        </p:nvPicPr>
        <p:blipFill>
          <a:blip r:embed="rId2" cstate="print"/>
          <a:srcRect/>
          <a:stretch>
            <a:fillRect/>
          </a:stretch>
        </p:blipFill>
        <p:spPr>
          <a:xfrm>
            <a:off x="28136" y="1570244"/>
            <a:ext cx="3593856" cy="2358390"/>
          </a:xfrm>
          <a:prstGeom prst="roundRect">
            <a:avLst/>
          </a:prstGeom>
          <a:ln>
            <a:noFill/>
          </a:ln>
          <a:effectLst>
            <a:softEdge rad="112500"/>
          </a:effectLst>
        </p:spPr>
      </p:pic>
      <p:grpSp>
        <p:nvGrpSpPr>
          <p:cNvPr id="14337"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知识链接</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7" name="五边形 6"/>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51107" y="1799776"/>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怪</a:t>
            </a:r>
          </a:p>
        </p:txBody>
      </p:sp>
      <p:sp>
        <p:nvSpPr>
          <p:cNvPr id="24" name="矩形 23"/>
          <p:cNvSpPr/>
          <p:nvPr/>
        </p:nvSpPr>
        <p:spPr>
          <a:xfrm>
            <a:off x="1153567" y="1430010"/>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yāo</a:t>
            </a:r>
          </a:p>
        </p:txBody>
      </p:sp>
      <p:sp>
        <p:nvSpPr>
          <p:cNvPr id="25" name="矩形 24"/>
          <p:cNvSpPr/>
          <p:nvPr/>
        </p:nvSpPr>
        <p:spPr>
          <a:xfrm>
            <a:off x="3409319" y="1430276"/>
            <a:ext cx="1063217" cy="530225"/>
          </a:xfrm>
          <a:prstGeom prst="rect">
            <a:avLst/>
          </a:prstGeom>
        </p:spPr>
        <p:txBody>
          <a:bodyPr wrap="square" lIns="68580" tIns="34290" rIns="68580" bIns="34290">
            <a:spAutoFit/>
          </a:bodyPr>
          <a:lstStyle/>
          <a:p>
            <a:r>
              <a:rPr lang="en-US" sz="3000" b="1" dirty="0" err="1">
                <a:latin typeface="黑体" panose="02010609060101010101" pitchFamily="49" charset="-122"/>
                <a:ea typeface="黑体" panose="02010609060101010101" pitchFamily="49" charset="-122"/>
                <a:cs typeface="汉语拼音" panose="020B0604020202020204" pitchFamily="34" charset="0"/>
              </a:rPr>
              <a:t>jǔ</a:t>
            </a:r>
          </a:p>
        </p:txBody>
      </p:sp>
      <p:sp>
        <p:nvSpPr>
          <p:cNvPr id="26" name="矩形 25"/>
          <p:cNvSpPr/>
          <p:nvPr/>
        </p:nvSpPr>
        <p:spPr>
          <a:xfrm>
            <a:off x="4609950" y="1396311"/>
            <a:ext cx="1224136"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guāi</a:t>
            </a:r>
          </a:p>
        </p:txBody>
      </p:sp>
      <p:sp>
        <p:nvSpPr>
          <p:cNvPr id="29" name="矩形 28"/>
          <p:cNvSpPr/>
          <p:nvPr/>
        </p:nvSpPr>
        <p:spPr>
          <a:xfrm>
            <a:off x="1727557" y="3011041"/>
            <a:ext cx="1316168" cy="530225"/>
          </a:xfrm>
          <a:prstGeom prst="rect">
            <a:avLst/>
          </a:prstGeom>
        </p:spPr>
        <p:txBody>
          <a:bodyPr wrap="square" lIns="68580" tIns="34290" rIns="68580" bIns="34290">
            <a:spAutoFit/>
          </a:bodyPr>
          <a:lstStyle/>
          <a:p>
            <a:r>
              <a:rPr lang="en-US" sz="3000" b="1" dirty="0" err="1">
                <a:latin typeface="黑体" panose="02010609060101010101" pitchFamily="49" charset="-122"/>
                <a:ea typeface="黑体" panose="02010609060101010101" pitchFamily="49" charset="-122"/>
                <a:cs typeface="汉语拼音" panose="020B0604020202020204" pitchFamily="34" charset="0"/>
              </a:rPr>
              <a:t>yā</a:t>
            </a:r>
          </a:p>
        </p:txBody>
      </p:sp>
      <p:sp>
        <p:nvSpPr>
          <p:cNvPr id="37" name="TextBox 36"/>
          <p:cNvSpPr txBox="1"/>
          <p:nvPr/>
        </p:nvSpPr>
        <p:spPr>
          <a:xfrm>
            <a:off x="1135804" y="1798686"/>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妖</a:t>
            </a:r>
          </a:p>
        </p:txBody>
      </p:sp>
      <p:sp>
        <p:nvSpPr>
          <p:cNvPr id="38" name="TextBox 37"/>
          <p:cNvSpPr txBox="1"/>
          <p:nvPr/>
        </p:nvSpPr>
        <p:spPr>
          <a:xfrm>
            <a:off x="3305136" y="1799409"/>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矩</a:t>
            </a:r>
          </a:p>
        </p:txBody>
      </p:sp>
      <p:sp>
        <p:nvSpPr>
          <p:cNvPr id="39" name="TextBox 38"/>
          <p:cNvSpPr txBox="1"/>
          <p:nvPr/>
        </p:nvSpPr>
        <p:spPr>
          <a:xfrm>
            <a:off x="2765707" y="1799409"/>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规</a:t>
            </a:r>
          </a:p>
        </p:txBody>
      </p:sp>
      <p:sp>
        <p:nvSpPr>
          <p:cNvPr id="40" name="TextBox 39"/>
          <p:cNvSpPr txBox="1"/>
          <p:nvPr/>
        </p:nvSpPr>
        <p:spPr>
          <a:xfrm>
            <a:off x="4647199" y="1799734"/>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乖</a:t>
            </a:r>
          </a:p>
        </p:txBody>
      </p:sp>
      <p:sp>
        <p:nvSpPr>
          <p:cNvPr id="41" name="TextBox 40"/>
          <p:cNvSpPr txBox="1"/>
          <p:nvPr/>
        </p:nvSpPr>
        <p:spPr>
          <a:xfrm>
            <a:off x="5290819" y="1790844"/>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巧</a:t>
            </a:r>
          </a:p>
        </p:txBody>
      </p:sp>
      <p:sp>
        <p:nvSpPr>
          <p:cNvPr id="44" name="TextBox 43"/>
          <p:cNvSpPr txBox="1"/>
          <p:nvPr/>
        </p:nvSpPr>
        <p:spPr>
          <a:xfrm>
            <a:off x="1748078" y="3513871"/>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丫</a:t>
            </a:r>
          </a:p>
        </p:txBody>
      </p:sp>
      <p:sp>
        <p:nvSpPr>
          <p:cNvPr id="45" name="TextBox 44"/>
          <p:cNvSpPr txBox="1"/>
          <p:nvPr/>
        </p:nvSpPr>
        <p:spPr>
          <a:xfrm>
            <a:off x="1287978" y="3541321"/>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脚</a:t>
            </a:r>
          </a:p>
        </p:txBody>
      </p:sp>
      <p:sp>
        <p:nvSpPr>
          <p:cNvPr id="46" name="矩形 45"/>
          <p:cNvSpPr/>
          <p:nvPr/>
        </p:nvSpPr>
        <p:spPr>
          <a:xfrm>
            <a:off x="2748915" y="3005455"/>
            <a:ext cx="1130935" cy="991870"/>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zhuài</a:t>
            </a:r>
          </a:p>
        </p:txBody>
      </p:sp>
      <p:sp>
        <p:nvSpPr>
          <p:cNvPr id="47" name="TextBox 46"/>
          <p:cNvSpPr txBox="1"/>
          <p:nvPr/>
        </p:nvSpPr>
        <p:spPr>
          <a:xfrm>
            <a:off x="2796530" y="3541331"/>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拽</a:t>
            </a:r>
          </a:p>
        </p:txBody>
      </p:sp>
      <p:sp>
        <p:nvSpPr>
          <p:cNvPr id="48" name="TextBox 47"/>
          <p:cNvSpPr txBox="1"/>
          <p:nvPr/>
        </p:nvSpPr>
        <p:spPr>
          <a:xfrm>
            <a:off x="3325038" y="3523563"/>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住</a:t>
            </a:r>
          </a:p>
        </p:txBody>
      </p:sp>
      <p:sp>
        <p:nvSpPr>
          <p:cNvPr id="49" name="矩形 48"/>
          <p:cNvSpPr/>
          <p:nvPr/>
        </p:nvSpPr>
        <p:spPr>
          <a:xfrm>
            <a:off x="4724400" y="3002915"/>
            <a:ext cx="141859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ch</a:t>
            </a:r>
            <a:r>
              <a:rPr lang="en-US" altLang="zh-CN" sz="3000" b="1" dirty="0" err="1">
                <a:latin typeface="黑体" panose="02010609060101010101" pitchFamily="49" charset="-122"/>
                <a:ea typeface="黑体" panose="02010609060101010101" pitchFamily="49" charset="-122"/>
                <a:cs typeface="汉语拼音" panose="020B0604020202020204" pitchFamily="34" charset="0"/>
                <a:sym typeface="+mn-ea"/>
              </a:rPr>
              <a:t>ò</a:t>
            </a:r>
            <a:r>
              <a:rPr lang="en-US" altLang="zh-CN" sz="3000" b="1" dirty="0" err="1">
                <a:latin typeface="黑体" panose="02010609060101010101" pitchFamily="49" charset="-122"/>
                <a:ea typeface="黑体" panose="02010609060101010101" pitchFamily="49" charset="-122"/>
                <a:cs typeface="汉语拼音" panose="020B0604020202020204" pitchFamily="34" charset="0"/>
              </a:rPr>
              <a:t>ng</a:t>
            </a:r>
            <a:endParaRPr lang="zh-CN" altLang="en-US" sz="3000" b="1" dirty="0">
              <a:latin typeface="黑体" panose="02010609060101010101" pitchFamily="49" charset="-122"/>
              <a:ea typeface="黑体" panose="02010609060101010101" pitchFamily="49" charset="-122"/>
              <a:cs typeface="汉语拼音" panose="020B0604020202020204" pitchFamily="34" charset="0"/>
            </a:endParaRPr>
          </a:p>
        </p:txBody>
      </p:sp>
      <p:sp>
        <p:nvSpPr>
          <p:cNvPr id="50" name="TextBox 49"/>
          <p:cNvSpPr txBox="1"/>
          <p:nvPr/>
        </p:nvSpPr>
        <p:spPr>
          <a:xfrm>
            <a:off x="4885834" y="3521887"/>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冲</a:t>
            </a:r>
          </a:p>
        </p:txBody>
      </p:sp>
      <p:sp>
        <p:nvSpPr>
          <p:cNvPr id="51" name="TextBox 50"/>
          <p:cNvSpPr txBox="1"/>
          <p:nvPr/>
        </p:nvSpPr>
        <p:spPr>
          <a:xfrm>
            <a:off x="5406098" y="3519036"/>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着</a:t>
            </a:r>
          </a:p>
        </p:txBody>
      </p:sp>
      <p:sp>
        <p:nvSpPr>
          <p:cNvPr id="43" name="矩形 42"/>
          <p:cNvSpPr/>
          <p:nvPr/>
        </p:nvSpPr>
        <p:spPr>
          <a:xfrm>
            <a:off x="6313170" y="3006090"/>
            <a:ext cx="1177925"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shòu</a:t>
            </a:r>
          </a:p>
        </p:txBody>
      </p:sp>
      <p:sp>
        <p:nvSpPr>
          <p:cNvPr id="53" name="TextBox 52"/>
          <p:cNvSpPr txBox="1"/>
          <p:nvPr/>
        </p:nvSpPr>
        <p:spPr>
          <a:xfrm>
            <a:off x="6358691" y="3512541"/>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瘦</a:t>
            </a:r>
          </a:p>
        </p:txBody>
      </p:sp>
      <p:sp>
        <p:nvSpPr>
          <p:cNvPr id="54" name="TextBox 53"/>
          <p:cNvSpPr txBox="1"/>
          <p:nvPr/>
        </p:nvSpPr>
        <p:spPr>
          <a:xfrm>
            <a:off x="6901299" y="3519036"/>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长</a:t>
            </a:r>
          </a:p>
        </p:txBody>
      </p:sp>
      <p:pic>
        <p:nvPicPr>
          <p:cNvPr id="3" name="图片 2"/>
          <p:cNvPicPr>
            <a:picLocks noChangeAspect="1"/>
          </p:cNvPicPr>
          <p:nvPr/>
        </p:nvPicPr>
        <p:blipFill>
          <a:blip r:embed="rId3" cstate="print">
            <a:clrChange>
              <a:clrFrom>
                <a:srgbClr val="FFFFFF">
                  <a:alpha val="100000"/>
                </a:srgbClr>
              </a:clrFrom>
              <a:clrTo>
                <a:srgbClr val="FFFFFF">
                  <a:alpha val="100000"/>
                  <a:alpha val="0"/>
                </a:srgbClr>
              </a:clrTo>
            </a:clrChange>
            <a:extLst>
              <a:ext uri="{BEBA8EAE-BF5A-486C-A8C5-ECC9F3942E4B}">
                <a14:imgProps xmlns:a14="http://schemas.microsoft.com/office/drawing/2010/main">
                  <a14:imgLayer r:embed="rId4">
                    <a14:imgEffect>
                      <a14:backgroundRemoval t="12158" b="88298" l="20973" r="86474"/>
                    </a14:imgEffect>
                  </a14:imgLayer>
                </a14:imgProps>
              </a:ext>
            </a:extLst>
          </a:blip>
          <a:srcRect l="22228" t="14132" r="14150" b="12832"/>
          <a:stretch>
            <a:fillRect/>
          </a:stretch>
        </p:blipFill>
        <p:spPr>
          <a:xfrm>
            <a:off x="6982460" y="3011170"/>
            <a:ext cx="1767840" cy="2030095"/>
          </a:xfrm>
          <a:prstGeom prst="rect">
            <a:avLst/>
          </a:prstGeom>
        </p:spPr>
      </p:pic>
      <p:sp>
        <p:nvSpPr>
          <p:cNvPr id="32" name="矩形 31"/>
          <p:cNvSpPr/>
          <p:nvPr/>
        </p:nvSpPr>
        <p:spPr>
          <a:xfrm>
            <a:off x="6225083" y="1346602"/>
            <a:ext cx="1224136"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niǎn</a:t>
            </a:r>
          </a:p>
        </p:txBody>
      </p:sp>
      <p:sp>
        <p:nvSpPr>
          <p:cNvPr id="42" name="TextBox 41"/>
          <p:cNvSpPr txBox="1"/>
          <p:nvPr/>
        </p:nvSpPr>
        <p:spPr>
          <a:xfrm>
            <a:off x="6262332" y="1750025"/>
            <a:ext cx="693420" cy="706755"/>
          </a:xfrm>
          <a:prstGeom prst="rect">
            <a:avLst/>
          </a:prstGeom>
          <a:noFill/>
        </p:spPr>
        <p:txBody>
          <a:bodyPr wrap="non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撵</a:t>
            </a:r>
          </a:p>
        </p:txBody>
      </p:sp>
      <p:sp>
        <p:nvSpPr>
          <p:cNvPr id="52" name="TextBox 51"/>
          <p:cNvSpPr txBox="1"/>
          <p:nvPr/>
        </p:nvSpPr>
        <p:spPr>
          <a:xfrm>
            <a:off x="6905952" y="1741135"/>
            <a:ext cx="693420" cy="706755"/>
          </a:xfrm>
          <a:prstGeom prst="rect">
            <a:avLst/>
          </a:prstGeom>
          <a:noFill/>
        </p:spPr>
        <p:txBody>
          <a:bodyPr wrap="none" rtlCol="0">
            <a:spAutoFit/>
          </a:bodyPr>
          <a:lstStyle/>
          <a:p>
            <a:r>
              <a:rPr lang="zh-CN" altLang="en-US" sz="4000" b="1" dirty="0">
                <a:latin typeface="楷体" panose="02010609060101010101" pitchFamily="49" charset="-122"/>
                <a:ea typeface="楷体" panose="02010609060101010101" pitchFamily="49" charset="-122"/>
              </a:rPr>
              <a:t>上</a:t>
            </a:r>
          </a:p>
        </p:txBody>
      </p:sp>
      <p:grpSp>
        <p:nvGrpSpPr>
          <p:cNvPr id="15364" name="组合 27"/>
          <p:cNvGrpSpPr/>
          <p:nvPr/>
        </p:nvGrpSpPr>
        <p:grpSpPr>
          <a:xfrm>
            <a:off x="3200400" y="134938"/>
            <a:ext cx="1884363" cy="708025"/>
            <a:chOff x="2694384" y="508317"/>
            <a:chExt cx="1845563" cy="637982"/>
          </a:xfrm>
        </p:grpSpPr>
        <p:sp>
          <p:nvSpPr>
            <p:cNvPr id="4" name="矩形: 圆角 28"/>
            <p:cNvSpPr/>
            <p:nvPr/>
          </p:nvSpPr>
          <p:spPr bwMode="auto">
            <a:xfrm rot="19996946">
              <a:off x="2694384" y="609051"/>
              <a:ext cx="565061" cy="471491"/>
            </a:xfrm>
            <a:prstGeom prst="roundRect">
              <a:avLst/>
            </a:prstGeom>
            <a:solidFill>
              <a:schemeClr val="accent2"/>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我</a:t>
              </a:r>
            </a:p>
          </p:txBody>
        </p:sp>
        <p:sp>
          <p:nvSpPr>
            <p:cNvPr id="5" name="矩形: 圆角 29"/>
            <p:cNvSpPr/>
            <p:nvPr/>
          </p:nvSpPr>
          <p:spPr bwMode="auto">
            <a:xfrm rot="432022">
              <a:off x="3358179" y="508317"/>
              <a:ext cx="565061" cy="471491"/>
            </a:xfrm>
            <a:prstGeom prst="roundRect">
              <a:avLst/>
            </a:prstGeom>
            <a:solidFill>
              <a:schemeClr val="accent6">
                <a:lumMod val="40000"/>
                <a:lumOff val="60000"/>
              </a:schemeClr>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会</a:t>
              </a:r>
            </a:p>
          </p:txBody>
        </p:sp>
        <p:sp>
          <p:nvSpPr>
            <p:cNvPr id="6" name="矩形: 圆角 30"/>
            <p:cNvSpPr/>
            <p:nvPr/>
          </p:nvSpPr>
          <p:spPr bwMode="auto">
            <a:xfrm rot="1932324">
              <a:off x="3973366" y="674807"/>
              <a:ext cx="566581" cy="471492"/>
            </a:xfrm>
            <a:prstGeom prst="roundRect">
              <a:avLst/>
            </a:prstGeom>
            <a:solidFill>
              <a:schemeClr val="accent1">
                <a:lumMod val="40000"/>
                <a:lumOff val="60000"/>
              </a:schemeClr>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认</a:t>
              </a:r>
            </a:p>
          </p:txBody>
        </p:sp>
      </p:grpSp>
      <p:grpSp>
        <p:nvGrpSpPr>
          <p:cNvPr id="15368"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字词学习</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7" name="五边形 6"/>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4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9" grpId="0"/>
      <p:bldP spid="29" grpId="1"/>
      <p:bldP spid="46" grpId="0"/>
      <p:bldP spid="46" grpId="1"/>
      <p:bldP spid="49" grpId="0"/>
      <p:bldP spid="49" grpId="1"/>
      <p:bldP spid="43" grpId="0"/>
      <p:bldP spid="43" grpId="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文本框 64"/>
          <p:cNvSpPr txBox="1"/>
          <p:nvPr/>
        </p:nvSpPr>
        <p:spPr>
          <a:xfrm>
            <a:off x="1270277" y="3452559"/>
            <a:ext cx="608489" cy="1083945"/>
          </a:xfrm>
          <a:prstGeom prst="rect">
            <a:avLst/>
          </a:prstGeom>
          <a:noFill/>
          <a:ln w="9525">
            <a:noFill/>
          </a:ln>
        </p:spPr>
        <p:txBody>
          <a:bodyPr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丫</a:t>
            </a:r>
            <a:endParaRPr lang="en-US" altLang="zh-CN" sz="6600" b="1" dirty="0" err="1">
              <a:solidFill>
                <a:srgbClr val="FF0000"/>
              </a:solidFill>
              <a:latin typeface="楷体" panose="02010609060101010101" pitchFamily="49" charset="-122"/>
              <a:ea typeface="楷体" panose="02010609060101010101" pitchFamily="49" charset="-122"/>
            </a:endParaRPr>
          </a:p>
        </p:txBody>
      </p:sp>
      <p:sp>
        <p:nvSpPr>
          <p:cNvPr id="142" name="文本框 64"/>
          <p:cNvSpPr txBox="1"/>
          <p:nvPr/>
        </p:nvSpPr>
        <p:spPr>
          <a:xfrm>
            <a:off x="3430943" y="3452559"/>
            <a:ext cx="999303"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福</a:t>
            </a:r>
          </a:p>
        </p:txBody>
      </p:sp>
      <p:sp>
        <p:nvSpPr>
          <p:cNvPr id="143" name="文本框 64"/>
          <p:cNvSpPr txBox="1"/>
          <p:nvPr/>
        </p:nvSpPr>
        <p:spPr>
          <a:xfrm>
            <a:off x="4499992" y="3452559"/>
            <a:ext cx="94452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舔</a:t>
            </a:r>
          </a:p>
        </p:txBody>
      </p:sp>
      <p:sp>
        <p:nvSpPr>
          <p:cNvPr id="144" name="文本框 64"/>
          <p:cNvSpPr txBox="1"/>
          <p:nvPr/>
        </p:nvSpPr>
        <p:spPr>
          <a:xfrm>
            <a:off x="5580538" y="3452559"/>
            <a:ext cx="94452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葵</a:t>
            </a:r>
          </a:p>
        </p:txBody>
      </p:sp>
      <p:sp>
        <p:nvSpPr>
          <p:cNvPr id="145" name="文本框 64"/>
          <p:cNvSpPr txBox="1"/>
          <p:nvPr/>
        </p:nvSpPr>
        <p:spPr>
          <a:xfrm>
            <a:off x="6661084" y="3452559"/>
            <a:ext cx="93547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瘦</a:t>
            </a:r>
          </a:p>
        </p:txBody>
      </p:sp>
      <p:sp>
        <p:nvSpPr>
          <p:cNvPr id="162" name="文本框 64"/>
          <p:cNvSpPr txBox="1"/>
          <p:nvPr/>
        </p:nvSpPr>
        <p:spPr>
          <a:xfrm>
            <a:off x="7741629" y="3452559"/>
            <a:ext cx="94452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罢</a:t>
            </a:r>
          </a:p>
        </p:txBody>
      </p:sp>
      <p:sp>
        <p:nvSpPr>
          <p:cNvPr id="177" name="矩形 176"/>
          <p:cNvSpPr/>
          <p:nvPr/>
        </p:nvSpPr>
        <p:spPr>
          <a:xfrm>
            <a:off x="1061524" y="1079744"/>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jiè</a:t>
            </a:r>
          </a:p>
        </p:txBody>
      </p:sp>
      <p:sp>
        <p:nvSpPr>
          <p:cNvPr id="178" name="矩形 177"/>
          <p:cNvSpPr/>
          <p:nvPr/>
        </p:nvSpPr>
        <p:spPr>
          <a:xfrm>
            <a:off x="1827530" y="1077595"/>
            <a:ext cx="1082675"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shào</a:t>
            </a:r>
          </a:p>
        </p:txBody>
      </p:sp>
      <p:sp>
        <p:nvSpPr>
          <p:cNvPr id="179" name="矩形 178"/>
          <p:cNvSpPr/>
          <p:nvPr/>
        </p:nvSpPr>
        <p:spPr>
          <a:xfrm>
            <a:off x="3059832" y="1059582"/>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yāo</a:t>
            </a:r>
          </a:p>
        </p:txBody>
      </p:sp>
      <p:sp>
        <p:nvSpPr>
          <p:cNvPr id="180" name="矩形 179"/>
          <p:cNvSpPr/>
          <p:nvPr/>
        </p:nvSpPr>
        <p:spPr>
          <a:xfrm>
            <a:off x="4224789" y="1076886"/>
            <a:ext cx="719485" cy="530225"/>
          </a:xfrm>
          <a:prstGeom prst="rect">
            <a:avLst/>
          </a:prstGeom>
        </p:spPr>
        <p:txBody>
          <a:bodyPr wrap="square" lIns="68580" tIns="34290" rIns="68580" bIns="34290">
            <a:spAutoFit/>
          </a:bodyPr>
          <a:lstStyle/>
          <a:p>
            <a:r>
              <a:rPr lang="en-US" sz="3000" b="1" dirty="0" err="1">
                <a:latin typeface="黑体" panose="02010609060101010101" pitchFamily="49" charset="-122"/>
                <a:ea typeface="黑体" panose="02010609060101010101" pitchFamily="49" charset="-122"/>
                <a:cs typeface="汉语拼音" panose="020B0604020202020204" pitchFamily="34" charset="0"/>
              </a:rPr>
              <a:t>jǔ</a:t>
            </a:r>
          </a:p>
        </p:txBody>
      </p:sp>
      <p:sp>
        <p:nvSpPr>
          <p:cNvPr id="185" name="矩形 184"/>
          <p:cNvSpPr/>
          <p:nvPr/>
        </p:nvSpPr>
        <p:spPr>
          <a:xfrm>
            <a:off x="5195872" y="1059582"/>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guāi</a:t>
            </a:r>
          </a:p>
        </p:txBody>
      </p:sp>
      <p:sp>
        <p:nvSpPr>
          <p:cNvPr id="186" name="矩形 185"/>
          <p:cNvSpPr/>
          <p:nvPr/>
        </p:nvSpPr>
        <p:spPr>
          <a:xfrm>
            <a:off x="6323183" y="1055136"/>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niǎn</a:t>
            </a:r>
          </a:p>
        </p:txBody>
      </p:sp>
      <p:sp>
        <p:nvSpPr>
          <p:cNvPr id="187" name="矩形 186"/>
          <p:cNvSpPr/>
          <p:nvPr/>
        </p:nvSpPr>
        <p:spPr>
          <a:xfrm>
            <a:off x="7477596" y="1055295"/>
            <a:ext cx="134211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tàng</a:t>
            </a:r>
          </a:p>
        </p:txBody>
      </p:sp>
      <p:sp>
        <p:nvSpPr>
          <p:cNvPr id="188" name="矩形 187"/>
          <p:cNvSpPr/>
          <p:nvPr/>
        </p:nvSpPr>
        <p:spPr>
          <a:xfrm>
            <a:off x="1527740" y="3003292"/>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yā</a:t>
            </a:r>
          </a:p>
        </p:txBody>
      </p:sp>
      <p:sp>
        <p:nvSpPr>
          <p:cNvPr id="189" name="矩形 188"/>
          <p:cNvSpPr/>
          <p:nvPr/>
        </p:nvSpPr>
        <p:spPr>
          <a:xfrm>
            <a:off x="3688406" y="3003292"/>
            <a:ext cx="1097915"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fú</a:t>
            </a:r>
          </a:p>
        </p:txBody>
      </p:sp>
      <p:sp>
        <p:nvSpPr>
          <p:cNvPr id="190" name="矩形 189"/>
          <p:cNvSpPr/>
          <p:nvPr/>
        </p:nvSpPr>
        <p:spPr>
          <a:xfrm>
            <a:off x="4660935" y="3003292"/>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tiǎn</a:t>
            </a:r>
          </a:p>
        </p:txBody>
      </p:sp>
      <p:sp>
        <p:nvSpPr>
          <p:cNvPr id="191" name="矩形 190"/>
          <p:cNvSpPr/>
          <p:nvPr/>
        </p:nvSpPr>
        <p:spPr>
          <a:xfrm>
            <a:off x="5782121" y="3003292"/>
            <a:ext cx="98207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kuí</a:t>
            </a:r>
          </a:p>
        </p:txBody>
      </p:sp>
      <p:sp>
        <p:nvSpPr>
          <p:cNvPr id="192" name="矩形 191"/>
          <p:cNvSpPr/>
          <p:nvPr/>
        </p:nvSpPr>
        <p:spPr>
          <a:xfrm>
            <a:off x="6764672" y="3003292"/>
            <a:ext cx="1136015" cy="530225"/>
          </a:xfrm>
          <a:prstGeom prst="rect">
            <a:avLst/>
          </a:prstGeom>
        </p:spPr>
        <p:txBody>
          <a:bodyPr wrap="square" lIns="68580" tIns="34290" rIns="68580" bIns="34290">
            <a:spAutoFit/>
          </a:bodyPr>
          <a:lstStyle/>
          <a:p>
            <a:r>
              <a:rPr lang="en-US" sz="3000" b="1" dirty="0" err="1">
                <a:latin typeface="黑体" panose="02010609060101010101" pitchFamily="49" charset="-122"/>
                <a:ea typeface="黑体" panose="02010609060101010101" pitchFamily="49" charset="-122"/>
                <a:cs typeface="汉语拼音" panose="020B0604020202020204" pitchFamily="34" charset="0"/>
              </a:rPr>
              <a:t>shòu</a:t>
            </a:r>
          </a:p>
        </p:txBody>
      </p:sp>
      <p:sp>
        <p:nvSpPr>
          <p:cNvPr id="193" name="矩形 192"/>
          <p:cNvSpPr/>
          <p:nvPr/>
        </p:nvSpPr>
        <p:spPr>
          <a:xfrm>
            <a:off x="7999092" y="3003292"/>
            <a:ext cx="982070" cy="530225"/>
          </a:xfrm>
          <a:prstGeom prst="rect">
            <a:avLst/>
          </a:prstGeom>
        </p:spPr>
        <p:txBody>
          <a:bodyPr wrap="square" lIns="68580" tIns="34290" rIns="68580" bIns="34290">
            <a:spAutoFit/>
          </a:bodyPr>
          <a:lstStyle/>
          <a:p>
            <a:r>
              <a:rPr lang="en-US" sz="3000" b="1" dirty="0" err="1">
                <a:latin typeface="黑体" panose="02010609060101010101" pitchFamily="49" charset="-122"/>
                <a:ea typeface="黑体" panose="02010609060101010101" pitchFamily="49" charset="-122"/>
                <a:cs typeface="汉语拼音" panose="020B0604020202020204" pitchFamily="34" charset="0"/>
              </a:rPr>
              <a:t>bà</a:t>
            </a:r>
          </a:p>
        </p:txBody>
      </p:sp>
      <p:grpSp>
        <p:nvGrpSpPr>
          <p:cNvPr id="196" name="组合 7"/>
          <p:cNvGrpSpPr/>
          <p:nvPr/>
        </p:nvGrpSpPr>
        <p:grpSpPr>
          <a:xfrm>
            <a:off x="755576" y="1630110"/>
            <a:ext cx="1029163" cy="1085656"/>
            <a:chOff x="2437" y="2032"/>
            <a:chExt cx="1244" cy="1264"/>
          </a:xfrm>
        </p:grpSpPr>
        <p:sp>
          <p:nvSpPr>
            <p:cNvPr id="19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19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9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00" name="组合 7"/>
          <p:cNvGrpSpPr/>
          <p:nvPr/>
        </p:nvGrpSpPr>
        <p:grpSpPr>
          <a:xfrm>
            <a:off x="1835696" y="1635646"/>
            <a:ext cx="1029163" cy="1085656"/>
            <a:chOff x="2437" y="2032"/>
            <a:chExt cx="1244" cy="1264"/>
          </a:xfrm>
        </p:grpSpPr>
        <p:sp>
          <p:nvSpPr>
            <p:cNvPr id="20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0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0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04" name="组合 7"/>
          <p:cNvGrpSpPr/>
          <p:nvPr/>
        </p:nvGrpSpPr>
        <p:grpSpPr>
          <a:xfrm>
            <a:off x="2932158" y="1635646"/>
            <a:ext cx="1029163" cy="1085656"/>
            <a:chOff x="2437" y="2032"/>
            <a:chExt cx="1244" cy="1264"/>
          </a:xfrm>
        </p:grpSpPr>
        <p:sp>
          <p:nvSpPr>
            <p:cNvPr id="20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0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0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08" name="组合 7"/>
          <p:cNvGrpSpPr/>
          <p:nvPr/>
        </p:nvGrpSpPr>
        <p:grpSpPr>
          <a:xfrm>
            <a:off x="4012278" y="1641182"/>
            <a:ext cx="1029163" cy="1085656"/>
            <a:chOff x="2437" y="2032"/>
            <a:chExt cx="1244" cy="1264"/>
          </a:xfrm>
        </p:grpSpPr>
        <p:sp>
          <p:nvSpPr>
            <p:cNvPr id="209"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10"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11"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12" name="组合 7"/>
          <p:cNvGrpSpPr/>
          <p:nvPr/>
        </p:nvGrpSpPr>
        <p:grpSpPr>
          <a:xfrm>
            <a:off x="5113449" y="1635646"/>
            <a:ext cx="1029163" cy="1085656"/>
            <a:chOff x="2437" y="2032"/>
            <a:chExt cx="1244" cy="1264"/>
          </a:xfrm>
        </p:grpSpPr>
        <p:sp>
          <p:nvSpPr>
            <p:cNvPr id="21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1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1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16" name="组合 7"/>
          <p:cNvGrpSpPr/>
          <p:nvPr/>
        </p:nvGrpSpPr>
        <p:grpSpPr>
          <a:xfrm>
            <a:off x="6193569" y="1641182"/>
            <a:ext cx="1029163" cy="1085656"/>
            <a:chOff x="2437" y="2032"/>
            <a:chExt cx="1244" cy="1264"/>
          </a:xfrm>
        </p:grpSpPr>
        <p:sp>
          <p:nvSpPr>
            <p:cNvPr id="21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1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1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20" name="组合 7"/>
          <p:cNvGrpSpPr/>
          <p:nvPr/>
        </p:nvGrpSpPr>
        <p:grpSpPr>
          <a:xfrm>
            <a:off x="7287253" y="1635646"/>
            <a:ext cx="1029163" cy="1074584"/>
            <a:chOff x="2437" y="2032"/>
            <a:chExt cx="1244" cy="1264"/>
          </a:xfrm>
        </p:grpSpPr>
        <p:sp>
          <p:nvSpPr>
            <p:cNvPr id="22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2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2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224" name="文本框 64"/>
          <p:cNvSpPr txBox="1"/>
          <p:nvPr/>
        </p:nvSpPr>
        <p:spPr>
          <a:xfrm>
            <a:off x="844729" y="1626071"/>
            <a:ext cx="608489" cy="1083945"/>
          </a:xfrm>
          <a:prstGeom prst="rect">
            <a:avLst/>
          </a:prstGeom>
          <a:noFill/>
          <a:ln w="9525">
            <a:noFill/>
          </a:ln>
        </p:spPr>
        <p:txBody>
          <a:bodyPr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介</a:t>
            </a:r>
            <a:endParaRPr lang="en-US" altLang="zh-CN" sz="6600" b="1" dirty="0" err="1">
              <a:solidFill>
                <a:srgbClr val="FF0000"/>
              </a:solidFill>
              <a:latin typeface="楷体" panose="02010609060101010101" pitchFamily="49" charset="-122"/>
              <a:ea typeface="楷体" panose="02010609060101010101" pitchFamily="49" charset="-122"/>
            </a:endParaRPr>
          </a:p>
        </p:txBody>
      </p:sp>
      <p:sp>
        <p:nvSpPr>
          <p:cNvPr id="225" name="文本框 64"/>
          <p:cNvSpPr txBox="1"/>
          <p:nvPr/>
        </p:nvSpPr>
        <p:spPr>
          <a:xfrm>
            <a:off x="1868882" y="1561202"/>
            <a:ext cx="999303"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绍</a:t>
            </a:r>
          </a:p>
        </p:txBody>
      </p:sp>
      <p:sp>
        <p:nvSpPr>
          <p:cNvPr id="226" name="文本框 64"/>
          <p:cNvSpPr txBox="1"/>
          <p:nvPr/>
        </p:nvSpPr>
        <p:spPr>
          <a:xfrm>
            <a:off x="2915816" y="1561202"/>
            <a:ext cx="94452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妖</a:t>
            </a:r>
          </a:p>
        </p:txBody>
      </p:sp>
      <p:sp>
        <p:nvSpPr>
          <p:cNvPr id="227" name="文本框 64"/>
          <p:cNvSpPr txBox="1"/>
          <p:nvPr/>
        </p:nvSpPr>
        <p:spPr>
          <a:xfrm>
            <a:off x="3999747" y="1561202"/>
            <a:ext cx="94452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矩</a:t>
            </a:r>
          </a:p>
        </p:txBody>
      </p:sp>
      <p:sp>
        <p:nvSpPr>
          <p:cNvPr id="228" name="文本框 64"/>
          <p:cNvSpPr txBox="1"/>
          <p:nvPr/>
        </p:nvSpPr>
        <p:spPr>
          <a:xfrm>
            <a:off x="5106540" y="1561202"/>
            <a:ext cx="93547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乖</a:t>
            </a:r>
          </a:p>
        </p:txBody>
      </p:sp>
      <p:sp>
        <p:nvSpPr>
          <p:cNvPr id="229" name="文本框 64"/>
          <p:cNvSpPr txBox="1"/>
          <p:nvPr/>
        </p:nvSpPr>
        <p:spPr>
          <a:xfrm>
            <a:off x="6159987" y="1585412"/>
            <a:ext cx="944527" cy="1083945"/>
          </a:xfrm>
          <a:prstGeom prst="rect">
            <a:avLst/>
          </a:prstGeom>
          <a:noFill/>
          <a:ln w="9525">
            <a:noFill/>
          </a:ln>
        </p:spPr>
        <p:txBody>
          <a:bodyPr wrap="square"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撵</a:t>
            </a:r>
          </a:p>
        </p:txBody>
      </p:sp>
      <p:sp>
        <p:nvSpPr>
          <p:cNvPr id="230" name="文本框 64"/>
          <p:cNvSpPr txBox="1"/>
          <p:nvPr/>
        </p:nvSpPr>
        <p:spPr>
          <a:xfrm>
            <a:off x="7308931" y="1538521"/>
            <a:ext cx="935477" cy="1176020"/>
          </a:xfrm>
          <a:prstGeom prst="rect">
            <a:avLst/>
          </a:prstGeom>
          <a:noFill/>
          <a:ln w="9525">
            <a:noFill/>
          </a:ln>
        </p:spPr>
        <p:txBody>
          <a:bodyPr wrap="square" lIns="68580" tIns="34290" rIns="68580" bIns="34290">
            <a:spAutoFit/>
          </a:bodyPr>
          <a:lstStyle/>
          <a:p>
            <a:pPr eaLnBrk="1" hangingPunct="1"/>
            <a:r>
              <a:rPr lang="zh-CN" altLang="en-US" sz="7200" b="1" dirty="0">
                <a:solidFill>
                  <a:srgbClr val="FF0000"/>
                </a:solidFill>
                <a:latin typeface="楷体" panose="02010609060101010101" pitchFamily="49" charset="-122"/>
                <a:ea typeface="楷体" panose="02010609060101010101" pitchFamily="49" charset="-122"/>
              </a:rPr>
              <a:t>烫</a:t>
            </a:r>
          </a:p>
        </p:txBody>
      </p:sp>
      <p:grpSp>
        <p:nvGrpSpPr>
          <p:cNvPr id="231" name="组合 7"/>
          <p:cNvGrpSpPr/>
          <p:nvPr/>
        </p:nvGrpSpPr>
        <p:grpSpPr>
          <a:xfrm>
            <a:off x="1285674" y="3501886"/>
            <a:ext cx="1029163" cy="1085656"/>
            <a:chOff x="2437" y="2032"/>
            <a:chExt cx="1244" cy="1264"/>
          </a:xfrm>
        </p:grpSpPr>
        <p:sp>
          <p:nvSpPr>
            <p:cNvPr id="23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3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3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35" name="组合 7"/>
          <p:cNvGrpSpPr/>
          <p:nvPr/>
        </p:nvGrpSpPr>
        <p:grpSpPr>
          <a:xfrm>
            <a:off x="3446340" y="3501886"/>
            <a:ext cx="1029163" cy="1085656"/>
            <a:chOff x="2437" y="2032"/>
            <a:chExt cx="1244" cy="1264"/>
          </a:xfrm>
        </p:grpSpPr>
        <p:sp>
          <p:nvSpPr>
            <p:cNvPr id="23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3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3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39" name="组合 7"/>
          <p:cNvGrpSpPr/>
          <p:nvPr/>
        </p:nvGrpSpPr>
        <p:grpSpPr>
          <a:xfrm>
            <a:off x="4515389" y="3501886"/>
            <a:ext cx="1029163" cy="1085656"/>
            <a:chOff x="2437" y="2032"/>
            <a:chExt cx="1244" cy="1264"/>
          </a:xfrm>
        </p:grpSpPr>
        <p:sp>
          <p:nvSpPr>
            <p:cNvPr id="240"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4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4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43" name="组合 7"/>
          <p:cNvGrpSpPr/>
          <p:nvPr/>
        </p:nvGrpSpPr>
        <p:grpSpPr>
          <a:xfrm>
            <a:off x="5595935" y="3501886"/>
            <a:ext cx="1029163" cy="1085656"/>
            <a:chOff x="2437" y="2032"/>
            <a:chExt cx="1244" cy="1264"/>
          </a:xfrm>
        </p:grpSpPr>
        <p:sp>
          <p:nvSpPr>
            <p:cNvPr id="24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4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4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47" name="组合 7"/>
          <p:cNvGrpSpPr/>
          <p:nvPr/>
        </p:nvGrpSpPr>
        <p:grpSpPr>
          <a:xfrm>
            <a:off x="6676481" y="3501886"/>
            <a:ext cx="1029163" cy="1085656"/>
            <a:chOff x="2437" y="2032"/>
            <a:chExt cx="1244" cy="1264"/>
          </a:xfrm>
        </p:grpSpPr>
        <p:sp>
          <p:nvSpPr>
            <p:cNvPr id="24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4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5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51" name="组合 7"/>
          <p:cNvGrpSpPr/>
          <p:nvPr/>
        </p:nvGrpSpPr>
        <p:grpSpPr>
          <a:xfrm>
            <a:off x="7757026" y="3501886"/>
            <a:ext cx="1029163" cy="1085656"/>
            <a:chOff x="2437" y="2032"/>
            <a:chExt cx="1244" cy="1264"/>
          </a:xfrm>
        </p:grpSpPr>
        <p:sp>
          <p:nvSpPr>
            <p:cNvPr id="25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25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25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87" name="矩形 86"/>
          <p:cNvSpPr/>
          <p:nvPr/>
        </p:nvSpPr>
        <p:spPr>
          <a:xfrm>
            <a:off x="427429" y="3003292"/>
            <a:ext cx="1342110"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liū</a:t>
            </a:r>
          </a:p>
        </p:txBody>
      </p:sp>
      <p:grpSp>
        <p:nvGrpSpPr>
          <p:cNvPr id="88" name="组合 7"/>
          <p:cNvGrpSpPr/>
          <p:nvPr/>
        </p:nvGrpSpPr>
        <p:grpSpPr>
          <a:xfrm>
            <a:off x="237086" y="3503646"/>
            <a:ext cx="1029163" cy="1074584"/>
            <a:chOff x="2437" y="2032"/>
            <a:chExt cx="1244" cy="1264"/>
          </a:xfrm>
        </p:grpSpPr>
        <p:sp>
          <p:nvSpPr>
            <p:cNvPr id="89"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90"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91"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92" name="文本框 64"/>
          <p:cNvSpPr txBox="1"/>
          <p:nvPr/>
        </p:nvSpPr>
        <p:spPr>
          <a:xfrm>
            <a:off x="258764" y="3406521"/>
            <a:ext cx="935477" cy="1176020"/>
          </a:xfrm>
          <a:prstGeom prst="rect">
            <a:avLst/>
          </a:prstGeom>
          <a:noFill/>
          <a:ln w="9525">
            <a:noFill/>
          </a:ln>
        </p:spPr>
        <p:txBody>
          <a:bodyPr wrap="square" lIns="68580" tIns="34290" rIns="68580" bIns="34290">
            <a:spAutoFit/>
          </a:bodyPr>
          <a:lstStyle/>
          <a:p>
            <a:pPr eaLnBrk="1" hangingPunct="1"/>
            <a:r>
              <a:rPr lang="zh-CN" altLang="en-US" sz="7200" b="1" dirty="0">
                <a:solidFill>
                  <a:srgbClr val="FF0000"/>
                </a:solidFill>
                <a:latin typeface="楷体" panose="02010609060101010101" pitchFamily="49" charset="-122"/>
                <a:ea typeface="楷体" panose="02010609060101010101" pitchFamily="49" charset="-122"/>
              </a:rPr>
              <a:t>溜</a:t>
            </a:r>
          </a:p>
        </p:txBody>
      </p:sp>
      <p:sp>
        <p:nvSpPr>
          <p:cNvPr id="93" name="文本框 64"/>
          <p:cNvSpPr txBox="1"/>
          <p:nvPr/>
        </p:nvSpPr>
        <p:spPr>
          <a:xfrm>
            <a:off x="2339752" y="3458527"/>
            <a:ext cx="608489" cy="1083945"/>
          </a:xfrm>
          <a:prstGeom prst="rect">
            <a:avLst/>
          </a:prstGeom>
          <a:noFill/>
          <a:ln w="9525">
            <a:noFill/>
          </a:ln>
        </p:spPr>
        <p:txBody>
          <a:bodyPr lIns="68580" tIns="34290" rIns="68580" bIns="34290">
            <a:spAutoFit/>
          </a:bodyPr>
          <a:lstStyle/>
          <a:p>
            <a:pPr eaLnBrk="1" hangingPunct="1"/>
            <a:r>
              <a:rPr lang="zh-CN" altLang="en-US" sz="6600" b="1" dirty="0">
                <a:solidFill>
                  <a:srgbClr val="FF0000"/>
                </a:solidFill>
                <a:latin typeface="楷体" panose="02010609060101010101" pitchFamily="49" charset="-122"/>
                <a:ea typeface="楷体" panose="02010609060101010101" pitchFamily="49" charset="-122"/>
              </a:rPr>
              <a:t>拽</a:t>
            </a:r>
            <a:endParaRPr lang="en-US" altLang="zh-CN" sz="6600" b="1" dirty="0" err="1">
              <a:solidFill>
                <a:srgbClr val="FF0000"/>
              </a:solidFill>
              <a:latin typeface="楷体" panose="02010609060101010101" pitchFamily="49" charset="-122"/>
              <a:ea typeface="楷体" panose="02010609060101010101" pitchFamily="49" charset="-122"/>
            </a:endParaRPr>
          </a:p>
        </p:txBody>
      </p:sp>
      <p:sp>
        <p:nvSpPr>
          <p:cNvPr id="94" name="矩形 93"/>
          <p:cNvSpPr/>
          <p:nvPr/>
        </p:nvSpPr>
        <p:spPr>
          <a:xfrm>
            <a:off x="2339752" y="3003292"/>
            <a:ext cx="1402532" cy="530225"/>
          </a:xfrm>
          <a:prstGeom prst="rect">
            <a:avLst/>
          </a:prstGeom>
        </p:spPr>
        <p:txBody>
          <a:bodyPr wrap="square" lIns="68580" tIns="34290" rIns="68580" bIns="34290">
            <a:spAutoFit/>
          </a:bodyPr>
          <a:lstStyle/>
          <a:p>
            <a:r>
              <a:rPr lang="en-US" altLang="zh-CN" sz="3000" b="1" dirty="0" err="1">
                <a:latin typeface="黑体" panose="02010609060101010101" pitchFamily="49" charset="-122"/>
                <a:ea typeface="黑体" panose="02010609060101010101" pitchFamily="49" charset="-122"/>
                <a:cs typeface="汉语拼音" panose="020B0604020202020204" pitchFamily="34" charset="0"/>
              </a:rPr>
              <a:t>zhuài</a:t>
            </a:r>
          </a:p>
        </p:txBody>
      </p:sp>
      <p:grpSp>
        <p:nvGrpSpPr>
          <p:cNvPr id="95" name="组合 7"/>
          <p:cNvGrpSpPr/>
          <p:nvPr/>
        </p:nvGrpSpPr>
        <p:grpSpPr>
          <a:xfrm>
            <a:off x="2355149" y="3507854"/>
            <a:ext cx="1029163" cy="1085656"/>
            <a:chOff x="2437" y="2032"/>
            <a:chExt cx="1244" cy="1264"/>
          </a:xfrm>
        </p:grpSpPr>
        <p:sp>
          <p:nvSpPr>
            <p:cNvPr id="9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anose="02010609060101010101" pitchFamily="49" charset="-122"/>
                <a:ea typeface="楷体" panose="02010609060101010101" pitchFamily="49" charset="-122"/>
              </a:endParaRPr>
            </a:p>
          </p:txBody>
        </p:sp>
        <p:cxnSp>
          <p:nvCxnSpPr>
            <p:cNvPr id="9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9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grpSp>
        <p:nvGrpSpPr>
          <p:cNvPr id="21505" name="组合 27"/>
          <p:cNvGrpSpPr/>
          <p:nvPr/>
        </p:nvGrpSpPr>
        <p:grpSpPr>
          <a:xfrm>
            <a:off x="3200400" y="134938"/>
            <a:ext cx="1884363" cy="708025"/>
            <a:chOff x="2694384" y="508317"/>
            <a:chExt cx="1845563" cy="637982"/>
          </a:xfrm>
        </p:grpSpPr>
        <p:sp>
          <p:nvSpPr>
            <p:cNvPr id="24" name="矩形: 圆角 28"/>
            <p:cNvSpPr/>
            <p:nvPr/>
          </p:nvSpPr>
          <p:spPr bwMode="auto">
            <a:xfrm rot="19996946">
              <a:off x="2694384" y="609051"/>
              <a:ext cx="565061" cy="471491"/>
            </a:xfrm>
            <a:prstGeom prst="roundRect">
              <a:avLst/>
            </a:prstGeom>
            <a:solidFill>
              <a:schemeClr val="accent2"/>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我</a:t>
              </a:r>
            </a:p>
          </p:txBody>
        </p:sp>
        <p:sp>
          <p:nvSpPr>
            <p:cNvPr id="25" name="矩形: 圆角 29"/>
            <p:cNvSpPr/>
            <p:nvPr/>
          </p:nvSpPr>
          <p:spPr bwMode="auto">
            <a:xfrm rot="432022">
              <a:off x="3358179" y="508317"/>
              <a:ext cx="565061" cy="471491"/>
            </a:xfrm>
            <a:prstGeom prst="roundRect">
              <a:avLst/>
            </a:prstGeom>
            <a:solidFill>
              <a:schemeClr val="accent6">
                <a:lumMod val="40000"/>
                <a:lumOff val="60000"/>
              </a:schemeClr>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会</a:t>
              </a:r>
            </a:p>
          </p:txBody>
        </p:sp>
        <p:sp>
          <p:nvSpPr>
            <p:cNvPr id="26" name="矩形: 圆角 30"/>
            <p:cNvSpPr/>
            <p:nvPr/>
          </p:nvSpPr>
          <p:spPr bwMode="auto">
            <a:xfrm rot="1932324">
              <a:off x="3973366" y="674807"/>
              <a:ext cx="566581" cy="471492"/>
            </a:xfrm>
            <a:prstGeom prst="roundRect">
              <a:avLst/>
            </a:prstGeom>
            <a:solidFill>
              <a:schemeClr val="accent1">
                <a:lumMod val="40000"/>
                <a:lumOff val="60000"/>
              </a:schemeClr>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mn-cs"/>
                </a:rPr>
                <a:t>写</a:t>
              </a:r>
            </a:p>
          </p:txBody>
        </p:sp>
      </p:grpSp>
      <p:grpSp>
        <p:nvGrpSpPr>
          <p:cNvPr id="21509"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字词学习</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4" name="五边形 3"/>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7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7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7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8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8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8"/>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9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8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9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91"/>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2"/>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7" grpId="1"/>
      <p:bldP spid="178" grpId="0"/>
      <p:bldP spid="178" grpId="1"/>
      <p:bldP spid="179" grpId="0"/>
      <p:bldP spid="179" grpId="1"/>
      <p:bldP spid="180" grpId="0"/>
      <p:bldP spid="180" grpId="1"/>
      <p:bldP spid="185" grpId="0"/>
      <p:bldP spid="185" grpId="1"/>
      <p:bldP spid="186" grpId="0"/>
      <p:bldP spid="186" grpId="1"/>
      <p:bldP spid="187" grpId="0"/>
      <p:bldP spid="187" grpId="1"/>
      <p:bldP spid="188" grpId="0"/>
      <p:bldP spid="188" grpId="1"/>
      <p:bldP spid="189" grpId="0"/>
      <p:bldP spid="189" grpId="1"/>
      <p:bldP spid="190" grpId="0"/>
      <p:bldP spid="190" grpId="1"/>
      <p:bldP spid="191" grpId="0"/>
      <p:bldP spid="191" grpId="1"/>
      <p:bldP spid="192" grpId="0"/>
      <p:bldP spid="192" grpId="1"/>
      <p:bldP spid="193" grpId="0"/>
      <p:bldP spid="193" grpId="1"/>
      <p:bldP spid="87" grpId="0"/>
      <p:bldP spid="87" grpId="1"/>
      <p:bldP spid="94" grpId="0"/>
      <p:bldP spid="9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p:nvPr/>
        </p:nvSpPr>
        <p:spPr>
          <a:xfrm>
            <a:off x="383120" y="2636023"/>
            <a:ext cx="455588" cy="506730"/>
          </a:xfrm>
          <a:prstGeom prst="rect">
            <a:avLst/>
          </a:prstGeom>
          <a:solidFill>
            <a:schemeClr val="bg1"/>
          </a:solidFill>
        </p:spPr>
        <p:txBody>
          <a:bodyPr wrap="square" rtlCol="0">
            <a:spAutoFit/>
          </a:bodyPr>
          <a:lstStyle/>
          <a:p>
            <a:r>
              <a:rPr lang="zh-CN" altLang="en-US" sz="2700" b="1" dirty="0">
                <a:solidFill>
                  <a:srgbClr val="000000"/>
                </a:solidFill>
                <a:latin typeface="+mn-ea"/>
              </a:rPr>
              <a:t>冲</a:t>
            </a:r>
          </a:p>
        </p:txBody>
      </p:sp>
      <p:sp>
        <p:nvSpPr>
          <p:cNvPr id="4" name="左大括号 3"/>
          <p:cNvSpPr/>
          <p:nvPr/>
        </p:nvSpPr>
        <p:spPr>
          <a:xfrm>
            <a:off x="825376" y="2358558"/>
            <a:ext cx="353891" cy="1071823"/>
          </a:xfrm>
          <a:prstGeom prst="leftBrace">
            <a:avLst>
              <a:gd name="adj1" fmla="val 44355"/>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5" name="TextBox 4"/>
          <p:cNvSpPr txBox="1"/>
          <p:nvPr/>
        </p:nvSpPr>
        <p:spPr>
          <a:xfrm>
            <a:off x="3800096" y="3173923"/>
            <a:ext cx="2128838" cy="414020"/>
          </a:xfrm>
          <a:prstGeom prst="rect">
            <a:avLst/>
          </a:prstGeom>
          <a:noFill/>
        </p:spPr>
        <p:txBody>
          <a:bodyPr wrap="square" rtlCol="0">
            <a:spAutoFit/>
          </a:bodyPr>
          <a:lstStyle/>
          <a:p>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长度</a:t>
            </a:r>
          </a:p>
        </p:txBody>
      </p:sp>
      <p:sp>
        <p:nvSpPr>
          <p:cNvPr id="6" name="TextBox 5"/>
          <p:cNvSpPr txBox="1"/>
          <p:nvPr/>
        </p:nvSpPr>
        <p:spPr>
          <a:xfrm>
            <a:off x="1060049" y="3181182"/>
            <a:ext cx="2514600" cy="414020"/>
          </a:xfrm>
          <a:prstGeom prst="rect">
            <a:avLst/>
          </a:prstGeom>
          <a:noFill/>
        </p:spPr>
        <p:txBody>
          <a:bodyPr wrap="square" rtlCol="0">
            <a:spAutoFit/>
          </a:bodyPr>
          <a:lstStyle/>
          <a:p>
            <a:r>
              <a:rPr lang="zh-CN" altLang="en-US" sz="2100" dirty="0">
                <a:solidFill>
                  <a:srgbClr val="000000"/>
                </a:solidFill>
                <a:latin typeface="微软雅黑" panose="020B0503020204020204" charset="-122"/>
                <a:ea typeface="微软雅黑" panose="020B0503020204020204" charset="-122"/>
                <a:cs typeface="Arial" panose="020B0604020202020204" pitchFamily="34" charset="0"/>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冲着</a:t>
            </a:r>
          </a:p>
        </p:txBody>
      </p:sp>
      <p:sp>
        <p:nvSpPr>
          <p:cNvPr id="10" name="文本框 4"/>
          <p:cNvSpPr txBox="1"/>
          <p:nvPr/>
        </p:nvSpPr>
        <p:spPr>
          <a:xfrm>
            <a:off x="3009821" y="2625033"/>
            <a:ext cx="455588" cy="506730"/>
          </a:xfrm>
          <a:prstGeom prst="rect">
            <a:avLst/>
          </a:prstGeom>
          <a:solidFill>
            <a:schemeClr val="bg1"/>
          </a:solidFill>
        </p:spPr>
        <p:txBody>
          <a:bodyPr wrap="square" rtlCol="0">
            <a:spAutoFit/>
          </a:bodyPr>
          <a:lstStyle/>
          <a:p>
            <a:r>
              <a:rPr lang="zh-CN" altLang="en-US" sz="2700" b="1" dirty="0">
                <a:solidFill>
                  <a:srgbClr val="000000"/>
                </a:solidFill>
                <a:latin typeface="+mn-ea"/>
              </a:rPr>
              <a:t>长</a:t>
            </a:r>
          </a:p>
        </p:txBody>
      </p:sp>
      <p:sp>
        <p:nvSpPr>
          <p:cNvPr id="11" name="文本框 4"/>
          <p:cNvSpPr txBox="1"/>
          <p:nvPr/>
        </p:nvSpPr>
        <p:spPr>
          <a:xfrm>
            <a:off x="5753024" y="2644815"/>
            <a:ext cx="455588" cy="506730"/>
          </a:xfrm>
          <a:prstGeom prst="rect">
            <a:avLst/>
          </a:prstGeom>
          <a:solidFill>
            <a:schemeClr val="bg1"/>
          </a:solidFill>
        </p:spPr>
        <p:txBody>
          <a:bodyPr wrap="square" rtlCol="0">
            <a:spAutoFit/>
          </a:bodyPr>
          <a:lstStyle/>
          <a:p>
            <a:r>
              <a:rPr lang="zh-CN" altLang="en-US" sz="2700" b="1" dirty="0">
                <a:solidFill>
                  <a:srgbClr val="000000"/>
                </a:solidFill>
                <a:latin typeface="+mn-ea"/>
              </a:rPr>
              <a:t>得</a:t>
            </a:r>
          </a:p>
        </p:txBody>
      </p:sp>
      <p:sp>
        <p:nvSpPr>
          <p:cNvPr id="12" name="左大括号 11"/>
          <p:cNvSpPr/>
          <p:nvPr/>
        </p:nvSpPr>
        <p:spPr>
          <a:xfrm>
            <a:off x="3583963" y="2373944"/>
            <a:ext cx="353891" cy="1071823"/>
          </a:xfrm>
          <a:prstGeom prst="leftBrace">
            <a:avLst>
              <a:gd name="adj1" fmla="val 44355"/>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dirty="0">
              <a:solidFill>
                <a:srgbClr val="0070C0"/>
              </a:solidFill>
            </a:endParaRPr>
          </a:p>
        </p:txBody>
      </p:sp>
      <p:sp>
        <p:nvSpPr>
          <p:cNvPr id="16" name="左大括号 15"/>
          <p:cNvSpPr/>
          <p:nvPr/>
        </p:nvSpPr>
        <p:spPr>
          <a:xfrm>
            <a:off x="6294192" y="2380540"/>
            <a:ext cx="353891" cy="1071823"/>
          </a:xfrm>
          <a:prstGeom prst="leftBrace">
            <a:avLst>
              <a:gd name="adj1" fmla="val 44355"/>
              <a:gd name="adj2" fmla="val 50000"/>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50"/>
          </a:p>
        </p:txBody>
      </p:sp>
      <p:sp>
        <p:nvSpPr>
          <p:cNvPr id="17" name="TextBox 16"/>
          <p:cNvSpPr txBox="1"/>
          <p:nvPr/>
        </p:nvSpPr>
        <p:spPr>
          <a:xfrm>
            <a:off x="3782513" y="2193579"/>
            <a:ext cx="2128838" cy="414020"/>
          </a:xfrm>
          <a:prstGeom prst="rect">
            <a:avLst/>
          </a:prstGeom>
          <a:noFill/>
        </p:spPr>
        <p:txBody>
          <a:bodyPr wrap="square" rtlCol="0">
            <a:spAutoFit/>
          </a:bodyPr>
          <a:lstStyle/>
          <a:p>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成长</a:t>
            </a:r>
          </a:p>
        </p:txBody>
      </p:sp>
      <p:sp>
        <p:nvSpPr>
          <p:cNvPr id="18" name="TextBox 17"/>
          <p:cNvSpPr txBox="1"/>
          <p:nvPr/>
        </p:nvSpPr>
        <p:spPr>
          <a:xfrm>
            <a:off x="1114425" y="2229644"/>
            <a:ext cx="1860233" cy="414020"/>
          </a:xfrm>
          <a:prstGeom prst="rect">
            <a:avLst/>
          </a:prstGeom>
          <a:noFill/>
        </p:spPr>
        <p:txBody>
          <a:bodyPr wrap="square" rtlCol="0">
            <a:spAutoFit/>
          </a:bodyPr>
          <a:lstStyle/>
          <a:p>
            <a:r>
              <a:rPr lang="zh-CN" altLang="en-US" sz="2100" dirty="0">
                <a:solidFill>
                  <a:srgbClr val="000000"/>
                </a:solidFill>
                <a:ea typeface="微软雅黑" panose="020B0503020204020204" charset="-122"/>
                <a:cs typeface="微软雅黑" panose="020B0503020204020204" charset="-122"/>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冲锋</a:t>
            </a:r>
          </a:p>
        </p:txBody>
      </p:sp>
      <p:sp>
        <p:nvSpPr>
          <p:cNvPr id="19" name="TextBox 18"/>
          <p:cNvSpPr txBox="1"/>
          <p:nvPr/>
        </p:nvSpPr>
        <p:spPr>
          <a:xfrm>
            <a:off x="6503731" y="2184787"/>
            <a:ext cx="2128838" cy="414020"/>
          </a:xfrm>
          <a:prstGeom prst="rect">
            <a:avLst/>
          </a:prstGeom>
          <a:noFill/>
        </p:spPr>
        <p:txBody>
          <a:bodyPr wrap="square" rtlCol="0">
            <a:spAutoFit/>
          </a:bodyPr>
          <a:lstStyle/>
          <a:p>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得到</a:t>
            </a:r>
          </a:p>
        </p:txBody>
      </p:sp>
      <p:sp>
        <p:nvSpPr>
          <p:cNvPr id="20" name="TextBox 19"/>
          <p:cNvSpPr txBox="1"/>
          <p:nvPr/>
        </p:nvSpPr>
        <p:spPr>
          <a:xfrm>
            <a:off x="6497137" y="2718921"/>
            <a:ext cx="2128838" cy="414020"/>
          </a:xfrm>
          <a:prstGeom prst="rect">
            <a:avLst/>
          </a:prstGeom>
          <a:noFill/>
        </p:spPr>
        <p:txBody>
          <a:bodyPr wrap="square" rtlCol="0">
            <a:spAutoFit/>
          </a:bodyPr>
          <a:lstStyle/>
          <a:p>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跑得快</a:t>
            </a:r>
          </a:p>
        </p:txBody>
      </p:sp>
      <p:sp>
        <p:nvSpPr>
          <p:cNvPr id="21" name="TextBox 20"/>
          <p:cNvSpPr txBox="1"/>
          <p:nvPr/>
        </p:nvSpPr>
        <p:spPr>
          <a:xfrm>
            <a:off x="6490542" y="3246459"/>
            <a:ext cx="2128838" cy="414020"/>
          </a:xfrm>
          <a:prstGeom prst="rect">
            <a:avLst/>
          </a:prstGeom>
          <a:noFill/>
        </p:spPr>
        <p:txBody>
          <a:bodyPr wrap="square" rtlCol="0">
            <a:spAutoFit/>
          </a:bodyPr>
          <a:lstStyle/>
          <a:p>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      </a:t>
            </a:r>
            <a:r>
              <a:rPr lang="en-US" altLang="zh-CN" sz="2100" dirty="0">
                <a:solidFill>
                  <a:srgbClr val="000000"/>
                </a:solidFill>
                <a:latin typeface="微软雅黑" panose="020B0503020204020204" charset="-122"/>
                <a:ea typeface="微软雅黑" panose="020B0503020204020204" charset="-122"/>
                <a:cs typeface="微软雅黑" panose="020B0503020204020204" charset="-122"/>
              </a:rPr>
              <a:t>)</a:t>
            </a:r>
            <a:r>
              <a:rPr lang="zh-CN" altLang="en-US" sz="2100" dirty="0">
                <a:solidFill>
                  <a:srgbClr val="000000"/>
                </a:solidFill>
                <a:latin typeface="微软雅黑" panose="020B0503020204020204" charset="-122"/>
                <a:ea typeface="微软雅黑" panose="020B0503020204020204" charset="-122"/>
                <a:cs typeface="微软雅黑" panose="020B0503020204020204" charset="-122"/>
              </a:rPr>
              <a:t>得用功</a:t>
            </a:r>
          </a:p>
        </p:txBody>
      </p:sp>
      <p:sp>
        <p:nvSpPr>
          <p:cNvPr id="23" name="矩形 22"/>
          <p:cNvSpPr>
            <a:spLocks noChangeArrowheads="1"/>
          </p:cNvSpPr>
          <p:nvPr/>
        </p:nvSpPr>
        <p:spPr bwMode="auto">
          <a:xfrm>
            <a:off x="6836409" y="2193578"/>
            <a:ext cx="809039" cy="506730"/>
          </a:xfrm>
          <a:prstGeom prst="rect">
            <a:avLst/>
          </a:prstGeom>
          <a:noFill/>
          <a:ln w="9525">
            <a:noFill/>
            <a:miter lim="800000"/>
          </a:ln>
        </p:spPr>
        <p:txBody>
          <a:bodyPr wrap="square">
            <a:spAutoFit/>
          </a:bodyPr>
          <a:lstStyle/>
          <a:p>
            <a:r>
              <a:rPr lang="en-US" altLang="zh-CN" sz="2700" dirty="0" err="1">
                <a:latin typeface="Pinyin Adjust" panose="02000500000000000000" pitchFamily="2" charset="0"/>
                <a:ea typeface="微软雅黑" panose="020B0503020204020204" charset="-122"/>
                <a:cs typeface="Pinyin Adjust" panose="02000500000000000000" pitchFamily="2" charset="0"/>
              </a:rPr>
              <a:t>dé</a:t>
            </a:r>
            <a:endParaRPr lang="en-US" altLang="zh-CN" sz="2700" dirty="0">
              <a:latin typeface="Pinyin Adjust" panose="02000500000000000000" pitchFamily="2" charset="0"/>
              <a:ea typeface="微软雅黑" panose="020B0503020204020204" charset="-122"/>
              <a:cs typeface="Pinyin Adjust" panose="02000500000000000000" pitchFamily="2" charset="0"/>
            </a:endParaRPr>
          </a:p>
        </p:txBody>
      </p:sp>
      <p:sp>
        <p:nvSpPr>
          <p:cNvPr id="24" name="矩形 23"/>
          <p:cNvSpPr>
            <a:spLocks noChangeArrowheads="1"/>
          </p:cNvSpPr>
          <p:nvPr/>
        </p:nvSpPr>
        <p:spPr bwMode="auto">
          <a:xfrm>
            <a:off x="6827360" y="2707928"/>
            <a:ext cx="459543" cy="922020"/>
          </a:xfrm>
          <a:prstGeom prst="rect">
            <a:avLst/>
          </a:prstGeom>
          <a:noFill/>
          <a:ln w="9525">
            <a:noFill/>
            <a:miter lim="800000"/>
          </a:ln>
        </p:spPr>
        <p:txBody>
          <a:bodyPr wrap="square">
            <a:spAutoFit/>
          </a:bodyPr>
          <a:lstStyle/>
          <a:p>
            <a:r>
              <a:rPr lang="en-US" altLang="zh-CN" sz="2700" dirty="0">
                <a:latin typeface="Pinyin Adjust" panose="02000500000000000000" pitchFamily="2" charset="0"/>
                <a:ea typeface="微软雅黑" panose="020B0503020204020204" charset="-122"/>
                <a:cs typeface="Pinyin Adjust" panose="02000500000000000000" pitchFamily="2" charset="0"/>
              </a:rPr>
              <a:t>de</a:t>
            </a:r>
          </a:p>
        </p:txBody>
      </p:sp>
      <p:sp>
        <p:nvSpPr>
          <p:cNvPr id="25" name="矩形 24"/>
          <p:cNvSpPr>
            <a:spLocks noChangeArrowheads="1"/>
          </p:cNvSpPr>
          <p:nvPr/>
        </p:nvSpPr>
        <p:spPr bwMode="auto">
          <a:xfrm>
            <a:off x="6805123" y="3246201"/>
            <a:ext cx="809039" cy="506730"/>
          </a:xfrm>
          <a:prstGeom prst="rect">
            <a:avLst/>
          </a:prstGeom>
          <a:noFill/>
          <a:ln w="9525">
            <a:noFill/>
            <a:miter lim="800000"/>
          </a:ln>
        </p:spPr>
        <p:txBody>
          <a:bodyPr wrap="square">
            <a:spAutoFit/>
          </a:bodyPr>
          <a:lstStyle/>
          <a:p>
            <a:r>
              <a:rPr lang="en-US" altLang="zh-CN" sz="2700" dirty="0" err="1">
                <a:latin typeface="Pinyin Adjust" panose="02000500000000000000" pitchFamily="2" charset="0"/>
                <a:ea typeface="微软雅黑" panose="020B0503020204020204" charset="-122"/>
                <a:cs typeface="Pinyin Adjust" panose="02000500000000000000" pitchFamily="2" charset="0"/>
              </a:rPr>
              <a:t>děi</a:t>
            </a:r>
            <a:endParaRPr lang="en-US" altLang="zh-CN" sz="2700" dirty="0">
              <a:latin typeface="Pinyin Adjust" panose="02000500000000000000" pitchFamily="2" charset="0"/>
              <a:ea typeface="微软雅黑" panose="020B0503020204020204" charset="-122"/>
              <a:cs typeface="Pinyin Adjust" panose="02000500000000000000" pitchFamily="2" charset="0"/>
            </a:endParaRPr>
          </a:p>
        </p:txBody>
      </p:sp>
      <p:sp>
        <p:nvSpPr>
          <p:cNvPr id="26" name="矩形 25"/>
          <p:cNvSpPr>
            <a:spLocks noChangeArrowheads="1"/>
          </p:cNvSpPr>
          <p:nvPr/>
        </p:nvSpPr>
        <p:spPr bwMode="auto">
          <a:xfrm>
            <a:off x="4071888" y="2166432"/>
            <a:ext cx="980488" cy="506730"/>
          </a:xfrm>
          <a:prstGeom prst="rect">
            <a:avLst/>
          </a:prstGeom>
          <a:noFill/>
          <a:ln w="9525">
            <a:noFill/>
            <a:miter lim="800000"/>
          </a:ln>
        </p:spPr>
        <p:txBody>
          <a:bodyPr wrap="square">
            <a:spAutoFit/>
          </a:bodyPr>
          <a:lstStyle/>
          <a:p>
            <a:r>
              <a:rPr lang="en-US" altLang="zh-CN" sz="2700" dirty="0" err="1">
                <a:latin typeface="Pinyin Adjust" panose="02000500000000000000" pitchFamily="2" charset="0"/>
                <a:ea typeface="微软雅黑" panose="020B0503020204020204" charset="-122"/>
                <a:cs typeface="Pinyin Adjust" panose="02000500000000000000" pitchFamily="2" charset="0"/>
              </a:rPr>
              <a:t>zhǎng</a:t>
            </a:r>
            <a:endParaRPr lang="en-US" altLang="zh-CN" sz="2700" dirty="0">
              <a:latin typeface="Pinyin Adjust" panose="02000500000000000000" pitchFamily="2" charset="0"/>
              <a:ea typeface="微软雅黑" panose="020B0503020204020204" charset="-122"/>
              <a:cs typeface="Pinyin Adjust" panose="02000500000000000000" pitchFamily="2" charset="0"/>
            </a:endParaRPr>
          </a:p>
        </p:txBody>
      </p:sp>
      <p:sp>
        <p:nvSpPr>
          <p:cNvPr id="27" name="矩形 26"/>
          <p:cNvSpPr>
            <a:spLocks noChangeArrowheads="1"/>
          </p:cNvSpPr>
          <p:nvPr/>
        </p:nvSpPr>
        <p:spPr bwMode="auto">
          <a:xfrm>
            <a:off x="4094893" y="3151428"/>
            <a:ext cx="980488" cy="506730"/>
          </a:xfrm>
          <a:prstGeom prst="rect">
            <a:avLst/>
          </a:prstGeom>
          <a:noFill/>
          <a:ln w="9525">
            <a:noFill/>
            <a:miter lim="800000"/>
          </a:ln>
        </p:spPr>
        <p:txBody>
          <a:bodyPr wrap="square">
            <a:spAutoFit/>
          </a:bodyPr>
          <a:lstStyle/>
          <a:p>
            <a:r>
              <a:rPr lang="en-US" altLang="zh-CN" sz="2700" dirty="0" err="1">
                <a:latin typeface="Pinyin Adjust" panose="02000500000000000000" pitchFamily="2" charset="0"/>
                <a:ea typeface="微软雅黑" panose="020B0503020204020204" charset="-122"/>
                <a:cs typeface="Pinyin Adjust" panose="02000500000000000000" pitchFamily="2" charset="0"/>
              </a:rPr>
              <a:t>cháng</a:t>
            </a:r>
            <a:endParaRPr lang="en-US" altLang="zh-CN" sz="2700" dirty="0">
              <a:latin typeface="Pinyin Adjust" panose="02000500000000000000" pitchFamily="2" charset="0"/>
              <a:ea typeface="微软雅黑" panose="020B0503020204020204" charset="-122"/>
              <a:cs typeface="Pinyin Adjust" panose="02000500000000000000" pitchFamily="2" charset="0"/>
            </a:endParaRPr>
          </a:p>
        </p:txBody>
      </p:sp>
      <p:sp>
        <p:nvSpPr>
          <p:cNvPr id="28" name="矩形 27"/>
          <p:cNvSpPr>
            <a:spLocks noChangeArrowheads="1"/>
          </p:cNvSpPr>
          <p:nvPr/>
        </p:nvSpPr>
        <p:spPr bwMode="auto">
          <a:xfrm>
            <a:off x="1375618" y="2173797"/>
            <a:ext cx="980488" cy="506730"/>
          </a:xfrm>
          <a:prstGeom prst="rect">
            <a:avLst/>
          </a:prstGeom>
          <a:noFill/>
          <a:ln w="9525">
            <a:noFill/>
            <a:miter lim="800000"/>
          </a:ln>
        </p:spPr>
        <p:txBody>
          <a:bodyPr wrap="square">
            <a:spAutoFit/>
          </a:bodyPr>
          <a:lstStyle/>
          <a:p>
            <a:r>
              <a:rPr lang="en-US" altLang="zh-CN" sz="2700" dirty="0" err="1">
                <a:latin typeface="Pinyin Adjust" panose="02000500000000000000" pitchFamily="2" charset="0"/>
                <a:ea typeface="微软雅黑" panose="020B0503020204020204" charset="-122"/>
                <a:cs typeface="Pinyin Adjust" panose="02000500000000000000" pitchFamily="2" charset="0"/>
              </a:rPr>
              <a:t>chōng</a:t>
            </a:r>
            <a:endParaRPr lang="en-US" altLang="zh-CN" sz="2700" dirty="0">
              <a:latin typeface="Pinyin Adjust" panose="02000500000000000000" pitchFamily="2" charset="0"/>
              <a:ea typeface="微软雅黑" panose="020B0503020204020204" charset="-122"/>
              <a:cs typeface="Pinyin Adjust" panose="02000500000000000000" pitchFamily="2" charset="0"/>
            </a:endParaRPr>
          </a:p>
        </p:txBody>
      </p:sp>
      <p:sp>
        <p:nvSpPr>
          <p:cNvPr id="29" name="矩形 28"/>
          <p:cNvSpPr>
            <a:spLocks noChangeArrowheads="1"/>
          </p:cNvSpPr>
          <p:nvPr/>
        </p:nvSpPr>
        <p:spPr bwMode="auto">
          <a:xfrm>
            <a:off x="1377155" y="3150658"/>
            <a:ext cx="980488" cy="506730"/>
          </a:xfrm>
          <a:prstGeom prst="rect">
            <a:avLst/>
          </a:prstGeom>
          <a:noFill/>
          <a:ln w="9525">
            <a:noFill/>
            <a:miter lim="800000"/>
          </a:ln>
        </p:spPr>
        <p:txBody>
          <a:bodyPr wrap="square">
            <a:spAutoFit/>
          </a:bodyPr>
          <a:lstStyle/>
          <a:p>
            <a:r>
              <a:rPr lang="en-US" altLang="zh-CN" sz="2700" dirty="0" err="1">
                <a:latin typeface="Pinyin Adjust" panose="02000500000000000000" pitchFamily="2" charset="0"/>
                <a:ea typeface="微软雅黑" panose="020B0503020204020204" charset="-122"/>
                <a:cs typeface="Pinyin Adjust" panose="02000500000000000000" pitchFamily="2" charset="0"/>
              </a:rPr>
              <a:t>chòng</a:t>
            </a:r>
            <a:endParaRPr lang="en-US" altLang="zh-CN" sz="2700" dirty="0">
              <a:latin typeface="Pinyin Adjust" panose="02000500000000000000" pitchFamily="2" charset="0"/>
              <a:ea typeface="微软雅黑" panose="020B0503020204020204" charset="-122"/>
              <a:cs typeface="Pinyin Adjust" panose="02000500000000000000" pitchFamily="2" charset="0"/>
            </a:endParaRPr>
          </a:p>
        </p:txBody>
      </p:sp>
      <p:grpSp>
        <p:nvGrpSpPr>
          <p:cNvPr id="31753" name="组合 27"/>
          <p:cNvGrpSpPr/>
          <p:nvPr/>
        </p:nvGrpSpPr>
        <p:grpSpPr>
          <a:xfrm>
            <a:off x="3148013" y="236538"/>
            <a:ext cx="1939925" cy="619125"/>
            <a:chOff x="2534086" y="508317"/>
            <a:chExt cx="2166159" cy="637982"/>
          </a:xfrm>
        </p:grpSpPr>
        <p:sp>
          <p:nvSpPr>
            <p:cNvPr id="8" name="矩形: 圆角 28"/>
            <p:cNvSpPr/>
            <p:nvPr/>
          </p:nvSpPr>
          <p:spPr bwMode="auto">
            <a:xfrm rot="19996946">
              <a:off x="2534086" y="609051"/>
              <a:ext cx="564597" cy="471492"/>
            </a:xfrm>
            <a:prstGeom prst="roundRect">
              <a:avLst/>
            </a:prstGeom>
            <a:solidFill>
              <a:srgbClr val="FFCCCC"/>
            </a:solidFill>
            <a:ln>
              <a:solidFill>
                <a:srgbClr val="FF9999">
                  <a:alpha val="30196"/>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多</a:t>
              </a:r>
            </a:p>
          </p:txBody>
        </p:sp>
        <p:sp>
          <p:nvSpPr>
            <p:cNvPr id="9" name="矩形: 圆角 29"/>
            <p:cNvSpPr/>
            <p:nvPr/>
          </p:nvSpPr>
          <p:spPr bwMode="auto">
            <a:xfrm rot="432022">
              <a:off x="3359151" y="508317"/>
              <a:ext cx="564597" cy="471492"/>
            </a:xfrm>
            <a:prstGeom prst="roundRect">
              <a:avLst/>
            </a:prstGeom>
            <a:solidFill>
              <a:srgbClr val="CCFFCC"/>
            </a:solidFill>
            <a:ln>
              <a:solidFill>
                <a:srgbClr val="99FF99">
                  <a:alpha val="20000"/>
                </a:srgb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音</a:t>
              </a:r>
            </a:p>
          </p:txBody>
        </p:sp>
        <p:sp>
          <p:nvSpPr>
            <p:cNvPr id="14" name="矩形: 圆角 30"/>
            <p:cNvSpPr/>
            <p:nvPr/>
          </p:nvSpPr>
          <p:spPr bwMode="auto">
            <a:xfrm rot="1932324">
              <a:off x="4134130" y="674808"/>
              <a:ext cx="566115" cy="471491"/>
            </a:xfrm>
            <a:prstGeom prst="roundRect">
              <a:avLst/>
            </a:prstGeom>
            <a:solidFill>
              <a:srgbClr val="FFCC99"/>
            </a:solidFill>
            <a:ln>
              <a:solidFill>
                <a:srgbClr val="FFCC66"/>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mn-cs"/>
                </a:rPr>
                <a:t>字</a:t>
              </a:r>
            </a:p>
          </p:txBody>
        </p:sp>
      </p:grpSp>
      <p:grpSp>
        <p:nvGrpSpPr>
          <p:cNvPr id="31757"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词语积累</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15" name="五边形 14"/>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down)">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down)">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down)">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6" grpId="0"/>
      <p:bldP spid="10" grpId="0" bldLvl="0" animBg="1"/>
      <p:bldP spid="11" grpId="0" bldLvl="0" animBg="1"/>
      <p:bldP spid="12" grpId="0" bldLvl="0" animBg="1"/>
      <p:bldP spid="16" grpId="0" bldLvl="0" animBg="1"/>
      <p:bldP spid="17" grpId="0"/>
      <p:bldP spid="18" grpId="0"/>
      <p:bldP spid="19" grpId="0"/>
      <p:bldP spid="20" grpId="0"/>
      <p:bldP spid="21"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614" y="1059582"/>
            <a:ext cx="8825064" cy="681990"/>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3200" kern="0" dirty="0">
                <a:latin typeface="黑体" panose="02010609060101010101" pitchFamily="49" charset="-122"/>
                <a:ea typeface="黑体" panose="02010609060101010101" pitchFamily="49" charset="-122"/>
              </a:rPr>
              <a:t>    课文的主要人物是谁？</a:t>
            </a:r>
            <a:endParaRPr lang="zh-CN" altLang="en-US" sz="3200" dirty="0">
              <a:latin typeface="黑体" panose="02010609060101010101" pitchFamily="49" charset="-122"/>
              <a:ea typeface="黑体" panose="02010609060101010101" pitchFamily="49" charset="-122"/>
            </a:endParaRPr>
          </a:p>
        </p:txBody>
      </p:sp>
      <p:sp>
        <p:nvSpPr>
          <p:cNvPr id="3" name="TextBox 2"/>
          <p:cNvSpPr txBox="1"/>
          <p:nvPr/>
        </p:nvSpPr>
        <p:spPr>
          <a:xfrm>
            <a:off x="2745904" y="2092477"/>
            <a:ext cx="2436410" cy="121094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30000"/>
              </a:lnSpc>
              <a:defRPr/>
            </a:pPr>
            <a:r>
              <a:rPr lang="zh-CN" altLang="en-US" sz="2800" b="1" dirty="0">
                <a:solidFill>
                  <a:srgbClr val="FF0000"/>
                </a:solidFill>
                <a:latin typeface="楷体" panose="02010609060101010101" pitchFamily="49" charset="-122"/>
                <a:ea typeface="楷体" panose="02010609060101010101" pitchFamily="49" charset="-122"/>
              </a:rPr>
              <a:t> </a:t>
            </a:r>
            <a:r>
              <a:rPr lang="zh-CN" sz="2800" b="1" dirty="0">
                <a:solidFill>
                  <a:srgbClr val="FF0000"/>
                </a:solidFill>
                <a:latin typeface="楷体" panose="02010609060101010101" pitchFamily="49" charset="-122"/>
                <a:ea typeface="楷体" panose="02010609060101010101" pitchFamily="49" charset="-122"/>
              </a:rPr>
              <a:t>王葆</a:t>
            </a:r>
          </a:p>
          <a:p>
            <a:pPr algn="ctr">
              <a:lnSpc>
                <a:spcPct val="130000"/>
              </a:lnSpc>
              <a:defRPr/>
            </a:pPr>
            <a:r>
              <a:rPr lang="zh-CN" sz="2800" b="1" dirty="0">
                <a:solidFill>
                  <a:srgbClr val="FF0000"/>
                </a:solidFill>
                <a:latin typeface="楷体" panose="02010609060101010101" pitchFamily="49" charset="-122"/>
                <a:ea typeface="楷体" panose="02010609060101010101" pitchFamily="49" charset="-122"/>
              </a:rPr>
              <a:t> 奶奶</a:t>
            </a:r>
          </a:p>
        </p:txBody>
      </p:sp>
      <p:sp>
        <p:nvSpPr>
          <p:cNvPr id="7" name="TextBox 4"/>
          <p:cNvSpPr txBox="1">
            <a:spLocks noChangeArrowheads="1"/>
          </p:cNvSpPr>
          <p:nvPr/>
        </p:nvSpPr>
        <p:spPr bwMode="auto">
          <a:xfrm>
            <a:off x="2961928" y="3964131"/>
            <a:ext cx="1816100" cy="5835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r>
              <a:rPr lang="zh-CN" altLang="en-US" sz="3200" b="1" dirty="0">
                <a:solidFill>
                  <a:srgbClr val="FF0000"/>
                </a:solidFill>
                <a:latin typeface="黑体" panose="02010609060101010101" pitchFamily="49" charset="-122"/>
                <a:ea typeface="黑体" panose="02010609060101010101" pitchFamily="49" charset="-122"/>
              </a:rPr>
              <a:t>主要人物</a:t>
            </a:r>
          </a:p>
        </p:txBody>
      </p:sp>
      <p:pic>
        <p:nvPicPr>
          <p:cNvPr id="10" name="图片 9"/>
          <p:cNvPicPr>
            <a:picLocks noChangeAspect="1"/>
          </p:cNvPicPr>
          <p:nvPr/>
        </p:nvPicPr>
        <p:blipFill>
          <a:blip r:embed="rId2" cstate="print">
            <a:clrChange>
              <a:clrFrom>
                <a:srgbClr val="FFFFFF">
                  <a:alpha val="100000"/>
                </a:srgbClr>
              </a:clrFrom>
              <a:clrTo>
                <a:srgbClr val="FFFFFF">
                  <a:alpha val="100000"/>
                  <a:alpha val="0"/>
                </a:srgbClr>
              </a:clrTo>
            </a:clrChange>
            <a:extLst>
              <a:ext uri="{BEBA8EAE-BF5A-486C-A8C5-ECC9F3942E4B}">
                <a14:imgProps xmlns:a14="http://schemas.microsoft.com/office/drawing/2010/main">
                  <a14:imgLayer r:embed="rId3">
                    <a14:imgEffect>
                      <a14:backgroundRemoval t="12158" b="88298" l="20973" r="86474"/>
                    </a14:imgEffect>
                  </a14:imgLayer>
                </a14:imgProps>
              </a:ext>
            </a:extLst>
          </a:blip>
          <a:srcRect l="22228" t="14132" r="14150" b="12832"/>
          <a:stretch>
            <a:fillRect/>
          </a:stretch>
        </p:blipFill>
        <p:spPr>
          <a:xfrm>
            <a:off x="949740" y="2482849"/>
            <a:ext cx="1767840" cy="2030095"/>
          </a:xfrm>
          <a:prstGeom prst="rect">
            <a:avLst/>
          </a:prstGeom>
        </p:spPr>
      </p:pic>
      <p:grpSp>
        <p:nvGrpSpPr>
          <p:cNvPr id="32776" name="组合 11"/>
          <p:cNvGrpSpPr/>
          <p:nvPr/>
        </p:nvGrpSpPr>
        <p:grpSpPr>
          <a:xfrm>
            <a:off x="344488" y="223838"/>
            <a:ext cx="2630487" cy="644525"/>
            <a:chOff x="541" y="351"/>
            <a:chExt cx="4145" cy="1018"/>
          </a:xfrm>
        </p:grpSpPr>
        <p:sp>
          <p:nvSpPr>
            <p:cNvPr id="7170" name="文本框 1"/>
            <p:cNvSpPr txBox="1"/>
            <p:nvPr/>
          </p:nvSpPr>
          <p:spPr>
            <a:xfrm>
              <a:off x="1517" y="351"/>
              <a:ext cx="3169" cy="1018"/>
            </a:xfrm>
            <a:prstGeom prst="rect">
              <a:avLst/>
            </a:prstGeom>
            <a:noFill/>
            <a:ln w="9525">
              <a:noFill/>
            </a:ln>
          </p:spPr>
          <p:txBody>
            <a:bodyPr wrap="none" anchor="t">
              <a:spAutoFit/>
              <a:scene3d>
                <a:camera prst="orthographicFront"/>
                <a:lightRig rig="threePt" dir="t"/>
              </a:scene3d>
            </a:bodyPr>
            <a:lstStyle/>
            <a:p>
              <a:r>
                <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cs typeface="+mn-cs"/>
                </a:rPr>
                <a:t>整体感知</a:t>
              </a:r>
              <a:endParaRPr lang="zh-CN" altLang="en-US" sz="3600" noProof="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华文彩云" panose="02010800040101010101" charset="-122"/>
                <a:ea typeface="华文彩云" panose="02010800040101010101" charset="-122"/>
              </a:endParaRPr>
            </a:p>
          </p:txBody>
        </p:sp>
        <p:sp>
          <p:nvSpPr>
            <p:cNvPr id="4" name="五边形 3"/>
            <p:cNvSpPr/>
            <p:nvPr/>
          </p:nvSpPr>
          <p:spPr>
            <a:xfrm>
              <a:off x="541" y="519"/>
              <a:ext cx="820" cy="684"/>
            </a:xfrm>
            <a:prstGeom prst="homePlate">
              <a:avLst/>
            </a:prstGeom>
            <a:solidFill>
              <a:schemeClr val="accent6"/>
            </a:solidFill>
            <a:ln w="28575" cmpd="sng">
              <a:solidFill>
                <a:srgbClr val="7030A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fontAlgn="auto"/>
              <a:endParaRPr lang="zh-CN" altLang="en-US" strike="noStrike" noProof="1"/>
            </a:p>
          </p:txBody>
        </p:sp>
      </p:grpSp>
      <p:pic>
        <p:nvPicPr>
          <p:cNvPr id="21506" name="Picture 2" descr="http://img34.ddimg.cn/imgother/201509/28_1/201509281658271314.jpg"/>
          <p:cNvPicPr>
            <a:picLocks noChangeAspect="1" noChangeArrowheads="1"/>
          </p:cNvPicPr>
          <p:nvPr/>
        </p:nvPicPr>
        <p:blipFill>
          <a:blip r:embed="rId4" cstate="print"/>
          <a:srcRect/>
          <a:stretch>
            <a:fillRect/>
          </a:stretch>
        </p:blipFill>
        <p:spPr bwMode="auto">
          <a:xfrm>
            <a:off x="5643684" y="622445"/>
            <a:ext cx="3068516" cy="4151522"/>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2"/>
          <p:cNvSpPr txBox="1"/>
          <p:nvPr/>
        </p:nvSpPr>
        <p:spPr>
          <a:xfrm>
            <a:off x="645160" y="671830"/>
            <a:ext cx="6530975" cy="460375"/>
          </a:xfrm>
          <a:prstGeom prst="rect">
            <a:avLst/>
          </a:prstGeom>
          <a:noFill/>
        </p:spPr>
        <p:txBody>
          <a:bodyPr wrap="square" rtlCol="0">
            <a:spAutoFit/>
          </a:bodyPr>
          <a:lstStyle/>
          <a:p>
            <a:r>
              <a:rPr lang="zh-CN" altLang="en-US" sz="2400" b="1" dirty="0">
                <a:solidFill>
                  <a:srgbClr val="000000"/>
                </a:solidFill>
                <a:latin typeface="微软雅黑" panose="020B0503020204020204" charset="-122"/>
                <a:ea typeface="微软雅黑" panose="020B0503020204020204" charset="-122"/>
              </a:rPr>
              <a:t>这篇课文给我们讲了一个什么故事？</a:t>
            </a:r>
          </a:p>
        </p:txBody>
      </p:sp>
      <p:sp>
        <p:nvSpPr>
          <p:cNvPr id="9" name="矩形 8"/>
          <p:cNvSpPr/>
          <p:nvPr/>
        </p:nvSpPr>
        <p:spPr>
          <a:xfrm>
            <a:off x="4444365" y="1468120"/>
            <a:ext cx="4566920" cy="2861310"/>
          </a:xfrm>
          <a:prstGeom prst="rect">
            <a:avLst/>
          </a:prstGeom>
        </p:spPr>
        <p:txBody>
          <a:bodyPr wrap="square">
            <a:spAutoFit/>
          </a:bodyPr>
          <a:lstStyle/>
          <a:p>
            <a:pPr>
              <a:lnSpc>
                <a:spcPct val="150000"/>
              </a:lnSpc>
            </a:pPr>
            <a:r>
              <a:rPr lang="zh-CN" altLang="en-US" sz="2400" dirty="0">
                <a:solidFill>
                  <a:srgbClr val="000000"/>
                </a:solidFill>
                <a:latin typeface="微软雅黑" panose="020B0503020204020204" charset="-122"/>
                <a:ea typeface="微软雅黑" panose="020B0503020204020204" charset="-122"/>
              </a:rPr>
              <a:t>       这篇课文主要讲了一个叫王葆的小朋友听奶奶讲宝葫芦的故事后着了迷，总想得到一个宝葫芦。因为得到宝葫芦后就会要什么有什么，幸福极了。</a:t>
            </a:r>
          </a:p>
        </p:txBody>
      </p:sp>
      <p:pic>
        <p:nvPicPr>
          <p:cNvPr id="1029" name="Picture 5" descr="https://timgsa.baidu.com/timg?image&amp;quality=80&amp;size=b9999_10000&amp;sec=1565274052821&amp;di=f3b4319ecfc5a1d93b0d3c300292e412&amp;imgtype=0&amp;src=http%3A%2F%2Fts.51ui.cn%2Fpc%2F909204ef03fa20f4b76e3f8584e55f34.jpg"/>
          <p:cNvPicPr>
            <a:picLocks noChangeAspect="1" noChangeArrowheads="1"/>
          </p:cNvPicPr>
          <p:nvPr/>
        </p:nvPicPr>
        <p:blipFill>
          <a:blip r:embed="rId2" cstate="print"/>
          <a:srcRect/>
          <a:stretch>
            <a:fillRect/>
          </a:stretch>
        </p:blipFill>
        <p:spPr bwMode="auto">
          <a:xfrm>
            <a:off x="644915" y="1963369"/>
            <a:ext cx="3530990" cy="2206869"/>
          </a:xfrm>
          <a:prstGeom prst="round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全屏显示(16:9)</PresentationFormat>
  <Paragraphs>187</Paragraphs>
  <Slides>37</Slides>
  <Notes>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37</vt:i4>
      </vt:variant>
    </vt:vector>
  </HeadingPairs>
  <TitlesOfParts>
    <vt:vector size="47" baseType="lpstr">
      <vt:lpstr>Calibri Light</vt:lpstr>
      <vt:lpstr>Calibri</vt:lpstr>
      <vt:lpstr>Pinyin Adjust</vt:lpstr>
      <vt:lpstr>楷体</vt:lpstr>
      <vt:lpstr>宋体</vt:lpstr>
      <vt:lpstr>微软雅黑</vt:lpstr>
      <vt:lpstr>黑体</vt:lpstr>
      <vt:lpstr>Arial</vt:lpstr>
      <vt:lpstr>华文彩云</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2017-03-17T02:28:00Z</dcterms:created>
  <dcterms:modified xsi:type="dcterms:W3CDTF">2020-04-10T02:17:05Z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