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4"/>
  </p:handoutMasterIdLst>
  <p:sldIdLst>
    <p:sldId id="258" r:id="rId3"/>
    <p:sldId id="381" r:id="rId5"/>
    <p:sldId id="417" r:id="rId6"/>
    <p:sldId id="382" r:id="rId7"/>
    <p:sldId id="389" r:id="rId8"/>
    <p:sldId id="388" r:id="rId9"/>
    <p:sldId id="387" r:id="rId10"/>
    <p:sldId id="418" r:id="rId11"/>
    <p:sldId id="386" r:id="rId12"/>
    <p:sldId id="419" r:id="rId13"/>
    <p:sldId id="420" r:id="rId14"/>
    <p:sldId id="390" r:id="rId15"/>
    <p:sldId id="391" r:id="rId16"/>
    <p:sldId id="337" r:id="rId17"/>
    <p:sldId id="393" r:id="rId18"/>
    <p:sldId id="394" r:id="rId19"/>
    <p:sldId id="395" r:id="rId20"/>
    <p:sldId id="342" r:id="rId21"/>
    <p:sldId id="377" r:id="rId22"/>
    <p:sldId id="368" r:id="rId23"/>
    <p:sldId id="369" r:id="rId24"/>
    <p:sldId id="338" r:id="rId25"/>
    <p:sldId id="373" r:id="rId26"/>
    <p:sldId id="421" r:id="rId27"/>
    <p:sldId id="343" r:id="rId28"/>
    <p:sldId id="374" r:id="rId29"/>
    <p:sldId id="344" r:id="rId30"/>
    <p:sldId id="345" r:id="rId31"/>
    <p:sldId id="346" r:id="rId32"/>
    <p:sldId id="268" r:id="rId3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228" y="-68"/>
      </p:cViewPr>
      <p:guideLst>
        <p:guide orient="horz" pos="1646"/>
        <p:guide pos="29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handoutMaster" Target="handoutMasters/handoutMaster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355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9"/>
          <p:cNvPicPr>
            <a:picLocks noChangeAspect="1"/>
          </p:cNvPicPr>
          <p:nvPr userDrawn="1"/>
        </p:nvPicPr>
        <p:blipFill>
          <a:blip r:embed="rId2" cstate="print"/>
          <a:srcRect l="35432" t="6931" r="13818" b="58780"/>
          <a:stretch>
            <a:fillRect/>
          </a:stretch>
        </p:blipFill>
        <p:spPr>
          <a:xfrm rot="2963407">
            <a:off x="-992981" y="-502532"/>
            <a:ext cx="2326481" cy="2357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图片 20"/>
          <p:cNvPicPr>
            <a:picLocks noChangeAspect="1"/>
          </p:cNvPicPr>
          <p:nvPr userDrawn="1"/>
        </p:nvPicPr>
        <p:blipFill>
          <a:blip r:embed="rId2" cstate="print"/>
          <a:srcRect l="32651" t="6931" r="13818" b="58780"/>
          <a:stretch>
            <a:fillRect/>
          </a:stretch>
        </p:blipFill>
        <p:spPr>
          <a:xfrm rot="2963407" flipH="1">
            <a:off x="7233047" y="3537966"/>
            <a:ext cx="2253853" cy="23590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图片 21"/>
          <p:cNvPicPr>
            <a:picLocks noChangeAspect="1"/>
          </p:cNvPicPr>
          <p:nvPr userDrawn="1"/>
        </p:nvPicPr>
        <p:blipFill>
          <a:blip r:embed="rId3" cstate="print"/>
          <a:srcRect l="11545" t="62979" r="6584" b="10429"/>
          <a:stretch>
            <a:fillRect/>
          </a:stretch>
        </p:blipFill>
        <p:spPr>
          <a:xfrm>
            <a:off x="-139303" y="3409356"/>
            <a:ext cx="3564731" cy="1737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9"/>
          <p:cNvPicPr>
            <a:picLocks noChangeAspect="1"/>
          </p:cNvPicPr>
          <p:nvPr userDrawn="1"/>
        </p:nvPicPr>
        <p:blipFill>
          <a:blip r:embed="rId2" cstate="print"/>
          <a:srcRect l="35432" t="6931" r="13818" b="58780"/>
          <a:stretch>
            <a:fillRect/>
          </a:stretch>
        </p:blipFill>
        <p:spPr>
          <a:xfrm rot="3563407">
            <a:off x="-483870" y="-301995"/>
            <a:ext cx="1165622" cy="118130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20"/>
          <p:cNvPicPr>
            <a:picLocks noChangeAspect="1"/>
          </p:cNvPicPr>
          <p:nvPr userDrawn="1"/>
        </p:nvPicPr>
        <p:blipFill>
          <a:blip r:embed="rId3" cstate="print"/>
          <a:srcRect l="32651" t="6931" r="13818" b="58780"/>
          <a:stretch>
            <a:fillRect/>
          </a:stretch>
        </p:blipFill>
        <p:spPr>
          <a:xfrm rot="2963407" flipH="1">
            <a:off x="8291751" y="3797329"/>
            <a:ext cx="1864519" cy="195177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" cstate="print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lstStyle/>
          <a:p>
            <a:pPr lvl="0" fontAlgn="auto"/>
            <a:r>
              <a:rPr lang="zh-CN" altLang="en-US" sz="5865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360"/>
            <a:ext cx="8229600" cy="3395066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 indent="-342900" fontAlgn="auto"/>
            <a:r>
              <a:rPr lang="zh-CN" altLang="en-US" sz="4265" strike="noStrike" noProof="1"/>
              <a:t>单击此处编辑母版文本样式</a:t>
            </a:r>
            <a:endParaRPr lang="zh-CN" altLang="en-US" strike="noStrike" noProof="1"/>
          </a:p>
          <a:p>
            <a:pPr lvl="1" indent="-285750" fontAlgn="auto"/>
            <a:r>
              <a:rPr lang="zh-CN" altLang="en-US" sz="3735" strike="noStrike" noProof="1"/>
              <a:t>第二级</a:t>
            </a:r>
            <a:endParaRPr lang="zh-CN" altLang="en-US" strike="noStrike" noProof="1"/>
          </a:p>
          <a:p>
            <a:pPr lvl="2" indent="-228600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indent="-228600" fontAlgn="auto"/>
            <a:r>
              <a:rPr lang="zh-CN" altLang="en-US" sz="2665" strike="noStrike" noProof="1"/>
              <a:t>第四级</a:t>
            </a:r>
            <a:endParaRPr lang="zh-CN" altLang="en-US" strike="noStrike" noProof="1"/>
          </a:p>
          <a:p>
            <a:pPr lvl="4" indent="-228600" fontAlgn="auto"/>
            <a:r>
              <a:rPr lang="zh-CN" altLang="en-US" sz="2665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096"/>
            <a:ext cx="2133600" cy="272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276747B-C934-4A29-B9D2-0B4A2BD73C3B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096"/>
            <a:ext cx="2895600" cy="272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096"/>
            <a:ext cx="2133600" cy="272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98AC0BC9-B0E5-477C-8980-057E56B69FA0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0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4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6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2082165" y="2990850"/>
            <a:ext cx="5333365" cy="2540"/>
          </a:xfrm>
          <a:prstGeom prst="line">
            <a:avLst/>
          </a:prstGeom>
          <a:noFill/>
          <a:ln w="9525" cap="flat" cmpd="sng" algn="ctr">
            <a:solidFill>
              <a:srgbClr val="626262"/>
            </a:solidFill>
            <a:prstDash val="sysDash"/>
            <a:headEnd type="oval" w="med" len="med"/>
            <a:tailEnd type="oval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9155" name="组合 1"/>
          <p:cNvGrpSpPr/>
          <p:nvPr/>
        </p:nvGrpSpPr>
        <p:grpSpPr>
          <a:xfrm>
            <a:off x="1237615" y="2298700"/>
            <a:ext cx="771525" cy="777875"/>
            <a:chOff x="4690" y="3620"/>
            <a:chExt cx="1214" cy="1224"/>
          </a:xfrm>
        </p:grpSpPr>
        <p:sp>
          <p:nvSpPr>
            <p:cNvPr id="10" name="Teardrop 108"/>
            <p:cNvSpPr/>
            <p:nvPr/>
          </p:nvSpPr>
          <p:spPr>
            <a:xfrm rot="8100000">
              <a:off x="4690" y="3620"/>
              <a:ext cx="1214" cy="1224"/>
            </a:xfrm>
            <a:prstGeom prst="teardrop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675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Oval 111"/>
            <p:cNvSpPr/>
            <p:nvPr/>
          </p:nvSpPr>
          <p:spPr>
            <a:xfrm>
              <a:off x="4767" y="3760"/>
              <a:ext cx="1059" cy="944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000" b="0" i="0" u="none" strike="noStrike" kern="1200" cap="none" spc="0" normalizeH="0" baseline="0" noProof="1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rPr>
                <a:t>4</a:t>
              </a:r>
              <a:endParaRPr kumimoji="0" lang="en-US" altLang="zh-CN" sz="3000" b="0" i="0" u="none" strike="noStrike" kern="1200" cap="none" spc="0" normalizeH="0" baseline="0" noProof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Arial" panose="020B0604020202020204" pitchFamily="34" charset="0"/>
              </a:endParaRPr>
            </a:p>
          </p:txBody>
        </p:sp>
      </p:grpSp>
      <p:sp>
        <p:nvSpPr>
          <p:cNvPr id="12" name="TextBox 5"/>
          <p:cNvSpPr txBox="1"/>
          <p:nvPr/>
        </p:nvSpPr>
        <p:spPr>
          <a:xfrm>
            <a:off x="1997710" y="2397760"/>
            <a:ext cx="5481320" cy="668655"/>
          </a:xfrm>
          <a:prstGeom prst="rect">
            <a:avLst/>
          </a:prstGeom>
          <a:noFill/>
          <a:ln w="9525">
            <a:noFill/>
          </a:ln>
        </p:spPr>
        <p:txBody>
          <a:bodyPr wrap="square" lIns="54415" tIns="27207" rIns="54415" bIns="27207" anchor="t">
            <a:spAutoFit/>
          </a:bodyPr>
          <a:lstStyle/>
          <a:p>
            <a:pPr algn="ctr"/>
            <a:r>
              <a:rPr lang="zh-CN" altLang="en-US" sz="4000" dirty="0">
                <a:latin typeface="新宋体" panose="02010609030101010101" charset="-122"/>
                <a:ea typeface="新宋体" panose="02010609030101010101" charset="-122"/>
              </a:rPr>
              <a:t>早春呈水部张十八员外</a:t>
            </a:r>
            <a:endParaRPr lang="zh-CN" altLang="en-US" sz="4000" dirty="0"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2" name="文本框 6"/>
          <p:cNvSpPr txBox="1"/>
          <p:nvPr/>
        </p:nvSpPr>
        <p:spPr>
          <a:xfrm>
            <a:off x="2733517" y="1201738"/>
            <a:ext cx="3675380" cy="9372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zh-CN" sz="5500" dirty="0">
                <a:latin typeface="黑体" panose="02010609060101010101" charset="-122"/>
                <a:ea typeface="黑体" panose="02010609060101010101" charset="-122"/>
              </a:rPr>
              <a:t>古诗词诵读</a:t>
            </a:r>
            <a:endParaRPr lang="zh-CN" altLang="zh-CN" sz="55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/>
          <p:nvPr/>
        </p:nvSpPr>
        <p:spPr>
          <a:xfrm>
            <a:off x="681355" y="1403350"/>
            <a:ext cx="778129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zh-CN" sz="2665" b="1" dirty="0">
                <a:solidFill>
                  <a:srgbClr val="CC0000"/>
                </a:solidFill>
              </a:rPr>
              <a:t>      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+mn-ea"/>
              </a:rPr>
              <a:t>第二句紧承首句，写草沾雨后的景色。以远看似青 ，近看却无 ，描画出了初春小草沾雨后的朦胧景象。可与王维的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  <a:cs typeface="+mn-ea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+mn-ea"/>
              </a:rPr>
              <a:t>青霭入看无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  <a:cs typeface="+mn-ea"/>
              </a:rPr>
              <a:t>”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+mn-ea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  <a:cs typeface="+mn-ea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+mn-ea"/>
              </a:rPr>
              <a:t>山色有无中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  <a:cs typeface="+mn-ea"/>
              </a:rPr>
              <a:t>”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+mn-ea"/>
              </a:rPr>
              <a:t>相媲美。</a:t>
            </a:r>
            <a:endParaRPr lang="zh-CN" altLang="en-US" sz="2800" b="1" dirty="0">
              <a:solidFill>
                <a:srgbClr val="FF0000"/>
              </a:solidFill>
              <a:latin typeface="+mn-ea"/>
              <a:cs typeface="+mn-ea"/>
            </a:endParaRPr>
          </a:p>
        </p:txBody>
      </p:sp>
      <p:sp>
        <p:nvSpPr>
          <p:cNvPr id="11268" name="WordArt 4"/>
          <p:cNvSpPr>
            <a:spLocks noTextEdit="1"/>
          </p:cNvSpPr>
          <p:nvPr/>
        </p:nvSpPr>
        <p:spPr>
          <a:xfrm>
            <a:off x="2978150" y="768350"/>
            <a:ext cx="2722563" cy="635000"/>
          </a:xfrm>
          <a:prstGeom prst="rect">
            <a:avLst/>
          </a:prstGeom>
        </p:spPr>
        <p:txBody>
          <a:bodyPr wrap="none" fromWordArt="1">
            <a:normAutofit/>
          </a:bodyPr>
          <a:lstStyle/>
          <a:p>
            <a:pPr algn="ctr"/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草色遥看近却无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126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/>
          <p:nvPr/>
        </p:nvSpPr>
        <p:spPr>
          <a:xfrm>
            <a:off x="738505" y="1871345"/>
            <a:ext cx="778129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zh-CN" sz="2665" b="1" dirty="0">
                <a:solidFill>
                  <a:srgbClr val="CC0000"/>
                </a:solidFill>
              </a:rPr>
              <a:t>      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zh-CN" altLang="en-US" sz="2800" dirty="0">
                <a:solidFill>
                  <a:schemeClr val="tx1"/>
                </a:solidFill>
              </a:rPr>
              <a:t>   </a:t>
            </a:r>
            <a:r>
              <a:rPr lang="zh-CN" altLang="en-US" sz="2800" b="1" dirty="0">
                <a:solidFill>
                  <a:srgbClr val="FF0000"/>
                </a:solidFill>
              </a:rPr>
              <a:t>三、四两句对初春景色大加赞美。写春景的诗，在唐诗中，多取明媚的晚春，这首诗却取早春咏叹，认为早春比晚春景色优胜，别出新意。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268" name="WordArt 4"/>
          <p:cNvSpPr>
            <a:spLocks noTextEdit="1"/>
          </p:cNvSpPr>
          <p:nvPr/>
        </p:nvSpPr>
        <p:spPr>
          <a:xfrm>
            <a:off x="1305560" y="922020"/>
            <a:ext cx="6647180" cy="635000"/>
          </a:xfrm>
          <a:prstGeom prst="rect">
            <a:avLst/>
          </a:prstGeom>
        </p:spPr>
        <p:txBody>
          <a:bodyPr wrap="none" fromWordArt="1">
            <a:normAutofit/>
          </a:bodyPr>
          <a:lstStyle/>
          <a:p>
            <a:pPr algn="l"/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最是一年春好处，绝胜烟柳满皇都。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126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/>
          <p:nvPr/>
        </p:nvSpPr>
        <p:spPr>
          <a:xfrm>
            <a:off x="806450" y="1450975"/>
            <a:ext cx="77774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这首诗写的是哪个季节？描绘了怎样的美景？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199" name="Text Box 7"/>
          <p:cNvSpPr txBox="1"/>
          <p:nvPr/>
        </p:nvSpPr>
        <p:spPr>
          <a:xfrm>
            <a:off x="1054100" y="2743200"/>
            <a:ext cx="76168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形象地描绘了早春雨后春草初生的景象。</a:t>
            </a:r>
            <a:endParaRPr lang="zh-CN" altLang="en-US" b="1" dirty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200" name="Text Box 8"/>
          <p:cNvSpPr txBox="1"/>
          <p:nvPr/>
        </p:nvSpPr>
        <p:spPr>
          <a:xfrm>
            <a:off x="1245235" y="2066290"/>
            <a:ext cx="1613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早春</a:t>
            </a:r>
            <a:endParaRPr lang="zh-CN" altLang="en-US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60120" y="477520"/>
            <a:ext cx="2233930" cy="593090"/>
            <a:chOff x="1497" y="542"/>
            <a:chExt cx="3518" cy="9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7" y="542"/>
              <a:ext cx="918" cy="934"/>
            </a:xfrm>
            <a:prstGeom prst="rect">
              <a:avLst/>
            </a:prstGeom>
          </p:spPr>
        </p:pic>
        <p:sp>
          <p:nvSpPr>
            <p:cNvPr id="4100" name="WordArt 5"/>
            <p:cNvSpPr>
              <a:spLocks noTextEdit="1"/>
            </p:cNvSpPr>
            <p:nvPr/>
          </p:nvSpPr>
          <p:spPr>
            <a:xfrm>
              <a:off x="2415" y="676"/>
              <a:ext cx="2600" cy="800"/>
            </a:xfrm>
            <a:prstGeom prst="rect">
              <a:avLst/>
            </a:prstGeom>
          </p:spPr>
          <p:txBody>
            <a:bodyPr wrap="none" fromWordArt="1">
              <a:normAutofit lnSpcReduction="10000"/>
            </a:bodyPr>
            <a:lstStyle/>
            <a:p>
              <a:pPr algn="ctr"/>
              <a:r>
                <a:rPr lang="zh-CN" altLang="en-US" sz="30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幼圆" panose="02010509060101010101" charset="-122"/>
                  <a:ea typeface="幼圆" panose="02010509060101010101" charset="-122"/>
                </a:rPr>
                <a:t>思考交流</a:t>
              </a:r>
              <a:endParaRPr lang="zh-CN" altLang="en-US" sz="3000"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819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ext Box 5"/>
          <p:cNvSpPr txBox="1"/>
          <p:nvPr/>
        </p:nvSpPr>
        <p:spPr>
          <a:xfrm>
            <a:off x="919480" y="688975"/>
            <a:ext cx="731139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这首诗用“草色遥看近却无”来描写早春，给人以无穷的美感和趣味。请把该句所呈现的景象描绘出来。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7411" name="Text Box 6"/>
          <p:cNvSpPr txBox="1"/>
          <p:nvPr/>
        </p:nvSpPr>
        <p:spPr>
          <a:xfrm>
            <a:off x="1079500" y="2032000"/>
            <a:ext cx="6794500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3000" b="1" dirty="0"/>
              <a:t>       </a:t>
            </a:r>
            <a:endParaRPr lang="en-US" altLang="zh-CN" sz="3000" b="1" dirty="0">
              <a:solidFill>
                <a:srgbClr val="0000FF"/>
              </a:solidFill>
            </a:endParaRPr>
          </a:p>
        </p:txBody>
      </p:sp>
      <p:sp>
        <p:nvSpPr>
          <p:cNvPr id="45063" name="Text Box 7"/>
          <p:cNvSpPr txBox="1"/>
          <p:nvPr/>
        </p:nvSpPr>
        <p:spPr>
          <a:xfrm>
            <a:off x="824230" y="2585085"/>
            <a:ext cx="7951470" cy="1640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3665" b="1" dirty="0"/>
              <a:t>       </a:t>
            </a:r>
            <a:r>
              <a:rPr lang="zh-CN" altLang="en-US" b="1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长安街上，绵绵细雨滋润着大地。远远望去，朦朦胧胧，仿佛有一片青青草色，走近了，却极淡极少、似有似无。</a:t>
            </a:r>
            <a:endParaRPr lang="zh-CN" altLang="en-US" b="1" dirty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/>
          <p:nvPr/>
        </p:nvSpPr>
        <p:spPr>
          <a:xfrm>
            <a:off x="1174750" y="752475"/>
            <a:ext cx="6794500" cy="1210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“天街小雨润如酥”一句运用了什么修辞？写出春雨怎样的特点？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1205" name="Text Box 5"/>
          <p:cNvSpPr txBox="1"/>
          <p:nvPr/>
        </p:nvSpPr>
        <p:spPr>
          <a:xfrm>
            <a:off x="2257425" y="2079625"/>
            <a:ext cx="12160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比喻</a:t>
            </a:r>
            <a:endParaRPr lang="zh-CN" altLang="en-US" sz="32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204" name="Text Box 4"/>
          <p:cNvSpPr txBox="1"/>
          <p:nvPr/>
        </p:nvSpPr>
        <p:spPr>
          <a:xfrm>
            <a:off x="1174750" y="2847975"/>
            <a:ext cx="7143750" cy="13709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32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b="1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将小雨比喻成酥油，生动形象地写出了小雨细滑润泽的特点。</a:t>
            </a:r>
            <a:endParaRPr lang="zh-CN" altLang="en-US" b="1" dirty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/>
          <p:nvPr/>
        </p:nvSpPr>
        <p:spPr>
          <a:xfrm>
            <a:off x="869315" y="990600"/>
            <a:ext cx="75723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前两句为何先写“小雨”、再写“草色”？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103" name="Text Box 7"/>
          <p:cNvSpPr txBox="1"/>
          <p:nvPr/>
        </p:nvSpPr>
        <p:spPr>
          <a:xfrm>
            <a:off x="873125" y="1876425"/>
            <a:ext cx="7568565" cy="2159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40000"/>
              </a:lnSpc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665" b="1" dirty="0">
                <a:solidFill>
                  <a:srgbClr val="CC0000"/>
                </a:solidFill>
              </a:rPr>
              <a:t>        </a:t>
            </a:r>
            <a:r>
              <a:rPr lang="zh-CN" altLang="en-US" b="1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透过雨丝遥望草色，更给早春草色增添了一层朦胧美。而小雨又滋润如酥，受了这样的滋润，那草色更新更美。 </a:t>
            </a:r>
            <a:endParaRPr lang="zh-CN" altLang="en-US" b="1" dirty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/>
          <p:nvPr/>
        </p:nvSpPr>
        <p:spPr>
          <a:xfrm>
            <a:off x="1047750" y="659765"/>
            <a:ext cx="7048500" cy="11245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请结合诗歌内容，谈谈“最”、“绝”二字在诗中的表达效果。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4037" name="Text Box 5"/>
          <p:cNvSpPr txBox="1"/>
          <p:nvPr/>
        </p:nvSpPr>
        <p:spPr>
          <a:xfrm>
            <a:off x="866775" y="1640840"/>
            <a:ext cx="7600950" cy="29114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zh-CN" sz="4500" b="1" dirty="0"/>
              <a:t>     </a:t>
            </a:r>
            <a:r>
              <a:rPr lang="en-US" altLang="zh-CN" b="1" dirty="0"/>
              <a:t> </a:t>
            </a:r>
            <a:r>
              <a:rPr lang="zh-CN" altLang="en-US" b="1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运用了对比的修辞，将象征大地回春的淡远草色与晚春满城处处烟柳的景色进行对比，突出早春景色最可爱。表达了作者对早春景色的喜爱和赞美之情。</a:t>
            </a:r>
            <a:endParaRPr lang="zh-CN" altLang="en-US" b="1" dirty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charRg st="0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4037">
                                            <p:txEl>
                                              <p:charRg st="0" end="7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/>
          <p:nvPr/>
        </p:nvSpPr>
        <p:spPr>
          <a:xfrm>
            <a:off x="1260475" y="761365"/>
            <a:ext cx="6921500" cy="1124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后两句诗人为什么说早春的“草色”要远比皇城的处处“烟柳”好呢？</a:t>
            </a:r>
            <a:endParaRPr lang="en-US" altLang="zh-CN" sz="2665" b="1" dirty="0"/>
          </a:p>
        </p:txBody>
      </p:sp>
      <p:sp>
        <p:nvSpPr>
          <p:cNvPr id="56325" name="Text Box 5"/>
          <p:cNvSpPr txBox="1"/>
          <p:nvPr/>
        </p:nvSpPr>
        <p:spPr>
          <a:xfrm>
            <a:off x="1042670" y="1885950"/>
            <a:ext cx="7058025" cy="28352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665" b="1" dirty="0">
                <a:solidFill>
                  <a:srgbClr val="0000FF"/>
                </a:solidFill>
              </a:rPr>
              <a:t>     </a:t>
            </a:r>
            <a:r>
              <a:rPr lang="zh-CN" altLang="en-US" sz="2800" b="1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诗人认为初春草色是早春特有的，它柔嫩饱含水分，象征着大地春回、万象更新的勃勃生机，而烟柳已是“满”城皆是，不稀罕了。到暮春三月，色彩浓重，反倒不那么惹人喜爱了。</a:t>
            </a:r>
            <a:r>
              <a:rPr lang="zh-CN" altLang="en-US" sz="28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  </a:t>
            </a:r>
            <a:endParaRPr lang="zh-CN" altLang="en-US" sz="2800" dirty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/>
          <p:nvPr/>
        </p:nvSpPr>
        <p:spPr>
          <a:xfrm>
            <a:off x="984250" y="990600"/>
            <a:ext cx="6985000" cy="1641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诗的后两句议论，运用对比手法，突出早春的可爱，结合诗的题目，设想一下韩愈作此诗的目的。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345" name="Text Box 9"/>
          <p:cNvSpPr txBox="1"/>
          <p:nvPr/>
        </p:nvSpPr>
        <p:spPr>
          <a:xfrm>
            <a:off x="1143000" y="2632075"/>
            <a:ext cx="6667500" cy="1584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zh-CN" sz="3665" b="1" dirty="0"/>
              <a:t>   </a:t>
            </a:r>
            <a:r>
              <a:rPr lang="zh-CN" altLang="en-US" sz="28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此诗送给张籍，是为了邀好友走出家门，感受一下早春气息。</a:t>
            </a:r>
            <a:endParaRPr lang="zh-CN" altLang="en-US" sz="2800" b="1" dirty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/>
          <p:nvPr/>
        </p:nvSpPr>
        <p:spPr>
          <a:xfrm>
            <a:off x="1317625" y="1304925"/>
            <a:ext cx="60077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8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全诗表达了诗人怎样的思想感情？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223" name="Text Box 7"/>
          <p:cNvSpPr txBox="1"/>
          <p:nvPr/>
        </p:nvSpPr>
        <p:spPr>
          <a:xfrm>
            <a:off x="1013460" y="2141855"/>
            <a:ext cx="7117715" cy="1353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5000" b="1" dirty="0"/>
              <a:t> </a:t>
            </a:r>
            <a:r>
              <a:rPr lang="zh-CN" altLang="en-US" b="1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表达了作者对早春景色的喜爱和赞美之情。</a:t>
            </a:r>
            <a:endParaRPr lang="zh-CN" altLang="en-US" b="1" dirty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/>
          <p:nvPr/>
        </p:nvSpPr>
        <p:spPr>
          <a:xfrm>
            <a:off x="950595" y="1285240"/>
            <a:ext cx="7671435" cy="310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en-US" altLang="zh-CN" sz="2335" b="1" dirty="0">
                <a:solidFill>
                  <a:srgbClr val="000000"/>
                </a:solidFill>
              </a:rPr>
              <a:t>         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韩愈</a:t>
            </a:r>
            <a:r>
              <a:rPr 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字退之，唐河南河阳人。</a:t>
            </a:r>
            <a:endParaRPr lang="zh-CN" altLang="en-US" sz="2800" b="1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 b="1" dirty="0">
                <a:solidFill>
                  <a:srgbClr val="CC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文学家，哲学家，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古文运动倡导者。</a:t>
            </a:r>
            <a:endParaRPr lang="zh-CN" altLang="en-US" sz="2800" b="1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 b="1" dirty="0">
                <a:solidFill>
                  <a:srgbClr val="CC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韩昌黎：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祖籍昌黎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河北省昌黎的韩氏是望族。</a:t>
            </a:r>
            <a:endParaRPr lang="zh-CN" altLang="en-US" sz="2800" b="1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 b="1" dirty="0">
                <a:solidFill>
                  <a:srgbClr val="CC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韩文公：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谥号“文”。</a:t>
            </a:r>
            <a:endParaRPr lang="zh-CN" altLang="en-US" sz="2800" b="1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 b="1" dirty="0">
                <a:solidFill>
                  <a:srgbClr val="CC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韩吏部：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晚年任吏部侍郎。</a:t>
            </a:r>
            <a:endParaRPr lang="zh-CN" altLang="en-US" sz="2800" b="1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50595" y="344170"/>
            <a:ext cx="2233930" cy="593090"/>
            <a:chOff x="1497" y="542"/>
            <a:chExt cx="3518" cy="9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7" y="542"/>
              <a:ext cx="918" cy="934"/>
            </a:xfrm>
            <a:prstGeom prst="rect">
              <a:avLst/>
            </a:prstGeom>
          </p:spPr>
        </p:pic>
        <p:sp>
          <p:nvSpPr>
            <p:cNvPr id="4" name="WordArt 5"/>
            <p:cNvSpPr>
              <a:spLocks noTextEdit="1"/>
            </p:cNvSpPr>
            <p:nvPr/>
          </p:nvSpPr>
          <p:spPr>
            <a:xfrm>
              <a:off x="2415" y="676"/>
              <a:ext cx="2600" cy="800"/>
            </a:xfrm>
            <a:prstGeom prst="rect">
              <a:avLst/>
            </a:prstGeom>
          </p:spPr>
          <p:txBody>
            <a:bodyPr wrap="none" fromWordArt="1">
              <a:normAutofit lnSpcReduction="10000"/>
            </a:bodyPr>
            <a:lstStyle/>
            <a:p>
              <a:pPr algn="ctr"/>
              <a:r>
                <a:rPr lang="zh-CN" altLang="en-US" sz="30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幼圆" panose="02010509060101010101" charset="-122"/>
                  <a:ea typeface="幼圆" panose="02010509060101010101" charset="-122"/>
                </a:rPr>
                <a:t>作者介绍</a:t>
              </a:r>
              <a:endParaRPr lang="zh-CN" altLang="en-US" sz="3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662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31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" fill="hold"/>
                                        <p:tgtEl>
                                          <p:spTgt spid="26627">
                                            <p:txEl>
                                              <p:charRg st="31" end="4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49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" fill="hold"/>
                                        <p:tgtEl>
                                          <p:spTgt spid="26627">
                                            <p:txEl>
                                              <p:charRg st="49" end="7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72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" fill="hold"/>
                                        <p:tgtEl>
                                          <p:spTgt spid="26627">
                                            <p:txEl>
                                              <p:charRg st="72" end="8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" fill="hold"/>
                                        <p:tgtEl>
                                          <p:spTgt spid="26627">
                                            <p:txEl>
                                              <p:charRg st="84" end="9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/>
          <p:nvPr/>
        </p:nvSpPr>
        <p:spPr>
          <a:xfrm>
            <a:off x="1050925" y="1035050"/>
            <a:ext cx="45758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9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这句诗揭示了怎样道理？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0484" name="Text Box 4"/>
          <p:cNvSpPr txBox="1"/>
          <p:nvPr/>
        </p:nvSpPr>
        <p:spPr>
          <a:xfrm>
            <a:off x="1143000" y="1651000"/>
            <a:ext cx="7098665" cy="23317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zh-CN" sz="3665" b="1" dirty="0"/>
              <a:t>      </a:t>
            </a:r>
            <a:r>
              <a:rPr lang="en-US" altLang="zh-CN" sz="4000" b="1" dirty="0"/>
              <a:t> </a:t>
            </a:r>
            <a:r>
              <a:rPr lang="zh-CN" altLang="en-US" b="1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一切美好的事物，最好的时节就是在它的萌生阶段，它正朝着极盛方向前进，给人以希望和盼头。</a:t>
            </a:r>
            <a:endParaRPr lang="zh-CN" altLang="en-US" b="1" dirty="0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Text Box 7"/>
          <p:cNvSpPr txBox="1"/>
          <p:nvPr/>
        </p:nvSpPr>
        <p:spPr>
          <a:xfrm>
            <a:off x="1301750" y="1501775"/>
            <a:ext cx="292100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天街小雨润如酥，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草色遥看近却无。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最是一年春好处，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绝胜烟柳满皇都。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5304" name="Text Box 8"/>
          <p:cNvSpPr txBox="1"/>
          <p:nvPr/>
        </p:nvSpPr>
        <p:spPr>
          <a:xfrm>
            <a:off x="4438650" y="1501775"/>
            <a:ext cx="1968500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665" b="1" dirty="0">
                <a:solidFill>
                  <a:srgbClr val="FF0000"/>
                </a:solidFill>
              </a:rPr>
              <a:t>细小、滋润</a:t>
            </a:r>
            <a:endParaRPr lang="zh-CN" altLang="en-US" sz="2665" b="1" dirty="0">
              <a:solidFill>
                <a:srgbClr val="FF0000"/>
              </a:solidFill>
            </a:endParaRPr>
          </a:p>
        </p:txBody>
      </p:sp>
      <p:sp>
        <p:nvSpPr>
          <p:cNvPr id="55305" name="Text Box 9"/>
          <p:cNvSpPr txBox="1"/>
          <p:nvPr/>
        </p:nvSpPr>
        <p:spPr>
          <a:xfrm>
            <a:off x="4375150" y="2009775"/>
            <a:ext cx="3365500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665" b="1" u="sng" dirty="0">
                <a:solidFill>
                  <a:srgbClr val="FF0000"/>
                </a:solidFill>
              </a:rPr>
              <a:t>极淡极少、似有似无</a:t>
            </a:r>
            <a:endParaRPr lang="zh-CN" altLang="en-US" sz="2665" b="1" u="sng" dirty="0">
              <a:solidFill>
                <a:srgbClr val="FF0000"/>
              </a:solidFill>
            </a:endParaRPr>
          </a:p>
        </p:txBody>
      </p:sp>
      <p:sp>
        <p:nvSpPr>
          <p:cNvPr id="55306" name="Text Box 10"/>
          <p:cNvSpPr txBox="1"/>
          <p:nvPr/>
        </p:nvSpPr>
        <p:spPr>
          <a:xfrm>
            <a:off x="4438650" y="2390775"/>
            <a:ext cx="1143000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665" b="1" dirty="0">
                <a:solidFill>
                  <a:srgbClr val="0000FF"/>
                </a:solidFill>
              </a:rPr>
              <a:t>早春</a:t>
            </a:r>
            <a:endParaRPr lang="zh-CN" altLang="en-US" sz="2665" b="1" dirty="0">
              <a:solidFill>
                <a:srgbClr val="0000FF"/>
              </a:solidFill>
            </a:endParaRPr>
          </a:p>
        </p:txBody>
      </p:sp>
      <p:sp>
        <p:nvSpPr>
          <p:cNvPr id="55307" name="Text Box 11"/>
          <p:cNvSpPr txBox="1"/>
          <p:nvPr/>
        </p:nvSpPr>
        <p:spPr>
          <a:xfrm>
            <a:off x="4438650" y="2835275"/>
            <a:ext cx="1524000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665" b="1" dirty="0">
                <a:solidFill>
                  <a:srgbClr val="0000FF"/>
                </a:solidFill>
              </a:rPr>
              <a:t>暮春</a:t>
            </a:r>
            <a:endParaRPr lang="zh-CN" altLang="en-US" sz="2665" b="1" dirty="0">
              <a:solidFill>
                <a:srgbClr val="0000FF"/>
              </a:solidFill>
            </a:endParaRPr>
          </a:p>
        </p:txBody>
      </p:sp>
      <p:sp>
        <p:nvSpPr>
          <p:cNvPr id="55308" name="Line 12"/>
          <p:cNvSpPr/>
          <p:nvPr/>
        </p:nvSpPr>
        <p:spPr>
          <a:xfrm>
            <a:off x="5264150" y="2644775"/>
            <a:ext cx="444500" cy="19050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5309" name="Line 13"/>
          <p:cNvSpPr/>
          <p:nvPr/>
        </p:nvSpPr>
        <p:spPr>
          <a:xfrm flipV="1">
            <a:off x="5200650" y="2835275"/>
            <a:ext cx="508000" cy="31750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5310" name="Text Box 14"/>
          <p:cNvSpPr txBox="1"/>
          <p:nvPr/>
        </p:nvSpPr>
        <p:spPr>
          <a:xfrm>
            <a:off x="5899150" y="2581275"/>
            <a:ext cx="1397000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665" b="1" dirty="0">
                <a:solidFill>
                  <a:srgbClr val="0000FF"/>
                </a:solidFill>
              </a:rPr>
              <a:t>对比</a:t>
            </a:r>
            <a:endParaRPr lang="zh-CN" altLang="en-US" sz="2665" b="1" dirty="0">
              <a:solidFill>
                <a:srgbClr val="0000FF"/>
              </a:solidFill>
            </a:endParaRPr>
          </a:p>
        </p:txBody>
      </p:sp>
      <p:sp>
        <p:nvSpPr>
          <p:cNvPr id="55311" name="Text Box 15"/>
          <p:cNvSpPr txBox="1"/>
          <p:nvPr/>
        </p:nvSpPr>
        <p:spPr>
          <a:xfrm>
            <a:off x="1275080" y="3597275"/>
            <a:ext cx="659384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表达了作者对欣欣向荣、生机勃勃的早春的向往和喜爱之情。</a:t>
            </a:r>
            <a:endParaRPr lang="zh-CN" altLang="en-US" sz="28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60120" y="477520"/>
            <a:ext cx="2233930" cy="593090"/>
            <a:chOff x="1497" y="542"/>
            <a:chExt cx="3518" cy="9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7" y="542"/>
              <a:ext cx="918" cy="934"/>
            </a:xfrm>
            <a:prstGeom prst="rect">
              <a:avLst/>
            </a:prstGeom>
          </p:spPr>
        </p:pic>
        <p:sp>
          <p:nvSpPr>
            <p:cNvPr id="4100" name="WordArt 5"/>
            <p:cNvSpPr>
              <a:spLocks noTextEdit="1"/>
            </p:cNvSpPr>
            <p:nvPr/>
          </p:nvSpPr>
          <p:spPr>
            <a:xfrm>
              <a:off x="2415" y="676"/>
              <a:ext cx="2600" cy="800"/>
            </a:xfrm>
            <a:prstGeom prst="rect">
              <a:avLst/>
            </a:prstGeom>
          </p:spPr>
          <p:txBody>
            <a:bodyPr wrap="none" fromWordArt="1">
              <a:normAutofit lnSpcReduction="20000"/>
            </a:bodyPr>
            <a:lstStyle/>
            <a:p>
              <a:pPr algn="ctr"/>
              <a:r>
                <a:rPr lang="zh-CN" altLang="en-US" sz="30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幼圆" panose="02010509060101010101" charset="-122"/>
                  <a:ea typeface="幼圆" panose="02010509060101010101" charset="-122"/>
                </a:rPr>
                <a:t>课堂小结</a:t>
              </a:r>
              <a:endParaRPr lang="zh-CN" altLang="en-US" sz="3000"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" fill="hold"/>
                                        <p:tgtEl>
                                          <p:spTgt spid="55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" fill="hold"/>
                                        <p:tgtEl>
                                          <p:spTgt spid="55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" fill="hold"/>
                                        <p:tgtEl>
                                          <p:spTgt spid="55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" fill="hold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" fill="hold"/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" fill="hold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" fill="hold"/>
                                        <p:tgtEl>
                                          <p:spTgt spid="5530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" fill="hold"/>
                                        <p:tgtEl>
                                          <p:spTgt spid="5530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" fill="hold"/>
                                        <p:tgtEl>
                                          <p:spTgt spid="5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" fill="hold"/>
                                        <p:tgtEl>
                                          <p:spTgt spid="55311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/>
          <p:nvPr/>
        </p:nvSpPr>
        <p:spPr>
          <a:xfrm>
            <a:off x="1130300" y="1245235"/>
            <a:ext cx="7168515" cy="24314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zh-CN" sz="4500" b="1" dirty="0"/>
              <a:t>       </a:t>
            </a:r>
            <a:r>
              <a:rPr lang="zh-CN" altLang="en-US" sz="36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本诗通过对早春景色的描写，突出了作者对欣欣向荣、生机勃勃的早春的向往和喜爱之情。</a:t>
            </a:r>
            <a:endParaRPr lang="zh-CN" altLang="en-US" sz="3600" dirty="0">
              <a:solidFill>
                <a:srgbClr val="0070C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60120" y="477520"/>
            <a:ext cx="2233930" cy="593090"/>
            <a:chOff x="1497" y="542"/>
            <a:chExt cx="3518" cy="9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7" y="542"/>
              <a:ext cx="918" cy="934"/>
            </a:xfrm>
            <a:prstGeom prst="rect">
              <a:avLst/>
            </a:prstGeom>
          </p:spPr>
        </p:pic>
        <p:sp>
          <p:nvSpPr>
            <p:cNvPr id="4100" name="WordArt 5"/>
            <p:cNvSpPr>
              <a:spLocks noTextEdit="1"/>
            </p:cNvSpPr>
            <p:nvPr/>
          </p:nvSpPr>
          <p:spPr>
            <a:xfrm>
              <a:off x="2415" y="676"/>
              <a:ext cx="2600" cy="800"/>
            </a:xfrm>
            <a:prstGeom prst="rect">
              <a:avLst/>
            </a:prstGeom>
          </p:spPr>
          <p:txBody>
            <a:bodyPr wrap="none" fromWordArt="1">
              <a:normAutofit lnSpcReduction="20000"/>
            </a:bodyPr>
            <a:lstStyle/>
            <a:p>
              <a:pPr algn="ctr"/>
              <a:r>
                <a:rPr lang="zh-CN" altLang="en-US" sz="30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幼圆" panose="02010509060101010101" charset="-122"/>
                  <a:ea typeface="幼圆" panose="02010509060101010101" charset="-122"/>
                </a:rPr>
                <a:t>主题思想</a:t>
              </a:r>
              <a:endParaRPr lang="zh-CN" altLang="en-US" sz="3000"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/>
          <p:nvPr/>
        </p:nvSpPr>
        <p:spPr>
          <a:xfrm>
            <a:off x="1042670" y="1501140"/>
            <a:ext cx="7059295" cy="28486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韩愈， 唐代文学家。字</a:t>
            </a:r>
            <a:r>
              <a:rPr lang="zh-CN" altLang="en-US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，世称</a:t>
            </a:r>
            <a:r>
              <a:rPr lang="zh-CN" altLang="en-US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。谥号“</a:t>
            </a:r>
            <a:r>
              <a:rPr lang="zh-CN" altLang="en-US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”。与柳宗元并称“</a:t>
            </a:r>
            <a:r>
              <a:rPr lang="zh-CN" altLang="en-US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”，唐宋八大家之一。</a:t>
            </a:r>
            <a:endParaRPr lang="zh-CN" altLang="en-US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0423" name="Text Box 7"/>
          <p:cNvSpPr txBox="1"/>
          <p:nvPr/>
        </p:nvSpPr>
        <p:spPr>
          <a:xfrm>
            <a:off x="5851525" y="1630680"/>
            <a:ext cx="12065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退之</a:t>
            </a:r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0424" name="Text Box 8"/>
          <p:cNvSpPr txBox="1"/>
          <p:nvPr/>
        </p:nvSpPr>
        <p:spPr>
          <a:xfrm>
            <a:off x="1815465" y="2327275"/>
            <a:ext cx="15754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韩昌黎</a:t>
            </a:r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0425" name="Text Box 9"/>
          <p:cNvSpPr txBox="1"/>
          <p:nvPr/>
        </p:nvSpPr>
        <p:spPr>
          <a:xfrm>
            <a:off x="5511800" y="2311400"/>
            <a:ext cx="1397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文公</a:t>
            </a:r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0426" name="Text Box 10"/>
          <p:cNvSpPr txBox="1"/>
          <p:nvPr/>
        </p:nvSpPr>
        <p:spPr>
          <a:xfrm>
            <a:off x="4203700" y="2993390"/>
            <a:ext cx="13081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韩柳</a:t>
            </a:r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60120" y="477520"/>
            <a:ext cx="2233930" cy="593090"/>
            <a:chOff x="1497" y="542"/>
            <a:chExt cx="3518" cy="9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7" y="542"/>
              <a:ext cx="918" cy="934"/>
            </a:xfrm>
            <a:prstGeom prst="rect">
              <a:avLst/>
            </a:prstGeom>
          </p:spPr>
        </p:pic>
        <p:sp>
          <p:nvSpPr>
            <p:cNvPr id="4100" name="WordArt 5"/>
            <p:cNvSpPr>
              <a:spLocks noTextEdit="1"/>
            </p:cNvSpPr>
            <p:nvPr/>
          </p:nvSpPr>
          <p:spPr>
            <a:xfrm>
              <a:off x="2415" y="676"/>
              <a:ext cx="2600" cy="800"/>
            </a:xfrm>
            <a:prstGeom prst="rect">
              <a:avLst/>
            </a:prstGeom>
          </p:spPr>
          <p:txBody>
            <a:bodyPr wrap="none" fromWordArt="1">
              <a:normAutofit lnSpcReduction="20000"/>
            </a:bodyPr>
            <a:lstStyle/>
            <a:p>
              <a:pPr algn="ctr"/>
              <a:r>
                <a:rPr lang="zh-CN" altLang="en-US" sz="30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幼圆" panose="02010509060101010101" charset="-122"/>
                  <a:ea typeface="幼圆" panose="02010509060101010101" charset="-122"/>
                </a:rPr>
                <a:t>当堂练习</a:t>
              </a:r>
              <a:endParaRPr lang="zh-CN" altLang="en-US" sz="3000"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" fill="hold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Text Box 6"/>
          <p:cNvSpPr txBox="1"/>
          <p:nvPr/>
        </p:nvSpPr>
        <p:spPr>
          <a:xfrm>
            <a:off x="900430" y="803275"/>
            <a:ext cx="7609205" cy="3537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algn="l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2.诗人韩愈像一位高明的画家，手中虽没有彩笔，却在《早春呈水部张十八员外》中用“</a:t>
            </a:r>
            <a:r>
              <a:rPr lang="zh-CN" altLang="en-US" sz="3200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               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”两句诗想象地描绘了雨后春草初生的色彩，让我们懂得只有细心观察，才能妙笔生花。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0427" name="Text Box 11"/>
          <p:cNvSpPr txBox="1"/>
          <p:nvPr/>
        </p:nvSpPr>
        <p:spPr>
          <a:xfrm>
            <a:off x="2059305" y="2280285"/>
            <a:ext cx="63074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天街小雨润如酥，草色遥看近却无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60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6"/>
          <p:cNvSpPr txBox="1"/>
          <p:nvPr/>
        </p:nvSpPr>
        <p:spPr>
          <a:xfrm>
            <a:off x="930910" y="2216150"/>
            <a:ext cx="753745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这首诗写出雨</a:t>
            </a:r>
            <a:r>
              <a:rPr lang="zh-CN" altLang="en-US" sz="3200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的特点；朱自清先生在散文《春》中用比喻“ </a:t>
            </a:r>
            <a:r>
              <a:rPr lang="zh-CN" altLang="en-US" sz="3200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                         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。”写出了春雨细密、闪烁、绵长的特点。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9699" name="Text Box 7"/>
          <p:cNvSpPr txBox="1"/>
          <p:nvPr/>
        </p:nvSpPr>
        <p:spPr>
          <a:xfrm>
            <a:off x="931545" y="697865"/>
            <a:ext cx="7197725" cy="13709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.“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草色遥看近却无”写出了早春草色</a:t>
            </a:r>
            <a:r>
              <a:rPr lang="zh-CN" altLang="en-US" sz="3200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          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  <a:endParaRPr lang="en-US" altLang="zh-CN" sz="2665" b="1" dirty="0"/>
          </a:p>
        </p:txBody>
      </p:sp>
      <p:sp>
        <p:nvSpPr>
          <p:cNvPr id="62472" name="Text Box 8"/>
          <p:cNvSpPr txBox="1"/>
          <p:nvPr/>
        </p:nvSpPr>
        <p:spPr>
          <a:xfrm>
            <a:off x="1750060" y="1388110"/>
            <a:ext cx="45091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极淡极少、似有似无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2473" name="Text Box 9"/>
          <p:cNvSpPr txBox="1"/>
          <p:nvPr/>
        </p:nvSpPr>
        <p:spPr>
          <a:xfrm>
            <a:off x="4076700" y="2164080"/>
            <a:ext cx="2476500" cy="501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细小、滋润</a:t>
            </a:r>
            <a:endParaRPr lang="zh-CN" altLang="en-US" sz="2665" b="1" dirty="0">
              <a:solidFill>
                <a:srgbClr val="FF0000"/>
              </a:solidFill>
            </a:endParaRPr>
          </a:p>
        </p:txBody>
      </p:sp>
      <p:sp>
        <p:nvSpPr>
          <p:cNvPr id="62474" name="Text Box 10"/>
          <p:cNvSpPr txBox="1"/>
          <p:nvPr/>
        </p:nvSpPr>
        <p:spPr>
          <a:xfrm>
            <a:off x="1626235" y="3159125"/>
            <a:ext cx="49269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像牛毛，像花针，像细丝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/>
          <p:nvPr/>
        </p:nvSpPr>
        <p:spPr>
          <a:xfrm>
            <a:off x="927100" y="1254125"/>
            <a:ext cx="6689725" cy="14700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5.“最是一年春好处”一句诗，让人联想到的格言：</a:t>
            </a:r>
            <a:r>
              <a:rPr lang="zh-CN" altLang="en-US" sz="3200" u="sng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  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1446" name="Text Box 6"/>
          <p:cNvSpPr txBox="1"/>
          <p:nvPr/>
        </p:nvSpPr>
        <p:spPr>
          <a:xfrm>
            <a:off x="3860800" y="1988185"/>
            <a:ext cx="32708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一年之计在于春 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61445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/>
          <p:nvPr/>
        </p:nvSpPr>
        <p:spPr>
          <a:xfrm>
            <a:off x="1238250" y="608965"/>
            <a:ext cx="6797040" cy="1272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6.对“烟柳满皇都”所表明的时令，判断正确的一项是（   ）。 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9397" name="Text Box 5"/>
          <p:cNvSpPr txBox="1"/>
          <p:nvPr/>
        </p:nvSpPr>
        <p:spPr>
          <a:xfrm>
            <a:off x="2264410" y="2043430"/>
            <a:ext cx="2324735" cy="2651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A.早春       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B.仲春      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C.暮春    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D.初夏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9398" name="Text Box 6"/>
          <p:cNvSpPr txBox="1"/>
          <p:nvPr/>
        </p:nvSpPr>
        <p:spPr>
          <a:xfrm>
            <a:off x="5080529" y="1236345"/>
            <a:ext cx="8255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C</a:t>
            </a:r>
            <a:endParaRPr lang="en-US" altLang="zh-C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/>
          <p:nvPr/>
        </p:nvSpPr>
        <p:spPr>
          <a:xfrm>
            <a:off x="631825" y="1327150"/>
            <a:ext cx="8088630" cy="310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A.“遥看近却无”的草色，是早春时节特有的景色。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B.三、四句把小草悄然冒出与杨柳如烟的晚春作对比，抒发了作者对早春的喜爱之情。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C.诗中的“天街”是指宽阔的街道。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D.这首诗风格清新晓畅，给读者以无穷的美感。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7349" name="Text Box 5"/>
          <p:cNvSpPr txBox="1"/>
          <p:nvPr/>
        </p:nvSpPr>
        <p:spPr>
          <a:xfrm>
            <a:off x="1113155" y="614680"/>
            <a:ext cx="680339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7.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对诗歌赏析有误的一项是（    ）</a:t>
            </a:r>
            <a:endParaRPr lang="en-US" altLang="zh-CN" sz="3000" b="1" dirty="0">
              <a:solidFill>
                <a:srgbClr val="0000FF"/>
              </a:solidFill>
            </a:endParaRPr>
          </a:p>
        </p:txBody>
      </p:sp>
      <p:sp>
        <p:nvSpPr>
          <p:cNvPr id="57350" name="Text Box 6"/>
          <p:cNvSpPr txBox="1"/>
          <p:nvPr/>
        </p:nvSpPr>
        <p:spPr>
          <a:xfrm>
            <a:off x="6623050" y="614680"/>
            <a:ext cx="635000" cy="6553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3665" b="1" dirty="0">
                <a:solidFill>
                  <a:srgbClr val="FF0000"/>
                </a:solidFill>
              </a:rPr>
              <a:t>C</a:t>
            </a:r>
            <a:endParaRPr lang="en-US" altLang="zh-CN" sz="3665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57348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26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57348">
                                            <p:txEl>
                                              <p:charRg st="26" end="6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" fill="hold"/>
                                        <p:tgtEl>
                                          <p:spTgt spid="57348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8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" fill="hold"/>
                                        <p:tgtEl>
                                          <p:spTgt spid="57348">
                                            <p:txEl>
                                              <p:charRg st="86" end="10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" fill="hold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/>
          <p:nvPr/>
        </p:nvSpPr>
        <p:spPr>
          <a:xfrm>
            <a:off x="888365" y="1231265"/>
            <a:ext cx="7759065" cy="3707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algn="l" eaLnBrk="1" hangingPunct="1">
              <a:lnSpc>
                <a:spcPct val="130000"/>
              </a:lnSpc>
              <a:buClrTx/>
              <a:buSzTx/>
              <a:buNone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A．这首诗是写给水部员外张籍的，他在兄弟辈中排行十八，故称“张十八”。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lvl="0" algn="l" eaLnBrk="1" hangingPunct="1">
              <a:lnSpc>
                <a:spcPct val="130000"/>
              </a:lnSpc>
              <a:buClrTx/>
              <a:buSzTx/>
              <a:buNone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B．这是一首律诗，它表达了作者对友人的思念之情。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lvl="0" algn="l" eaLnBrk="1" hangingPunct="1">
              <a:lnSpc>
                <a:spcPct val="130000"/>
              </a:lnSpc>
              <a:buClrTx/>
              <a:buSzTx/>
              <a:buNone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C．这首诗的风格清新自然，语言通俗易懂。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lvl="0" algn="l" eaLnBrk="1" hangingPunct="1">
              <a:lnSpc>
                <a:spcPct val="130000"/>
              </a:lnSpc>
              <a:buClrTx/>
              <a:buSzTx/>
              <a:buNone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D．这首诗的后两句写诗人对早春的喜爱和赞美。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0724" name="Text Box 4"/>
          <p:cNvSpPr txBox="1"/>
          <p:nvPr/>
        </p:nvSpPr>
        <p:spPr>
          <a:xfrm>
            <a:off x="1109980" y="704850"/>
            <a:ext cx="71640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8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对本诗赏析有误的一项是（  　）</a:t>
            </a:r>
            <a:endParaRPr lang="zh-CN" altLang="en-US"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0725" name="Text Box 5"/>
          <p:cNvSpPr txBox="1"/>
          <p:nvPr/>
        </p:nvSpPr>
        <p:spPr>
          <a:xfrm>
            <a:off x="6667500" y="694055"/>
            <a:ext cx="676910" cy="6045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3335" b="1" dirty="0">
                <a:solidFill>
                  <a:srgbClr val="FF0000"/>
                </a:solidFill>
              </a:rPr>
              <a:t>B</a:t>
            </a:r>
            <a:endParaRPr lang="en-US" altLang="zh-CN" sz="3335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3072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/>
          <p:nvPr/>
        </p:nvSpPr>
        <p:spPr>
          <a:xfrm>
            <a:off x="952500" y="1148080"/>
            <a:ext cx="723900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335" b="1" dirty="0">
                <a:solidFill>
                  <a:srgbClr val="000000"/>
                </a:solidFill>
              </a:rPr>
              <a:t>      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著</a:t>
            </a:r>
            <a:r>
              <a:rPr lang="en-US" altLang="zh-CN" sz="2800" b="1" dirty="0">
                <a:solidFill>
                  <a:srgbClr val="CC0000"/>
                </a:solidFill>
                <a:latin typeface="楷体" panose="02010609060101010101" charset="-122"/>
                <a:ea typeface="楷体" panose="02010609060101010101" charset="-122"/>
              </a:rPr>
              <a:t>《</a:t>
            </a:r>
            <a:r>
              <a:rPr lang="zh-CN" altLang="en-US" sz="2800" b="1" dirty="0">
                <a:solidFill>
                  <a:srgbClr val="CC0000"/>
                </a:solidFill>
                <a:latin typeface="楷体" panose="02010609060101010101" charset="-122"/>
                <a:ea typeface="楷体" panose="02010609060101010101" charset="-122"/>
              </a:rPr>
              <a:t>昌黎先生集</a:t>
            </a:r>
            <a:r>
              <a:rPr lang="en-US" altLang="zh-CN" sz="2800" b="1" dirty="0">
                <a:solidFill>
                  <a:srgbClr val="CC0000"/>
                </a:solidFill>
                <a:latin typeface="楷体" panose="02010609060101010101" charset="-122"/>
                <a:ea typeface="楷体" panose="02010609060101010101" charset="-122"/>
              </a:rPr>
              <a:t>》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四十卷。其散文题材广泛，内容深刻，形式多样，语言质朴，气势雄壮。其诗力求新奇，有时流于险怪，对宋诗影响颇大。</a:t>
            </a:r>
            <a:endParaRPr lang="zh-CN" altLang="en-US" sz="2800" b="1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6628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_文本框 2"/>
          <p:cNvSpPr txBox="1"/>
          <p:nvPr>
            <p:custDataLst>
              <p:tags r:id="rId1"/>
            </p:custDataLst>
          </p:nvPr>
        </p:nvSpPr>
        <p:spPr>
          <a:xfrm>
            <a:off x="3397724" y="2844372"/>
            <a:ext cx="42087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谢 谢 观 看！</a:t>
            </a:r>
            <a:endParaRPr lang="zh-CN" altLang="en-US" sz="5400" b="1" dirty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074" y="780071"/>
            <a:ext cx="2593181" cy="2986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/>
          <p:nvPr/>
        </p:nvSpPr>
        <p:spPr>
          <a:xfrm>
            <a:off x="509270" y="851535"/>
            <a:ext cx="8125460" cy="4009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zh-CN" sz="2665" b="1" dirty="0"/>
              <a:t>       </a:t>
            </a:r>
            <a:r>
              <a:rPr lang="en-US" altLang="zh-CN" sz="2665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韩愈写此诗时已经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56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岁，任吏部侍郎。这是他一生所做最大的官，此时心情很好。此前不久，镇州（今河北正定）藩镇叛乱，韩愈奉命前往宣抚，说服叛军，平息了一场叛乱。为此，穆宗皇帝把他从兵部侍郎上调为吏部侍郎。在文学方面，他早已声名大振；在复兴儒学的事业中，也卓有建树。因此，虽然年近花甲，还是兴味盎然地迎接春天。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50595" y="344170"/>
            <a:ext cx="2233930" cy="593090"/>
            <a:chOff x="1497" y="542"/>
            <a:chExt cx="3518" cy="9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7" y="542"/>
              <a:ext cx="918" cy="934"/>
            </a:xfrm>
            <a:prstGeom prst="rect">
              <a:avLst/>
            </a:prstGeom>
          </p:spPr>
        </p:pic>
        <p:sp>
          <p:nvSpPr>
            <p:cNvPr id="4100" name="WordArt 5"/>
            <p:cNvSpPr>
              <a:spLocks noTextEdit="1"/>
            </p:cNvSpPr>
            <p:nvPr/>
          </p:nvSpPr>
          <p:spPr>
            <a:xfrm>
              <a:off x="2415" y="676"/>
              <a:ext cx="2600" cy="800"/>
            </a:xfrm>
            <a:prstGeom prst="rect">
              <a:avLst/>
            </a:prstGeom>
          </p:spPr>
          <p:txBody>
            <a:bodyPr wrap="none" fromWordArt="1">
              <a:normAutofit lnSpcReduction="10000"/>
            </a:bodyPr>
            <a:lstStyle/>
            <a:p>
              <a:pPr algn="ctr"/>
              <a:r>
                <a:rPr lang="zh-CN" altLang="en-US" sz="30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幼圆" panose="02010509060101010101" charset="-122"/>
                  <a:ea typeface="幼圆" panose="02010509060101010101" charset="-122"/>
                </a:rPr>
                <a:t>写作背景</a:t>
              </a:r>
              <a:endParaRPr lang="zh-CN" altLang="en-US" sz="3000"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charRg st="0" end="16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/>
          <p:nvPr/>
        </p:nvSpPr>
        <p:spPr>
          <a:xfrm>
            <a:off x="3982720" y="2687320"/>
            <a:ext cx="4958715" cy="1770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指唐代诗人张籍，他在同族兄弟中排行第十八，曾任水部员外郎。 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61" name="Text Box 5"/>
          <p:cNvSpPr txBox="1"/>
          <p:nvPr/>
        </p:nvSpPr>
        <p:spPr>
          <a:xfrm>
            <a:off x="1130300" y="1368425"/>
            <a:ext cx="1143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早春：</a:t>
            </a:r>
            <a:endParaRPr lang="zh-CN" altLang="en-US" sz="28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9462" name="Text Box 6"/>
          <p:cNvSpPr txBox="1"/>
          <p:nvPr/>
        </p:nvSpPr>
        <p:spPr>
          <a:xfrm>
            <a:off x="1130036" y="2066925"/>
            <a:ext cx="1016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呈：</a:t>
            </a:r>
            <a:endParaRPr lang="zh-CN" altLang="en-US" sz="28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9463" name="Text Box 7"/>
          <p:cNvSpPr txBox="1"/>
          <p:nvPr/>
        </p:nvSpPr>
        <p:spPr>
          <a:xfrm>
            <a:off x="2273300" y="1368425"/>
            <a:ext cx="2286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50000"/>
              </a:spcBef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点明季节。</a:t>
            </a:r>
            <a:endParaRPr lang="zh-CN" altLang="en-US" sz="28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64" name="Text Box 8"/>
          <p:cNvSpPr txBox="1"/>
          <p:nvPr/>
        </p:nvSpPr>
        <p:spPr>
          <a:xfrm>
            <a:off x="2146300" y="2066925"/>
            <a:ext cx="29114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恭敬地送上。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65" name="Text Box 9"/>
          <p:cNvSpPr txBox="1"/>
          <p:nvPr/>
        </p:nvSpPr>
        <p:spPr>
          <a:xfrm>
            <a:off x="1130300" y="2765425"/>
            <a:ext cx="28524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水部张十八员外：</a:t>
            </a:r>
            <a:endParaRPr lang="zh-CN" altLang="en-US" sz="28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60120" y="477520"/>
            <a:ext cx="2233930" cy="593090"/>
            <a:chOff x="1497" y="542"/>
            <a:chExt cx="3518" cy="9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7" y="542"/>
              <a:ext cx="918" cy="934"/>
            </a:xfrm>
            <a:prstGeom prst="rect">
              <a:avLst/>
            </a:prstGeom>
          </p:spPr>
        </p:pic>
        <p:sp>
          <p:nvSpPr>
            <p:cNvPr id="4100" name="WordArt 5"/>
            <p:cNvSpPr>
              <a:spLocks noTextEdit="1"/>
            </p:cNvSpPr>
            <p:nvPr/>
          </p:nvSpPr>
          <p:spPr>
            <a:xfrm>
              <a:off x="2415" y="676"/>
              <a:ext cx="2600" cy="800"/>
            </a:xfrm>
            <a:prstGeom prst="rect">
              <a:avLst/>
            </a:prstGeom>
          </p:spPr>
          <p:txBody>
            <a:bodyPr wrap="none" fromWordArt="1">
              <a:normAutofit lnSpcReduction="10000"/>
            </a:bodyPr>
            <a:lstStyle/>
            <a:p>
              <a:pPr algn="ctr"/>
              <a:r>
                <a:rPr lang="zh-CN" altLang="en-US" sz="30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幼圆" panose="02010509060101010101" charset="-122"/>
                  <a:ea typeface="幼圆" panose="02010509060101010101" charset="-122"/>
                </a:rPr>
                <a:t>题 解</a:t>
              </a:r>
              <a:endParaRPr lang="zh-CN" altLang="en-US" sz="3000"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" fill="hold"/>
                                        <p:tgtEl>
                                          <p:spTgt spid="1946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/>
          <p:nvPr/>
        </p:nvSpPr>
        <p:spPr>
          <a:xfrm>
            <a:off x="2849245" y="2061845"/>
            <a:ext cx="4321175" cy="27482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天街小雨润如酥，</a:t>
            </a:r>
            <a:endParaRPr lang="zh-CN" altLang="en-US"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草色遥看近却无。</a:t>
            </a:r>
            <a:endParaRPr lang="zh-CN" altLang="en-US"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最是一年春好处，</a:t>
            </a:r>
            <a:endParaRPr lang="zh-CN" altLang="en-US"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绝胜烟柳满皇都。</a:t>
            </a:r>
            <a:endParaRPr lang="zh-CN" altLang="en-US"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172" name="WordArt 5"/>
          <p:cNvSpPr>
            <a:spLocks noTextEdit="1"/>
          </p:cNvSpPr>
          <p:nvPr/>
        </p:nvSpPr>
        <p:spPr>
          <a:xfrm>
            <a:off x="2374900" y="1009650"/>
            <a:ext cx="4394200" cy="698500"/>
          </a:xfrm>
          <a:prstGeom prst="rect">
            <a:avLst/>
          </a:prstGeom>
        </p:spPr>
        <p:txBody>
          <a:bodyPr wrap="none" fromWordArt="1">
            <a:normAutofit/>
          </a:bodyPr>
          <a:lstStyle/>
          <a:p>
            <a:pPr algn="ctr"/>
            <a:r>
              <a:rPr lang="zh-CN" altLang="en-US" sz="3200" b="1">
                <a:latin typeface="黑体" panose="02010609060101010101" charset="-122"/>
                <a:ea typeface="黑体" panose="02010609060101010101" charset="-122"/>
              </a:rPr>
              <a:t>早春呈水部张十八员外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173" name="WordArt 6"/>
          <p:cNvSpPr>
            <a:spLocks noTextEdit="1"/>
          </p:cNvSpPr>
          <p:nvPr/>
        </p:nvSpPr>
        <p:spPr>
          <a:xfrm>
            <a:off x="3606165" y="1536700"/>
            <a:ext cx="2144395" cy="52514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altLang="zh-CN" sz="3200" b="1">
                <a:latin typeface="仿宋" panose="02010609060101010101" charset="-122"/>
                <a:ea typeface="仿宋" panose="02010609060101010101" charset="-122"/>
              </a:rPr>
              <a:t>[</a:t>
            </a:r>
            <a:r>
              <a:rPr lang="zh-CN" altLang="en-US" sz="3200" b="1">
                <a:latin typeface="仿宋" panose="02010609060101010101" charset="-122"/>
                <a:ea typeface="仿宋" panose="02010609060101010101" charset="-122"/>
              </a:rPr>
              <a:t>唐</a:t>
            </a:r>
            <a:r>
              <a:rPr lang="en-US" altLang="zh-CN" sz="3200" b="1">
                <a:latin typeface="仿宋" panose="02010609060101010101" charset="-122"/>
                <a:ea typeface="仿宋" panose="02010609060101010101" charset="-122"/>
              </a:rPr>
              <a:t>]</a:t>
            </a:r>
            <a:r>
              <a:rPr lang="zh-CN" altLang="en-US" sz="3200" b="1">
                <a:latin typeface="仿宋" panose="02010609060101010101" charset="-122"/>
                <a:ea typeface="仿宋" panose="02010609060101010101" charset="-122"/>
              </a:rPr>
              <a:t>韩愈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60120" y="477520"/>
            <a:ext cx="2233930" cy="593090"/>
            <a:chOff x="1497" y="542"/>
            <a:chExt cx="3518" cy="9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7" y="542"/>
              <a:ext cx="918" cy="934"/>
            </a:xfrm>
            <a:prstGeom prst="rect">
              <a:avLst/>
            </a:prstGeom>
          </p:spPr>
        </p:pic>
        <p:sp>
          <p:nvSpPr>
            <p:cNvPr id="4100" name="WordArt 5"/>
            <p:cNvSpPr>
              <a:spLocks noTextEdit="1"/>
            </p:cNvSpPr>
            <p:nvPr/>
          </p:nvSpPr>
          <p:spPr>
            <a:xfrm>
              <a:off x="2415" y="676"/>
              <a:ext cx="2600" cy="800"/>
            </a:xfrm>
            <a:prstGeom prst="rect">
              <a:avLst/>
            </a:prstGeom>
          </p:spPr>
          <p:txBody>
            <a:bodyPr wrap="none" fromWordArt="1">
              <a:normAutofit lnSpcReduction="10000"/>
            </a:bodyPr>
            <a:lstStyle/>
            <a:p>
              <a:pPr algn="ctr"/>
              <a:r>
                <a:rPr lang="zh-CN" altLang="en-US" sz="30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幼圆" panose="02010509060101010101" charset="-122"/>
                  <a:ea typeface="幼圆" panose="02010509060101010101" charset="-122"/>
                </a:rPr>
                <a:t>诗文朗读</a:t>
              </a:r>
              <a:endParaRPr lang="zh-CN" altLang="en-US" sz="3000"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717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717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3379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21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" fill="hold"/>
                                        <p:tgtEl>
                                          <p:spTgt spid="33796">
                                            <p:txEl>
                                              <p:charRg st="21" end="3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" fill="hold"/>
                                        <p:tgtEl>
                                          <p:spTgt spid="33796">
                                            <p:txEl>
                                              <p:charRg st="36" end="3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" fill="hold"/>
                                        <p:tgtEl>
                                          <p:spTgt spid="33796">
                                            <p:txEl>
                                              <p:charRg st="36" end="3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/>
          <p:nvPr/>
        </p:nvSpPr>
        <p:spPr>
          <a:xfrm>
            <a:off x="960120" y="2030095"/>
            <a:ext cx="3302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天街小雨润如酥，</a:t>
            </a:r>
            <a:endParaRPr lang="zh-CN" altLang="en-US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220" name="Text Box 4"/>
          <p:cNvSpPr txBox="1"/>
          <p:nvPr/>
        </p:nvSpPr>
        <p:spPr>
          <a:xfrm>
            <a:off x="960120" y="2781300"/>
            <a:ext cx="3556000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草色遥看近却无。</a:t>
            </a:r>
            <a:endParaRPr lang="zh-CN" altLang="en-US" sz="3000" b="1" dirty="0">
              <a:ea typeface="华文行楷" panose="02010800040101010101" pitchFamily="2" charset="-122"/>
            </a:endParaRPr>
          </a:p>
        </p:txBody>
      </p:sp>
      <p:sp>
        <p:nvSpPr>
          <p:cNvPr id="43015" name="Text Box 7"/>
          <p:cNvSpPr txBox="1"/>
          <p:nvPr/>
        </p:nvSpPr>
        <p:spPr>
          <a:xfrm>
            <a:off x="4162425" y="1701800"/>
            <a:ext cx="41910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chemeClr val="hlink"/>
                </a:solidFill>
                <a:ea typeface="华文行楷" panose="02010800040101010101" pitchFamily="2" charset="-122"/>
              </a:rPr>
              <a:t>京城的街道上，细细的春雨润滑如酥。</a:t>
            </a:r>
            <a:endParaRPr lang="zh-CN" altLang="en-US" dirty="0">
              <a:solidFill>
                <a:schemeClr val="hlink"/>
              </a:solidFill>
              <a:ea typeface="华文行楷" panose="02010800040101010101" pitchFamily="2" charset="-122"/>
            </a:endParaRPr>
          </a:p>
        </p:txBody>
      </p:sp>
      <p:sp>
        <p:nvSpPr>
          <p:cNvPr id="43016" name="Text Box 8"/>
          <p:cNvSpPr txBox="1"/>
          <p:nvPr/>
        </p:nvSpPr>
        <p:spPr>
          <a:xfrm>
            <a:off x="4162425" y="2781300"/>
            <a:ext cx="41910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chemeClr val="hlink"/>
                </a:solidFill>
                <a:ea typeface="华文行楷" panose="02010800040101010101" pitchFamily="2" charset="-122"/>
              </a:rPr>
              <a:t>远看草色青青，近看却又没有了。</a:t>
            </a:r>
            <a:endParaRPr lang="zh-CN" altLang="en-US" dirty="0">
              <a:solidFill>
                <a:schemeClr val="hlink"/>
              </a:solidFill>
              <a:ea typeface="华文行楷" panose="02010800040101010101" pitchFamily="2" charset="-122"/>
            </a:endParaRPr>
          </a:p>
        </p:txBody>
      </p:sp>
      <p:sp>
        <p:nvSpPr>
          <p:cNvPr id="43023" name="AutoShape 15"/>
          <p:cNvSpPr/>
          <p:nvPr/>
        </p:nvSpPr>
        <p:spPr>
          <a:xfrm>
            <a:off x="1143000" y="1332230"/>
            <a:ext cx="2603500" cy="598170"/>
          </a:xfrm>
          <a:prstGeom prst="wedgeRoundRectCallout">
            <a:avLst>
              <a:gd name="adj1" fmla="val -32773"/>
              <a:gd name="adj2" fmla="val 7678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3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京城的街道。</a:t>
            </a:r>
            <a:endParaRPr lang="zh-CN" altLang="en-US" sz="30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60120" y="477520"/>
            <a:ext cx="2233930" cy="593090"/>
            <a:chOff x="1497" y="542"/>
            <a:chExt cx="3518" cy="93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7" y="542"/>
              <a:ext cx="918" cy="934"/>
            </a:xfrm>
            <a:prstGeom prst="rect">
              <a:avLst/>
            </a:prstGeom>
          </p:spPr>
        </p:pic>
        <p:sp>
          <p:nvSpPr>
            <p:cNvPr id="4100" name="WordArt 5"/>
            <p:cNvSpPr>
              <a:spLocks noTextEdit="1"/>
            </p:cNvSpPr>
            <p:nvPr/>
          </p:nvSpPr>
          <p:spPr>
            <a:xfrm>
              <a:off x="2415" y="676"/>
              <a:ext cx="2600" cy="800"/>
            </a:xfrm>
            <a:prstGeom prst="rect">
              <a:avLst/>
            </a:prstGeom>
          </p:spPr>
          <p:txBody>
            <a:bodyPr wrap="none" fromWordArt="1">
              <a:normAutofit lnSpcReduction="10000"/>
            </a:bodyPr>
            <a:lstStyle/>
            <a:p>
              <a:pPr algn="ctr"/>
              <a:r>
                <a:rPr lang="zh-CN" altLang="en-US" sz="30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幼圆" panose="02010509060101010101" charset="-122"/>
                  <a:ea typeface="幼圆" panose="02010509060101010101" charset="-122"/>
                </a:rPr>
                <a:t>诗文解读</a:t>
              </a:r>
              <a:endParaRPr lang="zh-CN" altLang="en-US" sz="3000"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30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/>
          <p:nvPr/>
        </p:nvSpPr>
        <p:spPr>
          <a:xfrm>
            <a:off x="879475" y="1568450"/>
            <a:ext cx="4445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最是一年春好处，</a:t>
            </a:r>
            <a:endParaRPr lang="zh-CN" altLang="en-US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222" name="Text Box 6"/>
          <p:cNvSpPr txBox="1"/>
          <p:nvPr/>
        </p:nvSpPr>
        <p:spPr>
          <a:xfrm>
            <a:off x="942975" y="2838450"/>
            <a:ext cx="31908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绝胜烟柳满皇都。</a:t>
            </a:r>
            <a:endParaRPr lang="zh-CN" altLang="en-US" sz="3000" b="1" dirty="0">
              <a:ea typeface="华文行楷" panose="02010800040101010101" pitchFamily="2" charset="-122"/>
            </a:endParaRPr>
          </a:p>
        </p:txBody>
      </p:sp>
      <p:sp>
        <p:nvSpPr>
          <p:cNvPr id="43017" name="Text Box 9"/>
          <p:cNvSpPr txBox="1"/>
          <p:nvPr/>
        </p:nvSpPr>
        <p:spPr>
          <a:xfrm>
            <a:off x="4244975" y="1511300"/>
            <a:ext cx="41275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chemeClr val="hlink"/>
                </a:solidFill>
                <a:ea typeface="华文行楷" panose="02010800040101010101" pitchFamily="2" charset="-122"/>
              </a:rPr>
              <a:t>这正是一年里春光最好的时节。</a:t>
            </a:r>
            <a:endParaRPr lang="zh-CN" altLang="en-US" dirty="0">
              <a:solidFill>
                <a:schemeClr val="hlink"/>
              </a:solidFill>
              <a:ea typeface="华文行楷" panose="02010800040101010101" pitchFamily="2" charset="-122"/>
            </a:endParaRPr>
          </a:p>
        </p:txBody>
      </p:sp>
      <p:sp>
        <p:nvSpPr>
          <p:cNvPr id="43018" name="Text Box 10"/>
          <p:cNvSpPr txBox="1"/>
          <p:nvPr/>
        </p:nvSpPr>
        <p:spPr>
          <a:xfrm>
            <a:off x="4311650" y="2743200"/>
            <a:ext cx="41275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chemeClr val="hlink"/>
                </a:solidFill>
                <a:ea typeface="华文行楷" panose="02010800040101010101" pitchFamily="2" charset="-122"/>
              </a:rPr>
              <a:t>远远胜过那烟柳满京都的晚春。</a:t>
            </a:r>
            <a:endParaRPr lang="zh-CN" altLang="en-US" dirty="0">
              <a:solidFill>
                <a:schemeClr val="hlink"/>
              </a:solidFill>
              <a:ea typeface="华文行楷" panose="02010800040101010101" pitchFamily="2" charset="-122"/>
            </a:endParaRPr>
          </a:p>
        </p:txBody>
      </p:sp>
      <p:sp>
        <p:nvSpPr>
          <p:cNvPr id="43019" name="AutoShape 11"/>
          <p:cNvSpPr/>
          <p:nvPr/>
        </p:nvSpPr>
        <p:spPr>
          <a:xfrm>
            <a:off x="942975" y="927100"/>
            <a:ext cx="1206500" cy="641350"/>
          </a:xfrm>
          <a:prstGeom prst="wedgeRoundRectCallout">
            <a:avLst>
              <a:gd name="adj1" fmla="val -13708"/>
              <a:gd name="adj2" fmla="val 7500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正是。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3020" name="AutoShape 12"/>
          <p:cNvSpPr/>
          <p:nvPr/>
        </p:nvSpPr>
        <p:spPr>
          <a:xfrm>
            <a:off x="3359785" y="990600"/>
            <a:ext cx="786765" cy="520700"/>
          </a:xfrm>
          <a:prstGeom prst="wedgeRoundRectCallout">
            <a:avLst>
              <a:gd name="adj1" fmla="val -20217"/>
              <a:gd name="adj2" fmla="val 8219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3021" name="AutoShape 13"/>
          <p:cNvSpPr/>
          <p:nvPr/>
        </p:nvSpPr>
        <p:spPr>
          <a:xfrm>
            <a:off x="942975" y="2223135"/>
            <a:ext cx="1206500" cy="615315"/>
          </a:xfrm>
          <a:prstGeom prst="wedgeRoundRectCallout">
            <a:avLst>
              <a:gd name="adj1" fmla="val -11514"/>
              <a:gd name="adj2" fmla="val 7500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超过。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3022" name="AutoShape 14"/>
          <p:cNvSpPr/>
          <p:nvPr/>
        </p:nvSpPr>
        <p:spPr>
          <a:xfrm>
            <a:off x="3117850" y="2171700"/>
            <a:ext cx="1270000" cy="571500"/>
          </a:xfrm>
          <a:prstGeom prst="wedgeRoundRectCallout">
            <a:avLst>
              <a:gd name="adj1" fmla="val -25350"/>
              <a:gd name="adj2" fmla="val 10166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帝都。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301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302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430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" fill="hold"/>
                                        <p:tgtEl>
                                          <p:spTgt spid="430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" fill="hold"/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bldLvl="0" animBg="1"/>
      <p:bldP spid="43020" grpId="0" bldLvl="0" animBg="1"/>
      <p:bldP spid="43021" grpId="0" bldLvl="0" animBg="1"/>
      <p:bldP spid="4302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/>
          <p:nvPr/>
        </p:nvSpPr>
        <p:spPr>
          <a:xfrm>
            <a:off x="681355" y="1403350"/>
            <a:ext cx="778129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zh-CN" sz="2665" b="1" dirty="0">
                <a:solidFill>
                  <a:srgbClr val="CC0000"/>
                </a:solidFill>
              </a:rPr>
              <a:t>      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</a:rPr>
              <a:t>首句点出初春小雨 ，以“润如酥”来形容它的细滑润泽，准确地捕捉到了它的特点。造句清新优美。与杜甫的“好雨知时节，当春乃发生。随风潜入夜，润物细无声”有异曲同工之妙。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268" name="WordArt 4"/>
          <p:cNvSpPr>
            <a:spLocks noTextEdit="1"/>
          </p:cNvSpPr>
          <p:nvPr/>
        </p:nvSpPr>
        <p:spPr>
          <a:xfrm>
            <a:off x="2978150" y="768350"/>
            <a:ext cx="2722563" cy="635000"/>
          </a:xfrm>
          <a:prstGeom prst="rect">
            <a:avLst/>
          </a:prstGeom>
        </p:spPr>
        <p:txBody>
          <a:bodyPr wrap="none" fromWordArt="1">
            <a:normAutofit/>
          </a:bodyPr>
          <a:lstStyle/>
          <a:p>
            <a:pPr algn="ctr"/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天街小雨润如酥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126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12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65ADA9"/>
      </a:accent1>
      <a:accent2>
        <a:srgbClr val="8BB7D3"/>
      </a:accent2>
      <a:accent3>
        <a:srgbClr val="65ADA9"/>
      </a:accent3>
      <a:accent4>
        <a:srgbClr val="8BB7D3"/>
      </a:accent4>
      <a:accent5>
        <a:srgbClr val="65ADA9"/>
      </a:accent5>
      <a:accent6>
        <a:srgbClr val="8BB7D3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2397</Words>
  <Application>WPS 演示</Application>
  <PresentationFormat>全屏显示(16:9)</PresentationFormat>
  <Paragraphs>211</Paragraphs>
  <Slides>30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4" baseType="lpstr">
      <vt:lpstr>Arial</vt:lpstr>
      <vt:lpstr>宋体</vt:lpstr>
      <vt:lpstr>Wingdings</vt:lpstr>
      <vt:lpstr>微软雅黑</vt:lpstr>
      <vt:lpstr>Calibri</vt:lpstr>
      <vt:lpstr>新宋体</vt:lpstr>
      <vt:lpstr>黑体</vt:lpstr>
      <vt:lpstr>Calibri</vt:lpstr>
      <vt:lpstr>楷体</vt:lpstr>
      <vt:lpstr>幼圆</vt:lpstr>
      <vt:lpstr>仿宋</vt:lpstr>
      <vt:lpstr>华文行楷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159</cp:revision>
  <dcterms:created xsi:type="dcterms:W3CDTF">2019-06-14T07:48:00Z</dcterms:created>
  <dcterms:modified xsi:type="dcterms:W3CDTF">2020-04-22T06:56:26Z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