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4"/>
  </p:handoutMasterIdLst>
  <p:sldIdLst>
    <p:sldId id="258" r:id="rId3"/>
    <p:sldId id="382" r:id="rId5"/>
    <p:sldId id="389" r:id="rId6"/>
    <p:sldId id="388" r:id="rId7"/>
    <p:sldId id="387" r:id="rId8"/>
    <p:sldId id="386" r:id="rId9"/>
    <p:sldId id="385" r:id="rId10"/>
    <p:sldId id="384" r:id="rId11"/>
    <p:sldId id="383" r:id="rId12"/>
    <p:sldId id="390" r:id="rId13"/>
    <p:sldId id="391" r:id="rId14"/>
    <p:sldId id="337" r:id="rId15"/>
    <p:sldId id="393" r:id="rId16"/>
    <p:sldId id="394" r:id="rId17"/>
    <p:sldId id="395" r:id="rId18"/>
    <p:sldId id="342" r:id="rId19"/>
    <p:sldId id="377" r:id="rId20"/>
    <p:sldId id="369" r:id="rId21"/>
    <p:sldId id="368" r:id="rId22"/>
    <p:sldId id="268" r:id="rId2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05" d="100"/>
          <a:sy n="105" d="100"/>
        </p:scale>
        <p:origin x="-228" y="-68"/>
      </p:cViewPr>
      <p:guideLst>
        <p:guide orient="horz" pos="1624"/>
        <p:guide pos="293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6280" y="1143000"/>
            <a:ext cx="54854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p:cNvSpPr>
          <p:nvPr>
            <p:ph type="sldImg"/>
          </p:nvPr>
        </p:nvSpPr>
        <p:spPr>
          <a:xfrm>
            <a:off x="685800" y="1143000"/>
            <a:ext cx="5486400" cy="3086100"/>
          </a:xfrm>
        </p:spPr>
      </p:sp>
      <p:sp>
        <p:nvSpPr>
          <p:cNvPr id="23554" name="备注占位符 2"/>
          <p:cNvSpPr>
            <a:spLocks noGrp="1"/>
          </p:cNvSpPr>
          <p:nvPr>
            <p:ph type="body"/>
          </p:nvPr>
        </p:nvSpPr>
        <p:spPr/>
        <p:txBody>
          <a:bodyPr lIns="91440" tIns="45720" rIns="91440" bIns="45720" anchor="t"/>
          <a:lstStyle/>
          <a:p>
            <a:pPr lvl="0"/>
            <a:endParaRPr lang="zh-CN" altLang="en-US"/>
          </a:p>
        </p:txBody>
      </p:sp>
      <p:sp>
        <p:nvSpPr>
          <p:cNvPr id="23555" name="灯片编号占位符 3"/>
          <p:cNvSpPr>
            <a:spLocks noGrp="1"/>
          </p:cNvSpPr>
          <p:nvPr>
            <p:ph type="sldNum" sz="quarter"/>
          </p:nvPr>
        </p:nvSpPr>
        <p:spPr>
          <a:xfrm>
            <a:off x="3884613" y="8685213"/>
            <a:ext cx="2971800" cy="457200"/>
          </a:xfrm>
          <a:prstGeom prst="rect">
            <a:avLst/>
          </a:prstGeom>
          <a:noFill/>
          <a:ln w="9525">
            <a:noFill/>
          </a:ln>
        </p:spPr>
        <p:txBody>
          <a:bodyPr vert="horz" lIns="91440" tIns="45720" rIns="91440" bIns="45720" anchor="b"/>
          <a:lstStyle/>
          <a:p>
            <a:pPr lvl="0" algn="r"/>
            <a:fld id="{9A0DB2DC-4C9A-4742-B13C-FB6460FD3503}" type="slidenum">
              <a:rPr lang="zh-CN" altLang="en-US" sz="1200">
                <a:latin typeface="Calibri" panose="020F0502020204030204"/>
                <a:ea typeface="宋体" panose="02010600030101010101" pitchFamily="2" charset="-122"/>
              </a:rPr>
            </a:fld>
            <a:endParaRPr lang="zh-CN" altLang="en-US" sz="1200">
              <a:latin typeface="Calibri" panose="020F0502020204030204"/>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3074" name="图片 19"/>
          <p:cNvPicPr>
            <a:picLocks noChangeAspect="1"/>
          </p:cNvPicPr>
          <p:nvPr userDrawn="1"/>
        </p:nvPicPr>
        <p:blipFill>
          <a:blip r:embed="rId2" cstate="print"/>
          <a:srcRect l="35432" t="6931" r="13818" b="58780"/>
          <a:stretch>
            <a:fillRect/>
          </a:stretch>
        </p:blipFill>
        <p:spPr>
          <a:xfrm rot="2963407">
            <a:off x="-992981" y="-502558"/>
            <a:ext cx="2326481" cy="2357971"/>
          </a:xfrm>
          <a:prstGeom prst="rect">
            <a:avLst/>
          </a:prstGeom>
          <a:noFill/>
          <a:ln w="9525">
            <a:noFill/>
          </a:ln>
        </p:spPr>
      </p:pic>
      <p:pic>
        <p:nvPicPr>
          <p:cNvPr id="3075" name="图片 20"/>
          <p:cNvPicPr>
            <a:picLocks noChangeAspect="1"/>
          </p:cNvPicPr>
          <p:nvPr userDrawn="1"/>
        </p:nvPicPr>
        <p:blipFill>
          <a:blip r:embed="rId2" cstate="print"/>
          <a:srcRect l="32651" t="6931" r="13818" b="58780"/>
          <a:stretch>
            <a:fillRect/>
          </a:stretch>
        </p:blipFill>
        <p:spPr>
          <a:xfrm rot="2963407" flipH="1">
            <a:off x="7233047" y="3538148"/>
            <a:ext cx="2253853" cy="2359161"/>
          </a:xfrm>
          <a:prstGeom prst="rect">
            <a:avLst/>
          </a:prstGeom>
          <a:noFill/>
          <a:ln w="9525">
            <a:noFill/>
          </a:ln>
        </p:spPr>
      </p:pic>
      <p:pic>
        <p:nvPicPr>
          <p:cNvPr id="3076" name="图片 21"/>
          <p:cNvPicPr>
            <a:picLocks noChangeAspect="1"/>
          </p:cNvPicPr>
          <p:nvPr userDrawn="1"/>
        </p:nvPicPr>
        <p:blipFill>
          <a:blip r:embed="rId3" cstate="print"/>
          <a:srcRect l="11545" t="62979" r="6584" b="10429"/>
          <a:stretch>
            <a:fillRect/>
          </a:stretch>
        </p:blipFill>
        <p:spPr>
          <a:xfrm>
            <a:off x="-139303" y="3409531"/>
            <a:ext cx="3564731" cy="1737514"/>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098" name="图片 19"/>
          <p:cNvPicPr>
            <a:picLocks noChangeAspect="1"/>
          </p:cNvPicPr>
          <p:nvPr userDrawn="1"/>
        </p:nvPicPr>
        <p:blipFill>
          <a:blip r:embed="rId2" cstate="print"/>
          <a:srcRect l="35432" t="6931" r="13818" b="58780"/>
          <a:stretch>
            <a:fillRect/>
          </a:stretch>
        </p:blipFill>
        <p:spPr>
          <a:xfrm rot="3563407">
            <a:off x="-483870" y="-302011"/>
            <a:ext cx="1165622" cy="1181368"/>
          </a:xfrm>
          <a:prstGeom prst="rect">
            <a:avLst/>
          </a:prstGeom>
          <a:noFill/>
          <a:ln w="9525">
            <a:noFill/>
          </a:ln>
        </p:spPr>
      </p:pic>
      <p:pic>
        <p:nvPicPr>
          <p:cNvPr id="4099" name="图片 20"/>
          <p:cNvPicPr>
            <a:picLocks noChangeAspect="1"/>
          </p:cNvPicPr>
          <p:nvPr userDrawn="1"/>
        </p:nvPicPr>
        <p:blipFill>
          <a:blip r:embed="rId3" cstate="print"/>
          <a:srcRect l="32651" t="6931" r="13818" b="58780"/>
          <a:stretch>
            <a:fillRect/>
          </a:stretch>
        </p:blipFill>
        <p:spPr>
          <a:xfrm rot="2963407" flipH="1">
            <a:off x="8291751" y="3797524"/>
            <a:ext cx="1864519" cy="1951876"/>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06026"/>
            <a:ext cx="8229600" cy="857444"/>
          </a:xfrm>
          <a:prstGeom prst="rect">
            <a:avLst/>
          </a:prstGeom>
          <a:noFill/>
          <a:ln w="9525">
            <a:noFill/>
          </a:ln>
        </p:spPr>
        <p:txBody>
          <a:bodyPr lIns="91440" tIns="45720" rIns="91440" bIns="45720" anchor="ctr"/>
          <a:lstStyle/>
          <a:p>
            <a:pPr lvl="0" fontAlgn="auto"/>
            <a:r>
              <a:rPr lang="zh-CN" altLang="en-US" sz="5865" strike="noStrike" noProof="1"/>
              <a:t>单击此处编辑母版标题样式</a:t>
            </a:r>
            <a:endParaRPr lang="zh-CN" altLang="en-US" strike="noStrike" noProof="1"/>
          </a:p>
        </p:txBody>
      </p:sp>
      <p:sp>
        <p:nvSpPr>
          <p:cNvPr id="1027" name="文本占位符 2"/>
          <p:cNvSpPr>
            <a:spLocks noGrp="1"/>
          </p:cNvSpPr>
          <p:nvPr>
            <p:ph type="body"/>
          </p:nvPr>
        </p:nvSpPr>
        <p:spPr>
          <a:xfrm>
            <a:off x="457200" y="1200422"/>
            <a:ext cx="8229600" cy="3395241"/>
          </a:xfrm>
          <a:prstGeom prst="rect">
            <a:avLst/>
          </a:prstGeom>
          <a:noFill/>
          <a:ln w="9525">
            <a:noFill/>
          </a:ln>
        </p:spPr>
        <p:txBody>
          <a:bodyPr lIns="91440" tIns="45720" rIns="91440" bIns="45720" anchor="t"/>
          <a:lstStyle/>
          <a:p>
            <a:pPr lvl="0" indent="-342900" fontAlgn="auto"/>
            <a:r>
              <a:rPr lang="zh-CN" altLang="en-US" sz="4265" strike="noStrike" noProof="1"/>
              <a:t>单击此处编辑母版文本样式</a:t>
            </a:r>
            <a:endParaRPr lang="zh-CN" altLang="en-US" strike="noStrike" noProof="1"/>
          </a:p>
          <a:p>
            <a:pPr lvl="1" indent="-285750" fontAlgn="auto"/>
            <a:r>
              <a:rPr lang="zh-CN" altLang="en-US" sz="3735" strike="noStrike" noProof="1"/>
              <a:t>第二级</a:t>
            </a:r>
            <a:endParaRPr lang="zh-CN" altLang="en-US" strike="noStrike" noProof="1"/>
          </a:p>
          <a:p>
            <a:pPr lvl="2" indent="-228600" fontAlgn="auto"/>
            <a:r>
              <a:rPr lang="zh-CN" altLang="en-US" strike="noStrike" noProof="1"/>
              <a:t>第三级</a:t>
            </a:r>
            <a:endParaRPr lang="zh-CN" altLang="en-US" strike="noStrike" noProof="1"/>
          </a:p>
          <a:p>
            <a:pPr lvl="3" indent="-228600" fontAlgn="auto"/>
            <a:r>
              <a:rPr lang="zh-CN" altLang="en-US" sz="2665" strike="noStrike" noProof="1"/>
              <a:t>第四级</a:t>
            </a:r>
            <a:endParaRPr lang="zh-CN" altLang="en-US" strike="noStrike" noProof="1"/>
          </a:p>
          <a:p>
            <a:pPr lvl="4" indent="-228600" fontAlgn="auto"/>
            <a:r>
              <a:rPr lang="zh-CN" altLang="en-US" sz="2665" strike="noStrike" noProof="1"/>
              <a:t>第五级</a:t>
            </a:r>
            <a:endParaRPr lang="zh-CN" altLang="en-US" strike="noStrike" noProof="1"/>
          </a:p>
        </p:txBody>
      </p:sp>
      <p:sp>
        <p:nvSpPr>
          <p:cNvPr id="4" name="日期占位符 3"/>
          <p:cNvSpPr>
            <a:spLocks noGrp="1"/>
          </p:cNvSpPr>
          <p:nvPr>
            <p:ph type="dt" sz="half" idx="2"/>
          </p:nvPr>
        </p:nvSpPr>
        <p:spPr>
          <a:xfrm>
            <a:off x="457200" y="4768341"/>
            <a:ext cx="2133600" cy="27271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fld id="{0276747B-C934-4A29-B9D2-0B4A2BD73C3B}"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3"/>
          </p:nvPr>
        </p:nvSpPr>
        <p:spPr>
          <a:xfrm>
            <a:off x="3124200" y="4768341"/>
            <a:ext cx="2895600" cy="27271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endParaRPr lang="zh-CN" altLang="en-US" strike="noStrike" noProof="1"/>
          </a:p>
        </p:txBody>
      </p:sp>
      <p:sp>
        <p:nvSpPr>
          <p:cNvPr id="6" name="灯片编号占位符 5"/>
          <p:cNvSpPr>
            <a:spLocks noGrp="1"/>
          </p:cNvSpPr>
          <p:nvPr>
            <p:ph type="sldNum" sz="quarter" idx="4"/>
          </p:nvPr>
        </p:nvSpPr>
        <p:spPr>
          <a:xfrm>
            <a:off x="6553200" y="4768341"/>
            <a:ext cx="2133600" cy="27271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fld id="{98AC0BC9-B0E5-477C-8980-057E56B69FA0}"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803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523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243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63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83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9435" algn="l" defTabSz="914400" rtl="0" eaLnBrk="1" latinLnBrk="0" hangingPunct="1">
        <a:defRPr sz="1800" kern="1200">
          <a:solidFill>
            <a:schemeClr val="tx1"/>
          </a:solidFill>
          <a:latin typeface="+mn-lt"/>
          <a:ea typeface="+mn-ea"/>
          <a:cs typeface="+mn-cs"/>
        </a:defRPr>
      </a:lvl5pPr>
      <a:lvl6pPr marL="2286635"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a:off x="3295650" y="2990982"/>
            <a:ext cx="3579813" cy="12700"/>
          </a:xfrm>
          <a:prstGeom prst="line">
            <a:avLst/>
          </a:prstGeom>
          <a:noFill/>
          <a:ln w="9525" cap="flat" cmpd="sng" algn="ctr">
            <a:solidFill>
              <a:srgbClr val="626262"/>
            </a:solidFill>
            <a:prstDash val="sys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cxnSp>
      <p:grpSp>
        <p:nvGrpSpPr>
          <p:cNvPr id="49155" name="组合 1"/>
          <p:cNvGrpSpPr/>
          <p:nvPr/>
        </p:nvGrpSpPr>
        <p:grpSpPr>
          <a:xfrm>
            <a:off x="2451100" y="2298832"/>
            <a:ext cx="771525" cy="777875"/>
            <a:chOff x="4690" y="3620"/>
            <a:chExt cx="1214" cy="1224"/>
          </a:xfrm>
        </p:grpSpPr>
        <p:sp>
          <p:nvSpPr>
            <p:cNvPr id="10" name="Teardrop 108"/>
            <p:cNvSpPr/>
            <p:nvPr/>
          </p:nvSpPr>
          <p:spPr>
            <a:xfrm rot="8100000">
              <a:off x="4690" y="3620"/>
              <a:ext cx="1214" cy="1224"/>
            </a:xfrm>
            <a:prstGeom prst="teardrop">
              <a:avLst/>
            </a:prstGeom>
            <a:solidFill>
              <a:schemeClr val="accent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ct val="0"/>
                </a:spcBef>
                <a:spcAft>
                  <a:spcPct val="0"/>
                </a:spcAft>
                <a:buClrTx/>
                <a:buSzTx/>
                <a:buFont typeface="Arial" panose="020B0604020202020204" pitchFamily="34" charset="0"/>
                <a:buNone/>
                <a:defRPr/>
              </a:pPr>
              <a:endParaRPr kumimoji="0" lang="en-US" sz="675" b="0" i="0" u="none" strike="noStrike" kern="1200" cap="none" spc="0" normalizeH="0" baseline="0" noProof="1">
                <a:ln>
                  <a:noFill/>
                </a:ln>
                <a:solidFill>
                  <a:schemeClr val="tx1">
                    <a:lumMod val="75000"/>
                    <a:lumOff val="25000"/>
                  </a:schemeClr>
                </a:solidFill>
                <a:effectLst/>
                <a:uLnTx/>
                <a:uFillTx/>
                <a:latin typeface="Arial" panose="020B0604020202020204" pitchFamily="34" charset="0"/>
                <a:ea typeface="微软雅黑" panose="020B0503020204020204" charset="-122"/>
                <a:cs typeface="+mn-ea"/>
                <a:sym typeface="Arial" panose="020B0604020202020204" pitchFamily="34" charset="0"/>
              </a:endParaRPr>
            </a:p>
          </p:txBody>
        </p:sp>
        <p:sp>
          <p:nvSpPr>
            <p:cNvPr id="11" name="Oval 111"/>
            <p:cNvSpPr/>
            <p:nvPr/>
          </p:nvSpPr>
          <p:spPr>
            <a:xfrm>
              <a:off x="4767" y="3760"/>
              <a:ext cx="1059" cy="944"/>
            </a:xfrm>
            <a:prstGeom prst="ellipse">
              <a:avLst/>
            </a:prstGeom>
            <a:solidFill>
              <a:schemeClr val="bg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5pPr>
            </a:lstStyle>
            <a:p>
              <a:pPr marL="0" marR="0" lvl="0" indent="0" algn="ctr" defTabSz="914400" rtl="0" eaLnBrk="1" fontAlgn="base" latinLnBrk="0" hangingPunct="1">
                <a:lnSpc>
                  <a:spcPct val="120000"/>
                </a:lnSpc>
                <a:spcBef>
                  <a:spcPct val="0"/>
                </a:spcBef>
                <a:spcAft>
                  <a:spcPct val="0"/>
                </a:spcAft>
                <a:buClrTx/>
                <a:buSzTx/>
                <a:buFont typeface="Arial" panose="020B0604020202020204" pitchFamily="34" charset="0"/>
                <a:buNone/>
                <a:defRPr/>
              </a:pPr>
              <a:r>
                <a:rPr kumimoji="0" lang="en-US" altLang="zh-CN" sz="3000" b="0" i="0" u="none" strike="noStrike" kern="1200" cap="none" spc="0" normalizeH="0" baseline="0" noProof="1">
                  <a:ln>
                    <a:noFill/>
                  </a:ln>
                  <a:solidFill>
                    <a:srgbClr val="404040"/>
                  </a:solidFill>
                  <a:effectLst/>
                  <a:uLnTx/>
                  <a:uFillTx/>
                  <a:latin typeface="微软雅黑" panose="020B0503020204020204" charset="-122"/>
                  <a:ea typeface="微软雅黑" panose="020B0503020204020204" charset="-122"/>
                  <a:cs typeface="+mn-cs"/>
                  <a:sym typeface="Arial" panose="020B0604020202020204" pitchFamily="34" charset="0"/>
                </a:rPr>
                <a:t>3</a:t>
              </a:r>
              <a:endParaRPr kumimoji="0" lang="en-US" altLang="zh-CN" sz="3000" b="0" i="0" u="none" strike="noStrike" kern="1200" cap="none" spc="0" normalizeH="0" baseline="0" noProof="1">
                <a:ln>
                  <a:noFill/>
                </a:ln>
                <a:solidFill>
                  <a:srgbClr val="404040"/>
                </a:solidFill>
                <a:effectLst/>
                <a:uLnTx/>
                <a:uFillTx/>
                <a:latin typeface="微软雅黑" panose="020B0503020204020204" charset="-122"/>
                <a:ea typeface="微软雅黑" panose="020B0503020204020204" charset="-122"/>
                <a:cs typeface="+mn-cs"/>
                <a:sym typeface="Arial" panose="020B0604020202020204" pitchFamily="34" charset="0"/>
              </a:endParaRPr>
            </a:p>
          </p:txBody>
        </p:sp>
      </p:grpSp>
      <p:sp>
        <p:nvSpPr>
          <p:cNvPr id="12" name="TextBox 5"/>
          <p:cNvSpPr txBox="1"/>
          <p:nvPr/>
        </p:nvSpPr>
        <p:spPr>
          <a:xfrm>
            <a:off x="3197225" y="2335213"/>
            <a:ext cx="3778250" cy="668655"/>
          </a:xfrm>
          <a:prstGeom prst="rect">
            <a:avLst/>
          </a:prstGeom>
          <a:noFill/>
          <a:ln w="9525">
            <a:noFill/>
          </a:ln>
        </p:spPr>
        <p:txBody>
          <a:bodyPr lIns="54415" tIns="27207" rIns="54415" bIns="27207" anchor="t">
            <a:spAutoFit/>
          </a:bodyPr>
          <a:lstStyle/>
          <a:p>
            <a:pPr algn="ctr"/>
            <a:r>
              <a:rPr lang="zh-CN" altLang="en-US" sz="4000" dirty="0">
                <a:latin typeface="新宋体" panose="02010609030101010101" charset="-122"/>
                <a:ea typeface="新宋体" panose="02010609030101010101" charset="-122"/>
              </a:rPr>
              <a:t>春夜喜雨</a:t>
            </a:r>
            <a:endParaRPr lang="zh-CN" altLang="en-US" sz="4000" dirty="0">
              <a:latin typeface="新宋体" panose="02010609030101010101" charset="-122"/>
              <a:ea typeface="新宋体" panose="02010609030101010101" charset="-122"/>
            </a:endParaRPr>
          </a:p>
        </p:txBody>
      </p:sp>
      <p:sp>
        <p:nvSpPr>
          <p:cNvPr id="3" name="文本框 6"/>
          <p:cNvSpPr txBox="1"/>
          <p:nvPr/>
        </p:nvSpPr>
        <p:spPr>
          <a:xfrm>
            <a:off x="2733517" y="1201738"/>
            <a:ext cx="3675380" cy="937260"/>
          </a:xfrm>
          <a:prstGeom prst="rect">
            <a:avLst/>
          </a:prstGeom>
          <a:noFill/>
          <a:ln w="9525">
            <a:noFill/>
          </a:ln>
        </p:spPr>
        <p:txBody>
          <a:bodyPr wrap="none" anchor="t">
            <a:spAutoFit/>
          </a:bodyPr>
          <a:lstStyle/>
          <a:p>
            <a:pPr algn="ctr"/>
            <a:r>
              <a:rPr lang="zh-CN" altLang="zh-CN" sz="5500" dirty="0">
                <a:latin typeface="黑体" panose="02010609060101010101" charset="-122"/>
                <a:ea typeface="黑体" panose="02010609060101010101" charset="-122"/>
              </a:rPr>
              <a:t>古诗词诵读</a:t>
            </a:r>
            <a:endParaRPr lang="zh-CN" altLang="zh-CN" sz="5500" dirty="0">
              <a:latin typeface="黑体" panose="02010609060101010101" charset="-122"/>
              <a:ea typeface="黑体" panose="02010609060101010101" charset="-122"/>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wd">
                                    <p:tmPct val="10000"/>
                                  </p:iterate>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Effect transition="in" filter="fade">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9"/>
          <p:cNvSpPr txBox="1">
            <a:spLocks noChangeArrowheads="1"/>
          </p:cNvSpPr>
          <p:nvPr/>
        </p:nvSpPr>
        <p:spPr bwMode="auto">
          <a:xfrm>
            <a:off x="1282700" y="1148212"/>
            <a:ext cx="6694170" cy="2848610"/>
          </a:xfrm>
          <a:prstGeom prst="rect">
            <a:avLst/>
          </a:prstGeom>
          <a:noFill/>
          <a:ln w="9525">
            <a:noFill/>
            <a:miter lim="800000"/>
          </a:ln>
        </p:spPr>
        <p:txBody>
          <a:bodyPr wrap="square">
            <a:spAutoFit/>
          </a:bodyPr>
          <a:lstStyle/>
          <a:p>
            <a:pPr>
              <a:lnSpc>
                <a:spcPct val="160000"/>
              </a:lnSpc>
            </a:pPr>
            <a:r>
              <a:rPr lang="en-US" altLang="zh-CN" sz="2665" dirty="0">
                <a:solidFill>
                  <a:srgbClr val="0000FF"/>
                </a:solidFill>
                <a:latin typeface="黑体" panose="02010609060101010101" charset="-122"/>
                <a:ea typeface="黑体" panose="02010609060101010101" charset="-122"/>
              </a:rPr>
              <a:t>    </a:t>
            </a:r>
            <a:r>
              <a:rPr lang="en-US" altLang="zh-CN" sz="2800" dirty="0">
                <a:solidFill>
                  <a:srgbClr val="FF0000"/>
                </a:solidFill>
                <a:latin typeface="黑体" panose="02010609060101010101" charset="-122"/>
                <a:ea typeface="黑体" panose="02010609060101010101" charset="-122"/>
              </a:rPr>
              <a:t>“</a:t>
            </a:r>
            <a:r>
              <a:rPr lang="zh-CN" altLang="en-US" sz="2800" dirty="0">
                <a:solidFill>
                  <a:srgbClr val="FF0000"/>
                </a:solidFill>
                <a:latin typeface="黑体" panose="02010609060101010101" charset="-122"/>
                <a:ea typeface="黑体" panose="02010609060101010101" charset="-122"/>
              </a:rPr>
              <a:t>好”</a:t>
            </a:r>
            <a:r>
              <a:rPr lang="zh-CN" altLang="en-US" sz="2800" dirty="0">
                <a:latin typeface="黑体" panose="02010609060101010101" charset="-122"/>
                <a:ea typeface="黑体" panose="02010609060101010101" charset="-122"/>
              </a:rPr>
              <a:t>。一</a:t>
            </a:r>
            <a:r>
              <a:rPr lang="zh-CN" altLang="en-US" sz="2800" dirty="0" smtClean="0">
                <a:latin typeface="黑体" panose="02010609060101010101" charset="-122"/>
                <a:ea typeface="黑体" panose="02010609060101010101" charset="-122"/>
              </a:rPr>
              <a:t>个“好”字</a:t>
            </a:r>
            <a:r>
              <a:rPr lang="zh-CN" altLang="en-US" sz="2800" dirty="0">
                <a:latin typeface="黑体" panose="02010609060101010101" charset="-122"/>
                <a:ea typeface="黑体" panose="02010609060101010101" charset="-122"/>
              </a:rPr>
              <a:t>既是作者对春雨的</a:t>
            </a:r>
            <a:r>
              <a:rPr lang="zh-CN" altLang="en-US" sz="2800" dirty="0" smtClean="0">
                <a:latin typeface="黑体" panose="02010609060101010101" charset="-122"/>
                <a:ea typeface="黑体" panose="02010609060101010101" charset="-122"/>
              </a:rPr>
              <a:t>赞誉，也</a:t>
            </a:r>
            <a:r>
              <a:rPr lang="zh-CN" altLang="en-US" sz="2800" dirty="0">
                <a:latin typeface="黑体" panose="02010609060101010101" charset="-122"/>
                <a:ea typeface="黑体" panose="02010609060101010101" charset="-122"/>
              </a:rPr>
              <a:t>流露出作者欣喜的心情。</a:t>
            </a:r>
            <a:endParaRPr lang="en-US" altLang="zh-CN" sz="2800" dirty="0">
              <a:latin typeface="黑体" panose="02010609060101010101" charset="-122"/>
              <a:ea typeface="黑体" panose="02010609060101010101" charset="-122"/>
            </a:endParaRPr>
          </a:p>
          <a:p>
            <a:pPr>
              <a:lnSpc>
                <a:spcPct val="160000"/>
              </a:lnSpc>
            </a:pPr>
            <a:r>
              <a:rPr lang="zh-CN" altLang="en-US" sz="2800" dirty="0">
                <a:latin typeface="黑体" panose="02010609060101010101" charset="-122"/>
                <a:ea typeface="黑体" panose="02010609060101010101" charset="-122"/>
              </a:rPr>
              <a:t>    一个</a:t>
            </a:r>
            <a:r>
              <a:rPr lang="zh-CN" altLang="en-US" sz="2800" dirty="0">
                <a:solidFill>
                  <a:srgbClr val="FF0000"/>
                </a:solidFill>
                <a:latin typeface="黑体" panose="02010609060101010101" charset="-122"/>
                <a:ea typeface="黑体" panose="02010609060101010101" charset="-122"/>
              </a:rPr>
              <a:t>“知”</a:t>
            </a:r>
            <a:r>
              <a:rPr lang="zh-CN" altLang="en-US" sz="2800" dirty="0">
                <a:latin typeface="黑体" panose="02010609060101010101" charset="-122"/>
                <a:ea typeface="黑体" panose="02010609060101010101" charset="-122"/>
              </a:rPr>
              <a:t>字说明运用了拟人的修辞手法。</a:t>
            </a:r>
            <a:endParaRPr lang="zh-CN" altLang="en-US" sz="2800" dirty="0">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2354528" y="1650868"/>
            <a:ext cx="4860396" cy="553085"/>
          </a:xfrm>
          <a:prstGeom prst="rect">
            <a:avLst/>
          </a:prstGeom>
          <a:noFill/>
          <a:ln w="9525">
            <a:noFill/>
            <a:miter lim="800000"/>
          </a:ln>
        </p:spPr>
        <p:txBody>
          <a:bodyPr>
            <a:spAutoFit/>
          </a:bodyPr>
          <a:lstStyle/>
          <a:p>
            <a:r>
              <a:rPr lang="zh-CN" altLang="en-US" sz="3000" dirty="0">
                <a:solidFill>
                  <a:srgbClr val="FF0000"/>
                </a:solidFill>
                <a:latin typeface="楷体" panose="02010609060101010101" charset="-122"/>
                <a:ea typeface="楷体" panose="02010609060101010101" charset="-122"/>
              </a:rPr>
              <a:t>随风潜入</a:t>
            </a:r>
            <a:r>
              <a:rPr lang="zh-CN" altLang="en-US" sz="3000" dirty="0" smtClean="0">
                <a:solidFill>
                  <a:srgbClr val="FF0000"/>
                </a:solidFill>
                <a:latin typeface="楷体" panose="02010609060101010101" charset="-122"/>
                <a:ea typeface="楷体" panose="02010609060101010101" charset="-122"/>
              </a:rPr>
              <a:t>夜，润</a:t>
            </a:r>
            <a:r>
              <a:rPr lang="zh-CN" altLang="en-US" sz="3000" dirty="0">
                <a:solidFill>
                  <a:srgbClr val="FF0000"/>
                </a:solidFill>
                <a:latin typeface="楷体" panose="02010609060101010101" charset="-122"/>
                <a:ea typeface="楷体" panose="02010609060101010101" charset="-122"/>
              </a:rPr>
              <a:t>物细无声。</a:t>
            </a:r>
            <a:endParaRPr lang="zh-CN" altLang="en-US" sz="3000" dirty="0">
              <a:solidFill>
                <a:srgbClr val="FF0000"/>
              </a:solidFill>
              <a:latin typeface="楷体" panose="02010609060101010101" charset="-122"/>
              <a:ea typeface="楷体" panose="02010609060101010101" charset="-122"/>
            </a:endParaRPr>
          </a:p>
        </p:txBody>
      </p:sp>
      <p:sp>
        <p:nvSpPr>
          <p:cNvPr id="4" name="平行四边形 3"/>
          <p:cNvSpPr/>
          <p:nvPr/>
        </p:nvSpPr>
        <p:spPr>
          <a:xfrm>
            <a:off x="1107546" y="472149"/>
            <a:ext cx="2460625" cy="541073"/>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000" dirty="0">
                <a:solidFill>
                  <a:srgbClr val="FF0000"/>
                </a:solidFill>
                <a:latin typeface="黑体" panose="02010609060101010101" charset="-122"/>
                <a:ea typeface="黑体" panose="02010609060101010101" charset="-122"/>
              </a:rPr>
              <a:t>诗文赏析</a:t>
            </a:r>
            <a:endParaRPr lang="zh-CN" altLang="en-US" sz="3000" dirty="0">
              <a:solidFill>
                <a:srgbClr val="FF0000"/>
              </a:solidFill>
            </a:endParaRPr>
          </a:p>
        </p:txBody>
      </p:sp>
      <p:sp>
        <p:nvSpPr>
          <p:cNvPr id="6" name="Text Box 4"/>
          <p:cNvSpPr txBox="1">
            <a:spLocks noChangeArrowheads="1"/>
          </p:cNvSpPr>
          <p:nvPr/>
        </p:nvSpPr>
        <p:spPr bwMode="auto">
          <a:xfrm>
            <a:off x="2354528" y="2368682"/>
            <a:ext cx="4860396" cy="1555750"/>
          </a:xfrm>
          <a:prstGeom prst="rect">
            <a:avLst/>
          </a:prstGeom>
          <a:noFill/>
          <a:ln w="9525">
            <a:noFill/>
            <a:miter lim="800000"/>
          </a:ln>
        </p:spPr>
        <p:txBody>
          <a:bodyPr>
            <a:spAutoFit/>
          </a:bodyPr>
          <a:lstStyle/>
          <a:p>
            <a:pPr>
              <a:lnSpc>
                <a:spcPct val="170000"/>
              </a:lnSpc>
            </a:pPr>
            <a:r>
              <a:rPr lang="zh-CN" altLang="en-US" sz="2800" dirty="0">
                <a:latin typeface="黑体" panose="02010609060101010101" charset="-122"/>
                <a:ea typeface="黑体" panose="02010609060101010101" charset="-122"/>
              </a:rPr>
              <a:t>①</a:t>
            </a:r>
            <a:r>
              <a:rPr lang="zh-CN" altLang="en-US" sz="2800" dirty="0" smtClean="0">
                <a:latin typeface="黑体" panose="02010609060101010101" charset="-122"/>
                <a:ea typeface="黑体" panose="02010609060101010101" charset="-122"/>
              </a:rPr>
              <a:t>潜：悄悄地，无声无息</a:t>
            </a:r>
            <a:r>
              <a:rPr lang="zh-CN" altLang="en-US" sz="2800" dirty="0">
                <a:latin typeface="黑体" panose="02010609060101010101" charset="-122"/>
                <a:ea typeface="黑体" panose="02010609060101010101" charset="-122"/>
              </a:rPr>
              <a:t>地。</a:t>
            </a:r>
            <a:endParaRPr lang="en-US" altLang="zh-CN" sz="2800" dirty="0">
              <a:latin typeface="黑体" panose="02010609060101010101" charset="-122"/>
              <a:ea typeface="黑体" panose="02010609060101010101" charset="-122"/>
            </a:endParaRPr>
          </a:p>
          <a:p>
            <a:pPr>
              <a:lnSpc>
                <a:spcPct val="170000"/>
              </a:lnSpc>
            </a:pPr>
            <a:r>
              <a:rPr lang="zh-CN" altLang="en-US" sz="2800" dirty="0">
                <a:latin typeface="黑体" panose="02010609060101010101" charset="-122"/>
                <a:ea typeface="黑体" panose="02010609060101010101" charset="-122"/>
              </a:rPr>
              <a:t>②</a:t>
            </a:r>
            <a:r>
              <a:rPr lang="zh-CN" altLang="en-US" sz="2800" dirty="0" smtClean="0">
                <a:latin typeface="黑体" panose="02010609060101010101" charset="-122"/>
                <a:ea typeface="黑体" panose="02010609060101010101" charset="-122"/>
              </a:rPr>
              <a:t>润：滋润</a:t>
            </a:r>
            <a:r>
              <a:rPr lang="zh-CN" altLang="en-US" sz="2800" dirty="0">
                <a:latin typeface="黑体" panose="02010609060101010101" charset="-122"/>
                <a:ea typeface="黑体" panose="02010609060101010101" charset="-122"/>
              </a:rPr>
              <a:t>。</a:t>
            </a:r>
            <a:endParaRPr lang="zh-CN" altLang="en-US" sz="2800" dirty="0">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wipe(left)">
                                      <p:cBhvr>
                                        <p:cTn id="14" dur="1000"/>
                                        <p:tgtEl>
                                          <p:spTgt spid="819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lide(fromBottom)">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4" grpId="0" bldLvl="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315085" y="1091697"/>
            <a:ext cx="6602730" cy="2848610"/>
          </a:xfrm>
          <a:prstGeom prst="rect">
            <a:avLst/>
          </a:prstGeom>
          <a:noFill/>
          <a:ln w="9525">
            <a:noFill/>
            <a:miter lim="800000"/>
          </a:ln>
        </p:spPr>
        <p:txBody>
          <a:bodyPr wrap="square">
            <a:spAutoFit/>
          </a:bodyPr>
          <a:lstStyle/>
          <a:p>
            <a:pPr>
              <a:lnSpc>
                <a:spcPct val="160000"/>
              </a:lnSpc>
            </a:pPr>
            <a:r>
              <a:rPr lang="zh-CN" altLang="en-US" sz="2665" dirty="0">
                <a:latin typeface="黑体" panose="02010609060101010101" charset="-122"/>
                <a:ea typeface="黑体" panose="02010609060101010101" charset="-122"/>
              </a:rPr>
              <a:t>    </a:t>
            </a:r>
            <a:r>
              <a:rPr lang="zh-CN" altLang="en-US" sz="2800" dirty="0">
                <a:latin typeface="黑体" panose="02010609060101010101" charset="-122"/>
                <a:ea typeface="黑体" panose="02010609060101010101" charset="-122"/>
              </a:rPr>
              <a:t>诗人用“潜”字写春雨静静飘洒的</a:t>
            </a:r>
            <a:r>
              <a:rPr lang="zh-CN" altLang="en-US" sz="2800" dirty="0" smtClean="0">
                <a:latin typeface="黑体" panose="02010609060101010101" charset="-122"/>
                <a:ea typeface="黑体" panose="02010609060101010101" charset="-122"/>
              </a:rPr>
              <a:t>情景；用</a:t>
            </a:r>
            <a:r>
              <a:rPr lang="zh-CN" altLang="en-US" sz="2800" dirty="0">
                <a:latin typeface="黑体" panose="02010609060101010101" charset="-122"/>
                <a:ea typeface="黑体" panose="02010609060101010101" charset="-122"/>
              </a:rPr>
              <a:t>“细”字写出春雨轻柔润物的情景。这两句诗形象地写出春雨随着和风在夜间悄然而</a:t>
            </a:r>
            <a:r>
              <a:rPr lang="zh-CN" altLang="en-US" sz="2800" dirty="0" smtClean="0">
                <a:latin typeface="黑体" panose="02010609060101010101" charset="-122"/>
                <a:ea typeface="黑体" panose="02010609060101010101" charset="-122"/>
              </a:rPr>
              <a:t>来，无声</a:t>
            </a:r>
            <a:r>
              <a:rPr lang="zh-CN" altLang="en-US" sz="2800" dirty="0">
                <a:latin typeface="黑体" panose="02010609060101010101" charset="-122"/>
                <a:ea typeface="黑体" panose="02010609060101010101" charset="-122"/>
              </a:rPr>
              <a:t>地滋润万物的景象。</a:t>
            </a:r>
            <a:endParaRPr lang="zh-CN" altLang="en-US" sz="2800" dirty="0">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2252663" y="1467511"/>
            <a:ext cx="4754880" cy="553085"/>
          </a:xfrm>
          <a:prstGeom prst="rect">
            <a:avLst/>
          </a:prstGeom>
          <a:noFill/>
          <a:ln w="9525">
            <a:noFill/>
            <a:miter lim="800000"/>
          </a:ln>
        </p:spPr>
        <p:txBody>
          <a:bodyPr wrap="none">
            <a:spAutoFit/>
          </a:bodyPr>
          <a:lstStyle/>
          <a:p>
            <a:r>
              <a:rPr lang="zh-CN" altLang="en-US" sz="3000" dirty="0">
                <a:solidFill>
                  <a:srgbClr val="FF0000"/>
                </a:solidFill>
                <a:latin typeface="楷体" panose="02010609060101010101" charset="-122"/>
                <a:ea typeface="楷体" panose="02010609060101010101" charset="-122"/>
                <a:cs typeface="宋体" panose="02010600030101010101" pitchFamily="2" charset="-122"/>
              </a:rPr>
              <a:t>野径云俱</a:t>
            </a:r>
            <a:r>
              <a:rPr lang="zh-CN" altLang="en-US" sz="3000" dirty="0" smtClean="0">
                <a:solidFill>
                  <a:srgbClr val="FF0000"/>
                </a:solidFill>
                <a:latin typeface="楷体" panose="02010609060101010101" charset="-122"/>
                <a:ea typeface="楷体" panose="02010609060101010101" charset="-122"/>
                <a:cs typeface="宋体" panose="02010600030101010101" pitchFamily="2" charset="-122"/>
              </a:rPr>
              <a:t>黑，江</a:t>
            </a:r>
            <a:r>
              <a:rPr lang="zh-CN" altLang="en-US" sz="3000" dirty="0">
                <a:solidFill>
                  <a:srgbClr val="FF0000"/>
                </a:solidFill>
                <a:latin typeface="楷体" panose="02010609060101010101" charset="-122"/>
                <a:ea typeface="楷体" panose="02010609060101010101" charset="-122"/>
                <a:cs typeface="宋体" panose="02010600030101010101" pitchFamily="2" charset="-122"/>
              </a:rPr>
              <a:t>船火独明</a:t>
            </a:r>
            <a:r>
              <a:rPr lang="zh-CN" altLang="en-US" sz="3000" dirty="0" smtClean="0">
                <a:solidFill>
                  <a:srgbClr val="FF0000"/>
                </a:solidFill>
                <a:latin typeface="楷体" panose="02010609060101010101" charset="-122"/>
                <a:ea typeface="楷体" panose="02010609060101010101" charset="-122"/>
                <a:cs typeface="宋体" panose="02010600030101010101" pitchFamily="2" charset="-122"/>
              </a:rPr>
              <a:t>。</a:t>
            </a:r>
            <a:endParaRPr lang="zh-CN" altLang="en-US" sz="3000" dirty="0">
              <a:solidFill>
                <a:srgbClr val="FF0000"/>
              </a:solidFill>
              <a:latin typeface="楷体" panose="02010609060101010101" charset="-122"/>
              <a:ea typeface="楷体" panose="02010609060101010101" charset="-122"/>
              <a:cs typeface="宋体" panose="02010600030101010101" pitchFamily="2" charset="-122"/>
            </a:endParaRPr>
          </a:p>
        </p:txBody>
      </p:sp>
      <p:sp>
        <p:nvSpPr>
          <p:cNvPr id="7" name="Text Box 4"/>
          <p:cNvSpPr txBox="1">
            <a:spLocks noChangeArrowheads="1"/>
          </p:cNvSpPr>
          <p:nvPr/>
        </p:nvSpPr>
        <p:spPr bwMode="auto">
          <a:xfrm>
            <a:off x="2270125" y="2170562"/>
            <a:ext cx="4737735" cy="2030095"/>
          </a:xfrm>
          <a:prstGeom prst="rect">
            <a:avLst/>
          </a:prstGeom>
          <a:noFill/>
          <a:ln w="9525">
            <a:noFill/>
            <a:miter lim="800000"/>
          </a:ln>
        </p:spPr>
        <p:txBody>
          <a:bodyPr wrap="square">
            <a:spAutoFit/>
          </a:bodyPr>
          <a:lstStyle/>
          <a:p>
            <a:pPr>
              <a:lnSpc>
                <a:spcPct val="150000"/>
              </a:lnSpc>
            </a:pPr>
            <a:r>
              <a:rPr lang="zh-CN" altLang="en-US" sz="2800" dirty="0">
                <a:latin typeface="黑体" panose="02010609060101010101" charset="-122"/>
                <a:ea typeface="黑体" panose="02010609060101010101" charset="-122"/>
                <a:cs typeface="宋体" panose="02010600030101010101" pitchFamily="2" charset="-122"/>
              </a:rPr>
              <a:t>①野</a:t>
            </a:r>
            <a:r>
              <a:rPr lang="zh-CN" altLang="en-US" sz="2800" dirty="0" smtClean="0">
                <a:latin typeface="黑体" panose="02010609060101010101" charset="-122"/>
                <a:ea typeface="黑体" panose="02010609060101010101" charset="-122"/>
                <a:cs typeface="宋体" panose="02010600030101010101" pitchFamily="2" charset="-122"/>
              </a:rPr>
              <a:t>径：田野</a:t>
            </a:r>
            <a:r>
              <a:rPr lang="zh-CN" altLang="en-US" sz="2800" dirty="0">
                <a:latin typeface="黑体" panose="02010609060101010101" charset="-122"/>
                <a:ea typeface="黑体" panose="02010609060101010101" charset="-122"/>
                <a:cs typeface="宋体" panose="02010600030101010101" pitchFamily="2" charset="-122"/>
              </a:rPr>
              <a:t>间的小路。</a:t>
            </a:r>
            <a:endParaRPr lang="en-US" altLang="zh-CN" sz="2800" dirty="0">
              <a:latin typeface="黑体" panose="02010609060101010101" charset="-122"/>
              <a:ea typeface="黑体" panose="02010609060101010101" charset="-122"/>
              <a:cs typeface="宋体" panose="02010600030101010101" pitchFamily="2" charset="-122"/>
            </a:endParaRPr>
          </a:p>
          <a:p>
            <a:pPr>
              <a:lnSpc>
                <a:spcPct val="150000"/>
              </a:lnSpc>
            </a:pPr>
            <a:r>
              <a:rPr lang="zh-CN" altLang="en-US" sz="2800" dirty="0">
                <a:latin typeface="黑体" panose="02010609060101010101" charset="-122"/>
                <a:ea typeface="黑体" panose="02010609060101010101" charset="-122"/>
                <a:cs typeface="宋体" panose="02010600030101010101" pitchFamily="2" charset="-122"/>
              </a:rPr>
              <a:t>②</a:t>
            </a:r>
            <a:r>
              <a:rPr lang="zh-CN" altLang="en-US" sz="2800" dirty="0" smtClean="0">
                <a:latin typeface="黑体" panose="02010609060101010101" charset="-122"/>
                <a:ea typeface="黑体" panose="02010609060101010101" charset="-122"/>
                <a:cs typeface="宋体" panose="02010600030101010101" pitchFamily="2" charset="-122"/>
              </a:rPr>
              <a:t>俱：都</a:t>
            </a:r>
            <a:r>
              <a:rPr lang="zh-CN" altLang="en-US" sz="2800" dirty="0">
                <a:latin typeface="黑体" panose="02010609060101010101" charset="-122"/>
                <a:ea typeface="黑体" panose="02010609060101010101" charset="-122"/>
                <a:cs typeface="宋体" panose="02010600030101010101" pitchFamily="2" charset="-122"/>
              </a:rPr>
              <a:t>。</a:t>
            </a:r>
            <a:endParaRPr lang="en-US" altLang="zh-CN" sz="2800" dirty="0">
              <a:latin typeface="黑体" panose="02010609060101010101" charset="-122"/>
              <a:ea typeface="黑体" panose="02010609060101010101" charset="-122"/>
              <a:cs typeface="宋体" panose="02010600030101010101" pitchFamily="2" charset="-122"/>
            </a:endParaRPr>
          </a:p>
          <a:p>
            <a:pPr>
              <a:lnSpc>
                <a:spcPct val="150000"/>
              </a:lnSpc>
            </a:pPr>
            <a:r>
              <a:rPr lang="zh-CN" altLang="en-US" sz="2800" dirty="0">
                <a:latin typeface="黑体" panose="02010609060101010101" charset="-122"/>
                <a:ea typeface="黑体" panose="02010609060101010101" charset="-122"/>
                <a:cs typeface="宋体" panose="02010600030101010101" pitchFamily="2" charset="-122"/>
              </a:rPr>
              <a:t>③</a:t>
            </a:r>
            <a:r>
              <a:rPr lang="zh-CN" altLang="en-US" sz="2800" dirty="0" smtClean="0">
                <a:latin typeface="黑体" panose="02010609060101010101" charset="-122"/>
                <a:ea typeface="黑体" panose="02010609060101010101" charset="-122"/>
                <a:cs typeface="宋体" panose="02010600030101010101" pitchFamily="2" charset="-122"/>
              </a:rPr>
              <a:t>火：这里</a:t>
            </a:r>
            <a:r>
              <a:rPr lang="zh-CN" altLang="en-US" sz="2800" dirty="0">
                <a:latin typeface="黑体" panose="02010609060101010101" charset="-122"/>
                <a:ea typeface="黑体" panose="02010609060101010101" charset="-122"/>
                <a:cs typeface="宋体" panose="02010600030101010101" pitchFamily="2" charset="-122"/>
              </a:rPr>
              <a:t>指渔火。</a:t>
            </a:r>
            <a:endParaRPr lang="zh-CN" altLang="en-US" sz="2800" dirty="0">
              <a:latin typeface="黑体" panose="02010609060101010101" charset="-122"/>
              <a:ea typeface="黑体" panose="02010609060101010101" charset="-122"/>
              <a:cs typeface="宋体" panose="02010600030101010101" pitchFamily="2"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671955" y="1428247"/>
            <a:ext cx="6073140" cy="2287905"/>
          </a:xfrm>
          <a:prstGeom prst="rect">
            <a:avLst/>
          </a:prstGeom>
          <a:noFill/>
          <a:ln w="9525">
            <a:noFill/>
            <a:miter lim="800000"/>
          </a:ln>
        </p:spPr>
        <p:txBody>
          <a:bodyPr wrap="square">
            <a:spAutoFit/>
          </a:bodyPr>
          <a:lstStyle/>
          <a:p>
            <a:pPr>
              <a:lnSpc>
                <a:spcPct val="170000"/>
              </a:lnSpc>
            </a:pPr>
            <a:r>
              <a:rPr lang="zh-CN" altLang="en-US" sz="2665" dirty="0">
                <a:latin typeface="黑体" panose="02010609060101010101" charset="-122"/>
                <a:ea typeface="黑体" panose="02010609060101010101" charset="-122"/>
              </a:rPr>
              <a:t>   </a:t>
            </a:r>
            <a:r>
              <a:rPr lang="zh-CN" altLang="en-US" sz="2800" dirty="0">
                <a:latin typeface="黑体" panose="02010609060101010101" charset="-122"/>
                <a:ea typeface="黑体" panose="02010609060101010101" charset="-122"/>
              </a:rPr>
              <a:t> 从视觉的角度写春雨中的夜色。描绘出了一幅色彩鲜明、形象生动的春江夜雨图</a:t>
            </a:r>
            <a:r>
              <a:rPr lang="zh-CN" altLang="en-US" sz="2800" dirty="0" smtClean="0">
                <a:latin typeface="黑体" panose="02010609060101010101" charset="-122"/>
                <a:ea typeface="黑体" panose="02010609060101010101" charset="-122"/>
              </a:rPr>
              <a:t>。</a:t>
            </a:r>
            <a:endParaRPr lang="zh-CN" altLang="en-US" sz="2800" dirty="0" smtClean="0">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141803" y="1564878"/>
            <a:ext cx="4754880" cy="553085"/>
          </a:xfrm>
          <a:prstGeom prst="rect">
            <a:avLst/>
          </a:prstGeom>
          <a:noFill/>
          <a:ln w="9525">
            <a:noFill/>
            <a:miter lim="800000"/>
          </a:ln>
        </p:spPr>
        <p:txBody>
          <a:bodyPr wrap="none">
            <a:spAutoFit/>
          </a:bodyPr>
          <a:lstStyle/>
          <a:p>
            <a:r>
              <a:rPr lang="zh-CN" altLang="en-US" sz="3000" dirty="0">
                <a:solidFill>
                  <a:srgbClr val="FF0000"/>
                </a:solidFill>
                <a:latin typeface="楷体" panose="02010609060101010101" charset="-122"/>
                <a:ea typeface="楷体" panose="02010609060101010101" charset="-122"/>
                <a:cs typeface="宋体" panose="02010600030101010101" pitchFamily="2" charset="-122"/>
              </a:rPr>
              <a:t>晓看红湿</a:t>
            </a:r>
            <a:r>
              <a:rPr lang="zh-CN" altLang="en-US" sz="3000" dirty="0" smtClean="0">
                <a:solidFill>
                  <a:srgbClr val="FF0000"/>
                </a:solidFill>
                <a:latin typeface="楷体" panose="02010609060101010101" charset="-122"/>
                <a:ea typeface="楷体" panose="02010609060101010101" charset="-122"/>
                <a:cs typeface="宋体" panose="02010600030101010101" pitchFamily="2" charset="-122"/>
              </a:rPr>
              <a:t>处，花</a:t>
            </a:r>
            <a:r>
              <a:rPr lang="zh-CN" altLang="en-US" sz="3000" dirty="0">
                <a:solidFill>
                  <a:srgbClr val="FF0000"/>
                </a:solidFill>
                <a:latin typeface="楷体" panose="02010609060101010101" charset="-122"/>
                <a:ea typeface="楷体" panose="02010609060101010101" charset="-122"/>
                <a:cs typeface="宋体" panose="02010600030101010101" pitchFamily="2" charset="-122"/>
              </a:rPr>
              <a:t>重锦官城</a:t>
            </a:r>
            <a:r>
              <a:rPr lang="zh-CN" altLang="en-US" sz="3000" dirty="0" smtClean="0">
                <a:solidFill>
                  <a:srgbClr val="FF0000"/>
                </a:solidFill>
                <a:latin typeface="楷体" panose="02010609060101010101" charset="-122"/>
                <a:ea typeface="楷体" panose="02010609060101010101" charset="-122"/>
                <a:cs typeface="宋体" panose="02010600030101010101" pitchFamily="2" charset="-122"/>
              </a:rPr>
              <a:t>。</a:t>
            </a:r>
            <a:endParaRPr lang="zh-CN" altLang="en-US" sz="3000" dirty="0">
              <a:solidFill>
                <a:srgbClr val="FF0000"/>
              </a:solidFill>
              <a:latin typeface="楷体" panose="02010609060101010101" charset="-122"/>
              <a:ea typeface="楷体" panose="02010609060101010101" charset="-122"/>
              <a:cs typeface="宋体" panose="02010600030101010101" pitchFamily="2" charset="-122"/>
            </a:endParaRPr>
          </a:p>
        </p:txBody>
      </p:sp>
      <p:sp>
        <p:nvSpPr>
          <p:cNvPr id="6" name="Text Box 6"/>
          <p:cNvSpPr txBox="1">
            <a:spLocks noChangeArrowheads="1"/>
          </p:cNvSpPr>
          <p:nvPr/>
        </p:nvSpPr>
        <p:spPr bwMode="auto">
          <a:xfrm>
            <a:off x="2141749" y="2270469"/>
            <a:ext cx="4979458" cy="2030095"/>
          </a:xfrm>
          <a:prstGeom prst="rect">
            <a:avLst/>
          </a:prstGeom>
          <a:noFill/>
          <a:ln w="9525">
            <a:noFill/>
            <a:miter lim="800000"/>
          </a:ln>
        </p:spPr>
        <p:txBody>
          <a:bodyPr>
            <a:spAutoFit/>
          </a:bodyPr>
          <a:lstStyle/>
          <a:p>
            <a:pPr>
              <a:lnSpc>
                <a:spcPct val="150000"/>
              </a:lnSpc>
            </a:pPr>
            <a:r>
              <a:rPr lang="zh-CN" altLang="en-US" sz="2800" dirty="0">
                <a:latin typeface="黑体" panose="02010609060101010101" charset="-122"/>
                <a:ea typeface="黑体" panose="02010609060101010101" charset="-122"/>
              </a:rPr>
              <a:t>①</a:t>
            </a:r>
            <a:r>
              <a:rPr lang="zh-CN" altLang="en-US" sz="2800" dirty="0" smtClean="0">
                <a:latin typeface="黑体" panose="02010609060101010101" charset="-122"/>
                <a:ea typeface="黑体" panose="02010609060101010101" charset="-122"/>
              </a:rPr>
              <a:t>晓：早晨</a:t>
            </a:r>
            <a:r>
              <a:rPr lang="zh-CN" altLang="en-US" sz="2800" dirty="0">
                <a:latin typeface="黑体" panose="02010609060101010101" charset="-122"/>
                <a:ea typeface="黑体" panose="02010609060101010101" charset="-122"/>
              </a:rPr>
              <a:t>。</a:t>
            </a:r>
            <a:endParaRPr lang="en-US" altLang="zh-CN" sz="2800" dirty="0">
              <a:latin typeface="黑体" panose="02010609060101010101" charset="-122"/>
              <a:ea typeface="黑体" panose="02010609060101010101" charset="-122"/>
            </a:endParaRPr>
          </a:p>
          <a:p>
            <a:pPr>
              <a:lnSpc>
                <a:spcPct val="150000"/>
              </a:lnSpc>
            </a:pPr>
            <a:r>
              <a:rPr lang="zh-CN" altLang="en-US" sz="2800" dirty="0">
                <a:latin typeface="黑体" panose="02010609060101010101" charset="-122"/>
                <a:ea typeface="黑体" panose="02010609060101010101" charset="-122"/>
              </a:rPr>
              <a:t>②红</a:t>
            </a:r>
            <a:r>
              <a:rPr lang="zh-CN" altLang="en-US" sz="2800" dirty="0" smtClean="0">
                <a:latin typeface="黑体" panose="02010609060101010101" charset="-122"/>
                <a:ea typeface="黑体" panose="02010609060101010101" charset="-122"/>
              </a:rPr>
              <a:t>湿：指</a:t>
            </a:r>
            <a:r>
              <a:rPr lang="zh-CN" altLang="en-US" sz="2800" dirty="0">
                <a:latin typeface="黑体" panose="02010609060101010101" charset="-122"/>
                <a:ea typeface="黑体" panose="02010609060101010101" charset="-122"/>
              </a:rPr>
              <a:t>花朵上带着雨露。</a:t>
            </a:r>
            <a:endParaRPr lang="en-US" altLang="zh-CN" sz="2800" dirty="0">
              <a:latin typeface="黑体" panose="02010609060101010101" charset="-122"/>
              <a:ea typeface="黑体" panose="02010609060101010101" charset="-122"/>
            </a:endParaRPr>
          </a:p>
          <a:p>
            <a:pPr>
              <a:lnSpc>
                <a:spcPct val="150000"/>
              </a:lnSpc>
            </a:pPr>
            <a:r>
              <a:rPr lang="zh-CN" altLang="en-US" sz="2800" dirty="0">
                <a:latin typeface="黑体" panose="02010609060101010101" charset="-122"/>
                <a:ea typeface="黑体" panose="02010609060101010101" charset="-122"/>
              </a:rPr>
              <a:t>③锦官</a:t>
            </a:r>
            <a:r>
              <a:rPr lang="zh-CN" altLang="en-US" sz="2800" dirty="0" smtClean="0">
                <a:latin typeface="黑体" panose="02010609060101010101" charset="-122"/>
                <a:ea typeface="黑体" panose="02010609060101010101" charset="-122"/>
              </a:rPr>
              <a:t>城：成都的别称</a:t>
            </a:r>
            <a:r>
              <a:rPr lang="zh-CN" altLang="en-US" sz="2800" dirty="0">
                <a:latin typeface="黑体" panose="02010609060101010101" charset="-122"/>
                <a:ea typeface="黑体" panose="02010609060101010101" charset="-122"/>
              </a:rPr>
              <a:t>。</a:t>
            </a:r>
            <a:endParaRPr lang="zh-CN" altLang="en-US" sz="2800" dirty="0">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left)">
                                      <p:cBhvr>
                                        <p:cTn id="7" dur="1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123315" y="1155832"/>
            <a:ext cx="6898005" cy="3046095"/>
          </a:xfrm>
          <a:prstGeom prst="rect">
            <a:avLst/>
          </a:prstGeom>
          <a:noFill/>
          <a:ln w="9525">
            <a:noFill/>
            <a:miter lim="800000"/>
          </a:ln>
        </p:spPr>
        <p:txBody>
          <a:bodyPr wrap="square">
            <a:spAutoFit/>
          </a:bodyPr>
          <a:lstStyle/>
          <a:p>
            <a:pPr>
              <a:lnSpc>
                <a:spcPct val="150000"/>
              </a:lnSpc>
            </a:pPr>
            <a:r>
              <a:rPr lang="zh-CN" altLang="en-US" sz="2665" dirty="0">
                <a:solidFill>
                  <a:srgbClr val="FF0000"/>
                </a:solidFill>
                <a:latin typeface="黑体" panose="02010609060101010101" charset="-122"/>
                <a:ea typeface="黑体" panose="02010609060101010101" charset="-122"/>
              </a:rPr>
              <a:t>     </a:t>
            </a:r>
            <a:r>
              <a:rPr lang="zh-CN" altLang="en-US" sz="3200" dirty="0">
                <a:latin typeface="黑体" panose="02010609060101010101" charset="-122"/>
                <a:ea typeface="黑体" panose="02010609060101010101" charset="-122"/>
              </a:rPr>
              <a:t>诗人借助想象描绘雨后的</a:t>
            </a:r>
            <a:r>
              <a:rPr lang="zh-CN" altLang="en-US" sz="3200" dirty="0" smtClean="0">
                <a:latin typeface="黑体" panose="02010609060101010101" charset="-122"/>
                <a:ea typeface="黑体" panose="02010609060101010101" charset="-122"/>
              </a:rPr>
              <a:t>春色，创造</a:t>
            </a:r>
            <a:r>
              <a:rPr lang="zh-CN" altLang="en-US" sz="3200" dirty="0">
                <a:latin typeface="黑体" panose="02010609060101010101" charset="-122"/>
                <a:ea typeface="黑体" panose="02010609060101010101" charset="-122"/>
              </a:rPr>
              <a:t>出一个清新绚丽美妙的</a:t>
            </a:r>
            <a:r>
              <a:rPr lang="zh-CN" altLang="en-US" sz="3200" dirty="0" smtClean="0">
                <a:latin typeface="黑体" panose="02010609060101010101" charset="-122"/>
                <a:ea typeface="黑体" panose="02010609060101010101" charset="-122"/>
              </a:rPr>
              <a:t>新世界，表达</a:t>
            </a:r>
            <a:r>
              <a:rPr lang="zh-CN" altLang="en-US" sz="3200" dirty="0">
                <a:latin typeface="黑体" panose="02010609060101010101" charset="-122"/>
                <a:ea typeface="黑体" panose="02010609060101010101" charset="-122"/>
              </a:rPr>
              <a:t>了诗人对这场好雨由衷的</a:t>
            </a:r>
            <a:r>
              <a:rPr lang="zh-CN" altLang="en-US" sz="3200" dirty="0" smtClean="0">
                <a:latin typeface="黑体" panose="02010609060101010101" charset="-122"/>
                <a:ea typeface="黑体" panose="02010609060101010101" charset="-122"/>
              </a:rPr>
              <a:t>赞美，诗人</a:t>
            </a:r>
            <a:r>
              <a:rPr lang="zh-CN" altLang="en-US" sz="3200" dirty="0">
                <a:latin typeface="黑体" panose="02010609060101010101" charset="-122"/>
                <a:ea typeface="黑体" panose="02010609060101010101" charset="-122"/>
              </a:rPr>
              <a:t>心中则更是喜不胜喜。</a:t>
            </a:r>
            <a:endParaRPr lang="zh-CN" altLang="en-US" sz="3200" dirty="0">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236980" y="1490477"/>
            <a:ext cx="6946900" cy="2848610"/>
          </a:xfrm>
          <a:prstGeom prst="rect">
            <a:avLst/>
          </a:prstGeom>
          <a:noFill/>
          <a:ln w="9525">
            <a:noFill/>
            <a:miter lim="800000"/>
          </a:ln>
        </p:spPr>
        <p:txBody>
          <a:bodyPr wrap="square">
            <a:spAutoFit/>
          </a:bodyPr>
          <a:lstStyle/>
          <a:p>
            <a:pPr>
              <a:lnSpc>
                <a:spcPct val="160000"/>
              </a:lnSpc>
            </a:pPr>
            <a:r>
              <a:rPr lang="zh-CN" altLang="en-US" sz="2665" dirty="0">
                <a:latin typeface="黑体" panose="02010609060101010101" charset="-122"/>
                <a:ea typeface="黑体" panose="02010609060101010101" charset="-122"/>
              </a:rPr>
              <a:t>    </a:t>
            </a:r>
            <a:r>
              <a:rPr lang="zh-CN" altLang="en-US" sz="2800" dirty="0">
                <a:latin typeface="黑体" panose="02010609060101010101" charset="-122"/>
                <a:ea typeface="黑体" panose="02010609060101010101" charset="-122"/>
              </a:rPr>
              <a:t>这是一首描绘并赞美春雨的</a:t>
            </a:r>
            <a:r>
              <a:rPr lang="zh-CN" altLang="en-US" sz="2800" dirty="0" smtClean="0">
                <a:latin typeface="黑体" panose="02010609060101010101" charset="-122"/>
                <a:ea typeface="黑体" panose="02010609060101010101" charset="-122"/>
              </a:rPr>
              <a:t>诗，</a:t>
            </a:r>
            <a:r>
              <a:rPr lang="zh-CN" altLang="en-US" sz="2800" dirty="0" smtClean="0">
                <a:solidFill>
                  <a:srgbClr val="FF0000"/>
                </a:solidFill>
                <a:latin typeface="黑体" panose="02010609060101010101" charset="-122"/>
                <a:ea typeface="黑体" panose="02010609060101010101" charset="-122"/>
              </a:rPr>
              <a:t>“喜”</a:t>
            </a:r>
            <a:r>
              <a:rPr lang="zh-CN" altLang="en-US" sz="2800" dirty="0">
                <a:latin typeface="黑体" panose="02010609060101010101" charset="-122"/>
                <a:ea typeface="黑体" panose="02010609060101010101" charset="-122"/>
              </a:rPr>
              <a:t>字统摄</a:t>
            </a:r>
            <a:r>
              <a:rPr lang="zh-CN" altLang="en-US" sz="2800" dirty="0" smtClean="0">
                <a:latin typeface="黑体" panose="02010609060101010101" charset="-122"/>
                <a:ea typeface="黑体" panose="02010609060101010101" charset="-122"/>
              </a:rPr>
              <a:t>全篇，表现</a:t>
            </a:r>
            <a:r>
              <a:rPr lang="zh-CN" altLang="en-US" sz="2800" dirty="0">
                <a:latin typeface="黑体" panose="02010609060101010101" charset="-122"/>
                <a:ea typeface="黑体" panose="02010609060101010101" charset="-122"/>
              </a:rPr>
              <a:t>作者因雨下得及时而喜悦的</a:t>
            </a:r>
            <a:r>
              <a:rPr lang="zh-CN" altLang="en-US" sz="2800" dirty="0" smtClean="0">
                <a:latin typeface="黑体" panose="02010609060101010101" charset="-122"/>
                <a:ea typeface="黑体" panose="02010609060101010101" charset="-122"/>
              </a:rPr>
              <a:t>心情，赞美</a:t>
            </a:r>
            <a:r>
              <a:rPr lang="zh-CN" altLang="en-US" sz="2800" dirty="0">
                <a:latin typeface="黑体" panose="02010609060101010101" charset="-122"/>
                <a:ea typeface="黑体" panose="02010609060101010101" charset="-122"/>
              </a:rPr>
              <a:t>了春雨给大地带来了蓬勃</a:t>
            </a:r>
            <a:r>
              <a:rPr lang="zh-CN" altLang="en-US" sz="2800" dirty="0" smtClean="0">
                <a:latin typeface="黑体" panose="02010609060101010101" charset="-122"/>
                <a:ea typeface="黑体" panose="02010609060101010101" charset="-122"/>
              </a:rPr>
              <a:t>生机，给</a:t>
            </a:r>
            <a:r>
              <a:rPr lang="zh-CN" altLang="en-US" sz="2800" dirty="0">
                <a:latin typeface="黑体" panose="02010609060101010101" charset="-122"/>
                <a:ea typeface="黑体" panose="02010609060101010101" charset="-122"/>
              </a:rPr>
              <a:t>人们带来了丰收的希望。</a:t>
            </a:r>
            <a:endParaRPr lang="zh-CN" altLang="en-US" sz="2800" dirty="0">
              <a:latin typeface="黑体" panose="02010609060101010101" charset="-122"/>
              <a:ea typeface="黑体" panose="02010609060101010101" charset="-122"/>
            </a:endParaRPr>
          </a:p>
        </p:txBody>
      </p:sp>
      <p:sp>
        <p:nvSpPr>
          <p:cNvPr id="5" name="平行四边形 4"/>
          <p:cNvSpPr/>
          <p:nvPr/>
        </p:nvSpPr>
        <p:spPr>
          <a:xfrm>
            <a:off x="1012296" y="519774"/>
            <a:ext cx="2460625" cy="541073"/>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000" dirty="0">
                <a:solidFill>
                  <a:srgbClr val="FF0000"/>
                </a:solidFill>
                <a:latin typeface="黑体" panose="02010609060101010101" charset="-122"/>
                <a:ea typeface="黑体" panose="02010609060101010101" charset="-122"/>
              </a:rPr>
              <a:t>主题思想</a:t>
            </a:r>
            <a:endParaRPr lang="zh-CN" altLang="en-US" sz="3000"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4"/>
          <p:cNvSpPr>
            <a:spLocks noGrp="1"/>
          </p:cNvSpPr>
          <p:nvPr/>
        </p:nvSpPr>
        <p:spPr>
          <a:xfrm>
            <a:off x="2532063" y="1264576"/>
            <a:ext cx="719667" cy="3480593"/>
          </a:xfrm>
          <a:prstGeom prst="leftBrace">
            <a:avLst>
              <a:gd name="adj1" fmla="val 40303"/>
              <a:gd name="adj2" fmla="val 50000"/>
            </a:avLst>
          </a:prstGeom>
          <a:noFill/>
          <a:ln w="9525" cap="flat" cmpd="sng">
            <a:solidFill>
              <a:schemeClr val="tx1"/>
            </a:solidFill>
            <a:prstDash val="solid"/>
            <a:headEnd type="none" w="med" len="med"/>
            <a:tailEnd type="none" w="med" len="med"/>
          </a:ln>
        </p:spPr>
        <p:txBody>
          <a:bodyPr anchor="ctr"/>
          <a:lstStyle/>
          <a:p>
            <a:pPr eaLnBrk="1" hangingPunct="1"/>
            <a:endParaRPr lang="zh-CN" altLang="en-US" sz="1500" dirty="0">
              <a:latin typeface="楷体" panose="02010609060101010101" charset="-122"/>
              <a:ea typeface="楷体" panose="02010609060101010101" charset="-122"/>
            </a:endParaRPr>
          </a:p>
        </p:txBody>
      </p:sp>
      <p:sp>
        <p:nvSpPr>
          <p:cNvPr id="22532" name="Rectangle 5"/>
          <p:cNvSpPr>
            <a:spLocks noGrp="1"/>
          </p:cNvSpPr>
          <p:nvPr/>
        </p:nvSpPr>
        <p:spPr>
          <a:xfrm>
            <a:off x="542290" y="2554737"/>
            <a:ext cx="1990090" cy="661035"/>
          </a:xfrm>
          <a:prstGeom prst="rect">
            <a:avLst/>
          </a:prstGeom>
          <a:noFill/>
          <a:ln w="9525">
            <a:noFill/>
          </a:ln>
        </p:spPr>
        <p:txBody>
          <a:bodyPr wrap="none" anchor="ctr"/>
          <a:lstStyle/>
          <a:p>
            <a:pPr algn="ctr" eaLnBrk="1" hangingPunct="1"/>
            <a:r>
              <a:rPr lang="zh-CN" altLang="zh-CN" sz="3335" b="1" dirty="0">
                <a:solidFill>
                  <a:srgbClr val="000000"/>
                </a:solidFill>
                <a:latin typeface="黑体" panose="02010609060101010101" charset="-122"/>
                <a:ea typeface="黑体" panose="02010609060101010101" charset="-122"/>
              </a:rPr>
              <a:t>春夜喜雨</a:t>
            </a:r>
            <a:endParaRPr lang="zh-CN" altLang="zh-CN" sz="3335" b="1" dirty="0">
              <a:solidFill>
                <a:srgbClr val="000000"/>
              </a:solidFill>
              <a:latin typeface="黑体" panose="02010609060101010101" charset="-122"/>
              <a:ea typeface="黑体" panose="02010609060101010101" charset="-122"/>
            </a:endParaRPr>
          </a:p>
        </p:txBody>
      </p:sp>
      <p:sp>
        <p:nvSpPr>
          <p:cNvPr id="22533" name="Rectangle 6"/>
          <p:cNvSpPr>
            <a:spLocks noGrp="1"/>
          </p:cNvSpPr>
          <p:nvPr/>
        </p:nvSpPr>
        <p:spPr>
          <a:xfrm>
            <a:off x="3312583" y="1325430"/>
            <a:ext cx="838729" cy="300302"/>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rPr>
              <a:t>知时节</a:t>
            </a:r>
            <a:endParaRPr lang="zh-CN" altLang="zh-CN" sz="3000" b="1" dirty="0">
              <a:solidFill>
                <a:srgbClr val="000000"/>
              </a:solidFill>
              <a:latin typeface="楷体" panose="02010609060101010101" charset="-122"/>
              <a:ea typeface="楷体" panose="02010609060101010101" charset="-122"/>
            </a:endParaRPr>
          </a:p>
        </p:txBody>
      </p:sp>
      <p:sp>
        <p:nvSpPr>
          <p:cNvPr id="22534" name="Line 7"/>
          <p:cNvSpPr>
            <a:spLocks noGrp="1"/>
          </p:cNvSpPr>
          <p:nvPr/>
        </p:nvSpPr>
        <p:spPr>
          <a:xfrm>
            <a:off x="4295987" y="1505347"/>
            <a:ext cx="359833" cy="0"/>
          </a:xfrm>
          <a:prstGeom prst="line">
            <a:avLst/>
          </a:prstGeom>
          <a:ln w="9525" cap="flat" cmpd="sng">
            <a:solidFill>
              <a:srgbClr val="000000"/>
            </a:solidFill>
            <a:prstDash val="solid"/>
            <a:headEnd type="none" w="med" len="med"/>
            <a:tailEnd type="none" w="med" len="med"/>
          </a:ln>
        </p:spPr>
      </p:sp>
      <p:sp>
        <p:nvSpPr>
          <p:cNvPr id="22535" name="Rectangle 8"/>
          <p:cNvSpPr>
            <a:spLocks noGrp="1"/>
          </p:cNvSpPr>
          <p:nvPr/>
        </p:nvSpPr>
        <p:spPr>
          <a:xfrm>
            <a:off x="4563216" y="1355116"/>
            <a:ext cx="719667" cy="240771"/>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cs typeface="楷体" panose="02010609060101010101" charset="-122"/>
              </a:rPr>
              <a:t>     当春发生</a:t>
            </a:r>
            <a:endParaRPr lang="zh-CN" altLang="zh-CN" sz="3000" b="1" dirty="0">
              <a:solidFill>
                <a:srgbClr val="000000"/>
              </a:solidFill>
              <a:latin typeface="楷体" panose="02010609060101010101" charset="-122"/>
              <a:ea typeface="楷体" panose="02010609060101010101" charset="-122"/>
              <a:cs typeface="楷体" panose="02010609060101010101" charset="-122"/>
            </a:endParaRPr>
          </a:p>
        </p:txBody>
      </p:sp>
      <p:sp>
        <p:nvSpPr>
          <p:cNvPr id="22536" name="Line 9"/>
          <p:cNvSpPr>
            <a:spLocks noGrp="1"/>
          </p:cNvSpPr>
          <p:nvPr/>
        </p:nvSpPr>
        <p:spPr>
          <a:xfrm>
            <a:off x="6252104" y="1505347"/>
            <a:ext cx="600604" cy="0"/>
          </a:xfrm>
          <a:prstGeom prst="line">
            <a:avLst/>
          </a:prstGeom>
          <a:ln w="9525" cap="flat" cmpd="sng">
            <a:solidFill>
              <a:srgbClr val="000000"/>
            </a:solidFill>
            <a:prstDash val="solid"/>
            <a:headEnd type="none" w="med" len="med"/>
            <a:tailEnd type="triangle" w="med" len="med"/>
          </a:ln>
        </p:spPr>
      </p:sp>
      <p:sp>
        <p:nvSpPr>
          <p:cNvPr id="22537" name="Rectangle 10"/>
          <p:cNvSpPr>
            <a:spLocks noGrp="1"/>
          </p:cNvSpPr>
          <p:nvPr/>
        </p:nvSpPr>
        <p:spPr>
          <a:xfrm>
            <a:off x="6611938" y="1384961"/>
            <a:ext cx="660136" cy="239448"/>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cs typeface="楷体" panose="02010609060101010101" charset="-122"/>
              </a:rPr>
              <a:t>   知</a:t>
            </a:r>
            <a:endParaRPr lang="zh-CN" altLang="zh-CN" sz="3000" b="1" dirty="0">
              <a:solidFill>
                <a:srgbClr val="000000"/>
              </a:solidFill>
              <a:latin typeface="楷体" panose="02010609060101010101" charset="-122"/>
              <a:ea typeface="楷体" panose="02010609060101010101" charset="-122"/>
              <a:cs typeface="楷体" panose="02010609060101010101" charset="-122"/>
            </a:endParaRPr>
          </a:p>
        </p:txBody>
      </p:sp>
      <p:sp>
        <p:nvSpPr>
          <p:cNvPr id="22538" name="Rectangle 11"/>
          <p:cNvSpPr>
            <a:spLocks noGrp="1"/>
          </p:cNvSpPr>
          <p:nvPr/>
        </p:nvSpPr>
        <p:spPr>
          <a:xfrm>
            <a:off x="3313060" y="1802474"/>
            <a:ext cx="779198" cy="298979"/>
          </a:xfrm>
          <a:prstGeom prst="rect">
            <a:avLst/>
          </a:prstGeom>
          <a:noFill/>
          <a:ln w="9525">
            <a:noFill/>
          </a:ln>
        </p:spPr>
        <p:txBody>
          <a:bodyPr wrap="none" anchor="ctr"/>
          <a:lstStyle/>
          <a:p>
            <a:pPr algn="ctr" eaLnBrk="1" hangingPunct="1"/>
            <a:endParaRPr lang="zh-CN" altLang="zh-CN" sz="2335" b="1" dirty="0">
              <a:solidFill>
                <a:srgbClr val="000000"/>
              </a:solidFill>
              <a:latin typeface="楷体" panose="02010609060101010101" charset="-122"/>
              <a:ea typeface="楷体" panose="02010609060101010101" charset="-122"/>
            </a:endParaRPr>
          </a:p>
          <a:p>
            <a:pPr algn="ctr" eaLnBrk="1" hangingPunct="1"/>
            <a:endParaRPr lang="zh-CN" altLang="zh-CN" sz="2335" b="1" dirty="0">
              <a:solidFill>
                <a:srgbClr val="000000"/>
              </a:solidFill>
              <a:latin typeface="楷体" panose="02010609060101010101" charset="-122"/>
              <a:ea typeface="楷体" panose="02010609060101010101" charset="-122"/>
            </a:endParaRPr>
          </a:p>
          <a:p>
            <a:pPr algn="ctr" eaLnBrk="1" hangingPunct="1"/>
            <a:r>
              <a:rPr lang="zh-CN" altLang="zh-CN" sz="3000" b="1" dirty="0">
                <a:solidFill>
                  <a:srgbClr val="000000"/>
                </a:solidFill>
                <a:latin typeface="楷体" panose="02010609060101010101" charset="-122"/>
                <a:ea typeface="楷体" panose="02010609060101010101" charset="-122"/>
              </a:rPr>
              <a:t>潜入夜</a:t>
            </a:r>
            <a:endParaRPr lang="zh-CN" altLang="zh-CN" sz="3000" b="1" dirty="0">
              <a:solidFill>
                <a:srgbClr val="000000"/>
              </a:solidFill>
              <a:latin typeface="楷体" panose="02010609060101010101" charset="-122"/>
              <a:ea typeface="楷体" panose="02010609060101010101" charset="-122"/>
            </a:endParaRPr>
          </a:p>
        </p:txBody>
      </p:sp>
      <p:sp>
        <p:nvSpPr>
          <p:cNvPr id="22539" name="Line 12"/>
          <p:cNvSpPr>
            <a:spLocks noGrp="1"/>
          </p:cNvSpPr>
          <p:nvPr/>
        </p:nvSpPr>
        <p:spPr>
          <a:xfrm>
            <a:off x="4332553" y="2345399"/>
            <a:ext cx="419364" cy="1323"/>
          </a:xfrm>
          <a:prstGeom prst="line">
            <a:avLst/>
          </a:prstGeom>
          <a:ln w="9525" cap="flat" cmpd="sng">
            <a:solidFill>
              <a:srgbClr val="000000"/>
            </a:solidFill>
            <a:prstDash val="solid"/>
            <a:headEnd type="none" w="med" len="med"/>
            <a:tailEnd type="none" w="med" len="med"/>
          </a:ln>
        </p:spPr>
      </p:sp>
      <p:sp>
        <p:nvSpPr>
          <p:cNvPr id="22541" name="Line 14"/>
          <p:cNvSpPr>
            <a:spLocks noGrp="1"/>
          </p:cNvSpPr>
          <p:nvPr/>
        </p:nvSpPr>
        <p:spPr>
          <a:xfrm>
            <a:off x="6312958" y="2404930"/>
            <a:ext cx="599282" cy="1323"/>
          </a:xfrm>
          <a:prstGeom prst="line">
            <a:avLst/>
          </a:prstGeom>
          <a:ln w="9525" cap="flat" cmpd="sng">
            <a:solidFill>
              <a:srgbClr val="000000"/>
            </a:solidFill>
            <a:prstDash val="solid"/>
            <a:headEnd type="none" w="med" len="med"/>
            <a:tailEnd type="triangle" w="med" len="med"/>
          </a:ln>
        </p:spPr>
      </p:sp>
      <p:sp>
        <p:nvSpPr>
          <p:cNvPr id="22542" name="Rectangle 15"/>
          <p:cNvSpPr>
            <a:spLocks noGrp="1"/>
          </p:cNvSpPr>
          <p:nvPr/>
        </p:nvSpPr>
        <p:spPr>
          <a:xfrm>
            <a:off x="6791854" y="1924711"/>
            <a:ext cx="300303" cy="240771"/>
          </a:xfrm>
          <a:prstGeom prst="rect">
            <a:avLst/>
          </a:prstGeom>
          <a:noFill/>
          <a:ln w="9525">
            <a:noFill/>
          </a:ln>
        </p:spPr>
        <p:txBody>
          <a:bodyPr wrap="none" anchor="ctr"/>
          <a:lstStyle/>
          <a:p>
            <a:pPr algn="ctr" eaLnBrk="1" hangingPunct="1"/>
            <a:endParaRPr lang="zh-CN" altLang="zh-CN" sz="2335" b="1" dirty="0">
              <a:solidFill>
                <a:srgbClr val="000000"/>
              </a:solidFill>
              <a:latin typeface="楷体" panose="02010609060101010101" charset="-122"/>
              <a:ea typeface="楷体" panose="02010609060101010101" charset="-122"/>
              <a:cs typeface="楷体" panose="02010609060101010101" charset="-122"/>
            </a:endParaRPr>
          </a:p>
          <a:p>
            <a:pPr algn="ctr" eaLnBrk="1" hangingPunct="1"/>
            <a:endParaRPr lang="zh-CN" altLang="zh-CN" sz="2335" b="1" dirty="0">
              <a:solidFill>
                <a:srgbClr val="000000"/>
              </a:solidFill>
              <a:latin typeface="楷体" panose="02010609060101010101" charset="-122"/>
              <a:ea typeface="楷体" panose="02010609060101010101" charset="-122"/>
              <a:cs typeface="楷体" panose="02010609060101010101" charset="-122"/>
            </a:endParaRPr>
          </a:p>
          <a:p>
            <a:pPr algn="ctr" eaLnBrk="1" hangingPunct="1"/>
            <a:r>
              <a:rPr lang="zh-CN" altLang="zh-CN" sz="3000" b="1" dirty="0">
                <a:solidFill>
                  <a:srgbClr val="000000"/>
                </a:solidFill>
                <a:latin typeface="楷体" panose="02010609060101010101" charset="-122"/>
                <a:ea typeface="楷体" panose="02010609060101010101" charset="-122"/>
                <a:cs typeface="楷体" panose="02010609060101010101" charset="-122"/>
              </a:rPr>
              <a:t>   听</a:t>
            </a:r>
            <a:endParaRPr lang="zh-CN" altLang="zh-CN" sz="3000" b="1" dirty="0">
              <a:solidFill>
                <a:srgbClr val="000000"/>
              </a:solidFill>
              <a:latin typeface="楷体" panose="02010609060101010101" charset="-122"/>
              <a:ea typeface="楷体" panose="02010609060101010101" charset="-122"/>
              <a:cs typeface="楷体" panose="02010609060101010101" charset="-122"/>
            </a:endParaRPr>
          </a:p>
        </p:txBody>
      </p:sp>
      <p:sp>
        <p:nvSpPr>
          <p:cNvPr id="22543" name="Rectangle 16"/>
          <p:cNvSpPr>
            <a:spLocks noGrp="1"/>
          </p:cNvSpPr>
          <p:nvPr/>
        </p:nvSpPr>
        <p:spPr>
          <a:xfrm>
            <a:off x="4751917" y="2165482"/>
            <a:ext cx="1500188" cy="359833"/>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rPr>
              <a:t>润物无声</a:t>
            </a:r>
            <a:endParaRPr lang="zh-CN" altLang="zh-CN" sz="3000" b="1" dirty="0">
              <a:solidFill>
                <a:srgbClr val="000000"/>
              </a:solidFill>
              <a:latin typeface="楷体" panose="02010609060101010101" charset="-122"/>
              <a:ea typeface="楷体" panose="02010609060101010101" charset="-122"/>
            </a:endParaRPr>
          </a:p>
        </p:txBody>
      </p:sp>
      <p:sp>
        <p:nvSpPr>
          <p:cNvPr id="22544" name="Line 17"/>
          <p:cNvSpPr>
            <a:spLocks noGrp="1"/>
          </p:cNvSpPr>
          <p:nvPr/>
        </p:nvSpPr>
        <p:spPr>
          <a:xfrm>
            <a:off x="3731948" y="2584847"/>
            <a:ext cx="1323" cy="660135"/>
          </a:xfrm>
          <a:prstGeom prst="line">
            <a:avLst/>
          </a:prstGeom>
          <a:ln w="9525" cap="flat" cmpd="sng">
            <a:solidFill>
              <a:srgbClr val="000000"/>
            </a:solidFill>
            <a:prstDash val="solid"/>
            <a:headEnd type="none" w="med" len="med"/>
            <a:tailEnd type="triangle" w="med" len="med"/>
          </a:ln>
        </p:spPr>
      </p:sp>
      <p:sp>
        <p:nvSpPr>
          <p:cNvPr id="22545" name="Rectangle 18"/>
          <p:cNvSpPr>
            <a:spLocks noGrp="1"/>
          </p:cNvSpPr>
          <p:nvPr/>
        </p:nvSpPr>
        <p:spPr>
          <a:xfrm>
            <a:off x="3971396" y="2705232"/>
            <a:ext cx="2521479" cy="480219"/>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rPr>
              <a:t>春雨夜来无声</a:t>
            </a:r>
            <a:endParaRPr lang="zh-CN" altLang="zh-CN" sz="3000" b="1" dirty="0">
              <a:solidFill>
                <a:srgbClr val="000000"/>
              </a:solidFill>
              <a:latin typeface="楷体" panose="02010609060101010101" charset="-122"/>
              <a:ea typeface="楷体" panose="02010609060101010101" charset="-122"/>
            </a:endParaRPr>
          </a:p>
        </p:txBody>
      </p:sp>
      <p:sp>
        <p:nvSpPr>
          <p:cNvPr id="22546" name="Line 19"/>
          <p:cNvSpPr>
            <a:spLocks noGrp="1"/>
          </p:cNvSpPr>
          <p:nvPr/>
        </p:nvSpPr>
        <p:spPr>
          <a:xfrm>
            <a:off x="6611938" y="2584847"/>
            <a:ext cx="1323" cy="600604"/>
          </a:xfrm>
          <a:prstGeom prst="line">
            <a:avLst/>
          </a:prstGeom>
          <a:ln w="9525" cap="flat" cmpd="sng">
            <a:solidFill>
              <a:srgbClr val="000000"/>
            </a:solidFill>
            <a:prstDash val="solid"/>
            <a:headEnd type="none" w="med" len="med"/>
            <a:tailEnd type="triangle" w="med" len="med"/>
          </a:ln>
        </p:spPr>
      </p:sp>
      <p:sp>
        <p:nvSpPr>
          <p:cNvPr id="22547" name="Rectangle 20"/>
          <p:cNvSpPr>
            <a:spLocks noGrp="1"/>
          </p:cNvSpPr>
          <p:nvPr/>
        </p:nvSpPr>
        <p:spPr>
          <a:xfrm>
            <a:off x="3251729" y="3424899"/>
            <a:ext cx="1019969" cy="359833"/>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rPr>
              <a:t>云俱黑</a:t>
            </a:r>
            <a:endParaRPr lang="zh-CN" altLang="zh-CN" sz="3000" b="1" dirty="0">
              <a:solidFill>
                <a:srgbClr val="000000"/>
              </a:solidFill>
              <a:latin typeface="楷体" panose="02010609060101010101" charset="-122"/>
              <a:ea typeface="楷体" panose="02010609060101010101" charset="-122"/>
            </a:endParaRPr>
          </a:p>
        </p:txBody>
      </p:sp>
      <p:sp>
        <p:nvSpPr>
          <p:cNvPr id="22548" name="Line 21"/>
          <p:cNvSpPr>
            <a:spLocks noGrp="1"/>
          </p:cNvSpPr>
          <p:nvPr/>
        </p:nvSpPr>
        <p:spPr>
          <a:xfrm>
            <a:off x="4392083" y="3606139"/>
            <a:ext cx="480219" cy="0"/>
          </a:xfrm>
          <a:prstGeom prst="line">
            <a:avLst/>
          </a:prstGeom>
          <a:ln w="9525" cap="flat" cmpd="sng">
            <a:solidFill>
              <a:srgbClr val="000000"/>
            </a:solidFill>
            <a:prstDash val="solid"/>
            <a:headEnd type="none" w="med" len="med"/>
            <a:tailEnd type="none" w="med" len="med"/>
          </a:ln>
        </p:spPr>
      </p:sp>
      <p:sp>
        <p:nvSpPr>
          <p:cNvPr id="22549" name="Rectangle 22"/>
          <p:cNvSpPr>
            <a:spLocks noGrp="1"/>
          </p:cNvSpPr>
          <p:nvPr/>
        </p:nvSpPr>
        <p:spPr>
          <a:xfrm>
            <a:off x="4812771" y="3424899"/>
            <a:ext cx="1379803" cy="359833"/>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rPr>
              <a:t>火独明</a:t>
            </a:r>
            <a:endParaRPr lang="zh-CN" altLang="zh-CN" sz="3000" b="1" dirty="0">
              <a:solidFill>
                <a:srgbClr val="000000"/>
              </a:solidFill>
              <a:latin typeface="楷体" panose="02010609060101010101" charset="-122"/>
              <a:ea typeface="楷体" panose="02010609060101010101" charset="-122"/>
            </a:endParaRPr>
          </a:p>
        </p:txBody>
      </p:sp>
      <p:sp>
        <p:nvSpPr>
          <p:cNvPr id="22550" name="Line 23"/>
          <p:cNvSpPr>
            <a:spLocks noGrp="1"/>
          </p:cNvSpPr>
          <p:nvPr/>
        </p:nvSpPr>
        <p:spPr>
          <a:xfrm>
            <a:off x="6372490" y="3604815"/>
            <a:ext cx="599281" cy="1323"/>
          </a:xfrm>
          <a:prstGeom prst="line">
            <a:avLst/>
          </a:prstGeom>
          <a:ln w="9525" cap="flat" cmpd="sng">
            <a:solidFill>
              <a:srgbClr val="000000"/>
            </a:solidFill>
            <a:prstDash val="solid"/>
            <a:headEnd type="none" w="med" len="med"/>
            <a:tailEnd type="triangle" w="med" len="med"/>
          </a:ln>
        </p:spPr>
      </p:sp>
      <p:sp>
        <p:nvSpPr>
          <p:cNvPr id="22551" name="Rectangle 24"/>
          <p:cNvSpPr>
            <a:spLocks noGrp="1"/>
          </p:cNvSpPr>
          <p:nvPr/>
        </p:nvSpPr>
        <p:spPr>
          <a:xfrm>
            <a:off x="6971771" y="3485753"/>
            <a:ext cx="359833" cy="298979"/>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rPr>
              <a:t>看</a:t>
            </a:r>
            <a:endParaRPr lang="zh-CN" altLang="zh-CN" sz="3000" b="1" dirty="0">
              <a:solidFill>
                <a:srgbClr val="000000"/>
              </a:solidFill>
              <a:latin typeface="楷体" panose="02010609060101010101" charset="-122"/>
              <a:ea typeface="楷体" panose="02010609060101010101" charset="-122"/>
            </a:endParaRPr>
          </a:p>
        </p:txBody>
      </p:sp>
      <p:sp>
        <p:nvSpPr>
          <p:cNvPr id="22552" name="Rectangle 25"/>
          <p:cNvSpPr>
            <a:spLocks noGrp="1"/>
          </p:cNvSpPr>
          <p:nvPr/>
        </p:nvSpPr>
        <p:spPr>
          <a:xfrm>
            <a:off x="3251729" y="4205420"/>
            <a:ext cx="1080823" cy="480219"/>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rPr>
              <a:t>红湿处</a:t>
            </a:r>
            <a:endParaRPr lang="zh-CN" altLang="zh-CN" sz="3000" b="1" dirty="0">
              <a:solidFill>
                <a:srgbClr val="000000"/>
              </a:solidFill>
              <a:latin typeface="楷体" panose="02010609060101010101" charset="-122"/>
              <a:ea typeface="楷体" panose="02010609060101010101" charset="-122"/>
            </a:endParaRPr>
          </a:p>
        </p:txBody>
      </p:sp>
      <p:sp>
        <p:nvSpPr>
          <p:cNvPr id="22553" name="Line 26"/>
          <p:cNvSpPr>
            <a:spLocks noGrp="1"/>
          </p:cNvSpPr>
          <p:nvPr/>
        </p:nvSpPr>
        <p:spPr>
          <a:xfrm>
            <a:off x="4392083" y="4446190"/>
            <a:ext cx="480219" cy="0"/>
          </a:xfrm>
          <a:prstGeom prst="line">
            <a:avLst/>
          </a:prstGeom>
          <a:ln w="9525" cap="flat" cmpd="sng">
            <a:solidFill>
              <a:srgbClr val="000000"/>
            </a:solidFill>
            <a:prstDash val="solid"/>
            <a:headEnd type="none" w="med" len="med"/>
            <a:tailEnd type="none" w="med" len="med"/>
          </a:ln>
        </p:spPr>
      </p:sp>
      <p:sp>
        <p:nvSpPr>
          <p:cNvPr id="22554" name="Rectangle 27"/>
          <p:cNvSpPr>
            <a:spLocks noGrp="1"/>
          </p:cNvSpPr>
          <p:nvPr/>
        </p:nvSpPr>
        <p:spPr>
          <a:xfrm>
            <a:off x="4931833" y="4264951"/>
            <a:ext cx="1141678" cy="420688"/>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rPr>
              <a:t>花重</a:t>
            </a:r>
            <a:endParaRPr lang="zh-CN" altLang="zh-CN" sz="3000" b="1" dirty="0">
              <a:solidFill>
                <a:srgbClr val="000000"/>
              </a:solidFill>
              <a:latin typeface="楷体" panose="02010609060101010101" charset="-122"/>
              <a:ea typeface="楷体" panose="02010609060101010101" charset="-122"/>
            </a:endParaRPr>
          </a:p>
        </p:txBody>
      </p:sp>
      <p:sp>
        <p:nvSpPr>
          <p:cNvPr id="22555" name="Line 28"/>
          <p:cNvSpPr>
            <a:spLocks noGrp="1"/>
          </p:cNvSpPr>
          <p:nvPr/>
        </p:nvSpPr>
        <p:spPr>
          <a:xfrm>
            <a:off x="6371590" y="4505960"/>
            <a:ext cx="661035" cy="635"/>
          </a:xfrm>
          <a:prstGeom prst="line">
            <a:avLst/>
          </a:prstGeom>
          <a:ln w="9525" cap="flat" cmpd="sng">
            <a:solidFill>
              <a:srgbClr val="000000"/>
            </a:solidFill>
            <a:prstDash val="solid"/>
            <a:headEnd type="none" w="med" len="med"/>
            <a:tailEnd type="triangle" w="med" len="med"/>
          </a:ln>
        </p:spPr>
      </p:sp>
      <p:sp>
        <p:nvSpPr>
          <p:cNvPr id="22556" name="Rectangle 29"/>
          <p:cNvSpPr>
            <a:spLocks noGrp="1"/>
          </p:cNvSpPr>
          <p:nvPr/>
        </p:nvSpPr>
        <p:spPr>
          <a:xfrm>
            <a:off x="7092157" y="4264951"/>
            <a:ext cx="420688" cy="420688"/>
          </a:xfrm>
          <a:prstGeom prst="rect">
            <a:avLst/>
          </a:prstGeom>
          <a:noFill/>
          <a:ln w="9525">
            <a:noFill/>
          </a:ln>
        </p:spPr>
        <p:txBody>
          <a:bodyPr wrap="none" anchor="ctr"/>
          <a:lstStyle/>
          <a:p>
            <a:pPr algn="ctr" eaLnBrk="1" hangingPunct="1"/>
            <a:r>
              <a:rPr lang="zh-CN" altLang="zh-CN" sz="3000" b="1" dirty="0">
                <a:solidFill>
                  <a:srgbClr val="000000"/>
                </a:solidFill>
                <a:latin typeface="楷体" panose="02010609060101010101" charset="-122"/>
                <a:ea typeface="楷体" panose="02010609060101010101" charset="-122"/>
              </a:rPr>
              <a:t>想</a:t>
            </a:r>
            <a:endParaRPr lang="zh-CN" altLang="zh-CN" sz="3000" b="1" dirty="0">
              <a:solidFill>
                <a:srgbClr val="000000"/>
              </a:solidFill>
              <a:latin typeface="楷体" panose="02010609060101010101" charset="-122"/>
              <a:ea typeface="楷体" panose="02010609060101010101" charset="-122"/>
            </a:endParaRPr>
          </a:p>
        </p:txBody>
      </p:sp>
      <p:sp>
        <p:nvSpPr>
          <p:cNvPr id="5" name="平行四边形 4"/>
          <p:cNvSpPr/>
          <p:nvPr/>
        </p:nvSpPr>
        <p:spPr>
          <a:xfrm>
            <a:off x="1012296" y="519774"/>
            <a:ext cx="2460625" cy="541073"/>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000" dirty="0">
                <a:solidFill>
                  <a:srgbClr val="FF0000"/>
                </a:solidFill>
                <a:latin typeface="黑体" panose="02010609060101010101" charset="-122"/>
                <a:ea typeface="黑体" panose="02010609060101010101" charset="-122"/>
              </a:rPr>
              <a:t>古诗结构</a:t>
            </a:r>
            <a:endParaRPr lang="zh-CN" altLang="en-US" sz="3000" dirty="0">
              <a:solidFill>
                <a:srgbClr val="FF0000"/>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871133" y="1644518"/>
            <a:ext cx="5401469" cy="2319020"/>
          </a:xfrm>
          <a:prstGeom prst="rect">
            <a:avLst/>
          </a:prstGeom>
          <a:noFill/>
          <a:ln w="9525">
            <a:noFill/>
            <a:miter lim="800000"/>
          </a:ln>
        </p:spPr>
        <p:txBody>
          <a:bodyPr>
            <a:spAutoFit/>
          </a:bodyPr>
          <a:lstStyle/>
          <a:p>
            <a:pPr>
              <a:lnSpc>
                <a:spcPct val="170000"/>
              </a:lnSpc>
            </a:pPr>
            <a:r>
              <a:rPr lang="en-US" altLang="zh-CN" sz="2835" dirty="0" smtClean="0">
                <a:latin typeface="黑体" panose="02010609060101010101" charset="-122"/>
                <a:ea typeface="黑体" panose="02010609060101010101" charset="-122"/>
              </a:rPr>
              <a:t>1.</a:t>
            </a:r>
            <a:r>
              <a:rPr lang="zh-CN" altLang="en-US" sz="2835" dirty="0" smtClean="0">
                <a:latin typeface="黑体" panose="02010609060101010101" charset="-122"/>
                <a:ea typeface="黑体" panose="02010609060101010101" charset="-122"/>
              </a:rPr>
              <a:t>背诵</a:t>
            </a:r>
            <a:r>
              <a:rPr lang="zh-CN" altLang="en-US" sz="2835" dirty="0">
                <a:latin typeface="黑体" panose="02010609060101010101" charset="-122"/>
                <a:ea typeface="黑体" panose="02010609060101010101" charset="-122"/>
              </a:rPr>
              <a:t>并默写这首诗。</a:t>
            </a:r>
            <a:endParaRPr lang="en-US" altLang="zh-CN" sz="2835" dirty="0">
              <a:latin typeface="黑体" panose="02010609060101010101" charset="-122"/>
              <a:ea typeface="黑体" panose="02010609060101010101" charset="-122"/>
            </a:endParaRPr>
          </a:p>
          <a:p>
            <a:pPr>
              <a:lnSpc>
                <a:spcPct val="170000"/>
              </a:lnSpc>
            </a:pPr>
            <a:r>
              <a:rPr lang="en-US" altLang="zh-CN" sz="2835" dirty="0" smtClean="0">
                <a:latin typeface="黑体" panose="02010609060101010101" charset="-122"/>
                <a:ea typeface="黑体" panose="02010609060101010101" charset="-122"/>
              </a:rPr>
              <a:t>2.</a:t>
            </a:r>
            <a:r>
              <a:rPr lang="zh-CN" altLang="en-US" sz="2835" dirty="0" smtClean="0">
                <a:latin typeface="黑体" panose="02010609060101010101" charset="-122"/>
                <a:ea typeface="黑体" panose="02010609060101010101" charset="-122"/>
              </a:rPr>
              <a:t>搜集</a:t>
            </a:r>
            <a:r>
              <a:rPr lang="zh-CN" altLang="en-US" sz="2835" dirty="0">
                <a:latin typeface="黑体" panose="02010609060101010101" charset="-122"/>
                <a:ea typeface="黑体" panose="02010609060101010101" charset="-122"/>
              </a:rPr>
              <a:t>积累有关描写春雨的</a:t>
            </a:r>
            <a:r>
              <a:rPr lang="zh-CN" altLang="en-US" sz="2835" dirty="0" smtClean="0">
                <a:latin typeface="黑体" panose="02010609060101010101" charset="-122"/>
                <a:ea typeface="黑体" panose="02010609060101010101" charset="-122"/>
              </a:rPr>
              <a:t>诗句，并</a:t>
            </a:r>
            <a:r>
              <a:rPr lang="zh-CN" altLang="en-US" sz="2835" dirty="0">
                <a:latin typeface="黑体" panose="02010609060101010101" charset="-122"/>
                <a:ea typeface="黑体" panose="02010609060101010101" charset="-122"/>
              </a:rPr>
              <a:t>与同学交流。</a:t>
            </a:r>
            <a:endParaRPr lang="en-US" altLang="zh-CN" sz="2835" dirty="0">
              <a:latin typeface="黑体" panose="02010609060101010101" charset="-122"/>
              <a:ea typeface="黑体" panose="02010609060101010101" charset="-122"/>
            </a:endParaRPr>
          </a:p>
        </p:txBody>
      </p:sp>
      <p:sp>
        <p:nvSpPr>
          <p:cNvPr id="6" name="平行四边形 5"/>
          <p:cNvSpPr/>
          <p:nvPr/>
        </p:nvSpPr>
        <p:spPr>
          <a:xfrm>
            <a:off x="993246" y="491199"/>
            <a:ext cx="2460625" cy="541073"/>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000" dirty="0">
                <a:solidFill>
                  <a:srgbClr val="FF0000"/>
                </a:solidFill>
                <a:latin typeface="黑体" panose="02010609060101010101" charset="-122"/>
                <a:ea typeface="黑体" panose="02010609060101010101" charset="-122"/>
              </a:rPr>
              <a:t>布置作业</a:t>
            </a:r>
            <a:endParaRPr lang="zh-CN" altLang="en-US" sz="3000"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istrator\Desktop\1375431074441.png"/>
          <p:cNvPicPr>
            <a:picLocks noChangeAspect="1" noChangeArrowheads="1"/>
          </p:cNvPicPr>
          <p:nvPr/>
        </p:nvPicPr>
        <p:blipFill>
          <a:blip r:embed="rId1" cstate="print"/>
          <a:srcRect/>
          <a:stretch>
            <a:fillRect/>
          </a:stretch>
        </p:blipFill>
        <p:spPr bwMode="auto">
          <a:xfrm>
            <a:off x="1556385" y="741177"/>
            <a:ext cx="5344160" cy="400812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文本框 2"/>
          <p:cNvSpPr txBox="1"/>
          <p:nvPr>
            <p:custDataLst>
              <p:tags r:id="rId1"/>
            </p:custDataLst>
          </p:nvPr>
        </p:nvSpPr>
        <p:spPr>
          <a:xfrm>
            <a:off x="3409154" y="2844504"/>
            <a:ext cx="4208780" cy="922020"/>
          </a:xfrm>
          <a:prstGeom prst="rect">
            <a:avLst/>
          </a:prstGeom>
          <a:noFill/>
        </p:spPr>
        <p:txBody>
          <a:bodyPr wrap="none" rtlCol="0">
            <a:spAutoFit/>
          </a:bodyPr>
          <a:lstStyle/>
          <a:p>
            <a:pPr algn="ctr"/>
            <a:r>
              <a:rPr lang="zh-CN" altLang="en-US" sz="5400" b="1" dirty="0">
                <a:solidFill>
                  <a:schemeClr val="accent1"/>
                </a:solidFill>
                <a:latin typeface="宋体" panose="02010600030101010101" pitchFamily="2" charset="-122"/>
                <a:ea typeface="宋体" panose="02010600030101010101" pitchFamily="2" charset="-122"/>
                <a:cs typeface="宋体" panose="02010600030101010101" pitchFamily="2" charset="-122"/>
              </a:rPr>
              <a:t>谢 谢 观 看！</a:t>
            </a:r>
            <a:endParaRPr lang="zh-CN" altLang="en-US" sz="5400" b="1" dirty="0">
              <a:solidFill>
                <a:schemeClr val="accent1"/>
              </a:solidFill>
              <a:latin typeface="宋体" panose="02010600030101010101" pitchFamily="2" charset="-122"/>
              <a:ea typeface="宋体" panose="02010600030101010101" pitchFamily="2" charset="-122"/>
              <a:cs typeface="宋体" panose="02010600030101010101" pitchFamily="2" charset="-122"/>
            </a:endParaRPr>
          </a:p>
        </p:txBody>
      </p:sp>
      <p:pic>
        <p:nvPicPr>
          <p:cNvPr id="10" name="图片 9"/>
          <p:cNvPicPr>
            <a:picLocks noChangeAspect="1"/>
          </p:cNvPicPr>
          <p:nvPr/>
        </p:nvPicPr>
        <p:blipFill>
          <a:blip r:embed="rId2" cstate="print">
            <a:clrChange>
              <a:clrFrom>
                <a:srgbClr val="FFFFFF">
                  <a:alpha val="100000"/>
                </a:srgbClr>
              </a:clrFrom>
              <a:clrTo>
                <a:srgbClr val="FFFFFF">
                  <a:alpha val="100000"/>
                  <a:alpha val="0"/>
                </a:srgbClr>
              </a:clrTo>
            </a:clrChange>
          </a:blip>
          <a:stretch>
            <a:fillRect/>
          </a:stretch>
        </p:blipFill>
        <p:spPr>
          <a:xfrm>
            <a:off x="971074" y="780203"/>
            <a:ext cx="2593181" cy="298608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030124dufu2"/>
          <p:cNvPicPr>
            <a:picLocks noChangeAspect="1" noChangeArrowheads="1"/>
          </p:cNvPicPr>
          <p:nvPr/>
        </p:nvPicPr>
        <p:blipFill>
          <a:blip r:embed="rId1" cstate="print"/>
          <a:srcRect/>
          <a:stretch>
            <a:fillRect/>
          </a:stretch>
        </p:blipFill>
        <p:spPr bwMode="auto">
          <a:xfrm>
            <a:off x="565785" y="1135512"/>
            <a:ext cx="2248535" cy="3341370"/>
          </a:xfrm>
          <a:prstGeom prst="rect">
            <a:avLst/>
          </a:prstGeom>
          <a:noFill/>
          <a:ln w="9525">
            <a:noFill/>
            <a:miter lim="800000"/>
            <a:headEnd/>
            <a:tailEnd/>
          </a:ln>
        </p:spPr>
      </p:pic>
      <p:sp>
        <p:nvSpPr>
          <p:cNvPr id="3076" name="Rectangle 5"/>
          <p:cNvSpPr txBox="1">
            <a:spLocks noChangeArrowheads="1"/>
          </p:cNvSpPr>
          <p:nvPr/>
        </p:nvSpPr>
        <p:spPr bwMode="auto">
          <a:xfrm>
            <a:off x="3100705" y="1047882"/>
            <a:ext cx="5749290" cy="3429000"/>
          </a:xfrm>
          <a:prstGeom prst="rect">
            <a:avLst/>
          </a:prstGeom>
          <a:noFill/>
          <a:ln w="9525">
            <a:noFill/>
            <a:miter lim="800000"/>
          </a:ln>
        </p:spPr>
        <p:txBody>
          <a:bodyPr/>
          <a:lstStyle/>
          <a:p>
            <a:pPr algn="l">
              <a:lnSpc>
                <a:spcPct val="130000"/>
              </a:lnSpc>
            </a:pPr>
            <a:r>
              <a:rPr lang="en-US" altLang="zh-CN" sz="2335" dirty="0">
                <a:latin typeface="黑体" panose="02010609060101010101" charset="-122"/>
                <a:ea typeface="黑体" panose="02010609060101010101" charset="-122"/>
                <a:sym typeface="+mn-ea"/>
              </a:rPr>
              <a:t>     </a:t>
            </a:r>
            <a:r>
              <a:rPr lang="zh-CN" altLang="en-US" sz="2400" dirty="0">
                <a:latin typeface="黑体" panose="02010609060101010101" charset="-122"/>
                <a:ea typeface="黑体" panose="02010609060101010101" charset="-122"/>
                <a:sym typeface="+mn-ea"/>
              </a:rPr>
              <a:t>杜甫</a:t>
            </a:r>
            <a:r>
              <a:rPr lang="en-US" altLang="zh-CN" sz="2400" dirty="0">
                <a:latin typeface="黑体" panose="02010609060101010101" charset="-122"/>
                <a:ea typeface="黑体" panose="02010609060101010101" charset="-122"/>
                <a:sym typeface="+mn-ea"/>
              </a:rPr>
              <a:t>,</a:t>
            </a:r>
            <a:r>
              <a:rPr lang="zh-CN" altLang="en-US" sz="2400" dirty="0">
                <a:latin typeface="黑体" panose="02010609060101010101" charset="-122"/>
                <a:ea typeface="黑体" panose="02010609060101010101" charset="-122"/>
              </a:rPr>
              <a:t>字子</a:t>
            </a:r>
            <a:r>
              <a:rPr lang="zh-CN" altLang="en-US" sz="2400" dirty="0" smtClean="0">
                <a:latin typeface="黑体" panose="02010609060101010101" charset="-122"/>
                <a:ea typeface="黑体" panose="02010609060101010101" charset="-122"/>
              </a:rPr>
              <a:t>美，唐代诗人，号</a:t>
            </a:r>
            <a:r>
              <a:rPr lang="zh-CN" altLang="en-US" sz="2400" dirty="0">
                <a:solidFill>
                  <a:srgbClr val="FF0000"/>
                </a:solidFill>
                <a:latin typeface="黑体" panose="02010609060101010101" charset="-122"/>
                <a:ea typeface="黑体" panose="02010609060101010101" charset="-122"/>
              </a:rPr>
              <a:t>“少陵野老</a:t>
            </a:r>
            <a:r>
              <a:rPr lang="zh-CN" altLang="en-US" sz="2400" dirty="0" smtClean="0">
                <a:solidFill>
                  <a:srgbClr val="FF0000"/>
                </a:solidFill>
                <a:latin typeface="黑体" panose="02010609060101010101" charset="-122"/>
                <a:ea typeface="黑体" panose="02010609060101010101" charset="-122"/>
              </a:rPr>
              <a:t>”</a:t>
            </a:r>
            <a:r>
              <a:rPr lang="zh-CN" altLang="en-US" sz="2400" dirty="0" smtClean="0">
                <a:latin typeface="黑体" panose="02010609060101010101" charset="-122"/>
                <a:ea typeface="黑体" panose="02010609060101010101" charset="-122"/>
              </a:rPr>
              <a:t>，祖籍襄阳，生于</a:t>
            </a:r>
            <a:r>
              <a:rPr lang="zh-CN" altLang="en-US" sz="2400" dirty="0">
                <a:latin typeface="黑体" panose="02010609060101010101" charset="-122"/>
                <a:ea typeface="黑体" panose="02010609060101010101" charset="-122"/>
              </a:rPr>
              <a:t>河南</a:t>
            </a:r>
            <a:r>
              <a:rPr lang="zh-CN" altLang="en-US" sz="2400" dirty="0" smtClean="0">
                <a:latin typeface="黑体" panose="02010609060101010101" charset="-122"/>
                <a:ea typeface="黑体" panose="02010609060101010101" charset="-122"/>
              </a:rPr>
              <a:t>巩县，世</a:t>
            </a:r>
            <a:r>
              <a:rPr lang="zh-CN" altLang="en-US" sz="2400" dirty="0">
                <a:latin typeface="黑体" panose="02010609060101010101" charset="-122"/>
                <a:ea typeface="黑体" panose="02010609060101010101" charset="-122"/>
              </a:rPr>
              <a:t>称</a:t>
            </a:r>
            <a:r>
              <a:rPr lang="zh-CN" altLang="en-US" sz="2400" dirty="0">
                <a:solidFill>
                  <a:srgbClr val="FF0000"/>
                </a:solidFill>
                <a:latin typeface="黑体" panose="02010609060101010101" charset="-122"/>
                <a:ea typeface="黑体" panose="02010609060101010101" charset="-122"/>
              </a:rPr>
              <a:t>杜少陵、杜工部</a:t>
            </a:r>
            <a:r>
              <a:rPr lang="zh-CN" altLang="en-US" sz="2400" dirty="0">
                <a:latin typeface="黑体" panose="02010609060101010101" charset="-122"/>
                <a:ea typeface="黑体" panose="02010609060101010101" charset="-122"/>
              </a:rPr>
              <a:t>。他的诗</a:t>
            </a:r>
            <a:r>
              <a:rPr lang="zh-CN" altLang="en-US" sz="2400" dirty="0" smtClean="0">
                <a:latin typeface="黑体" panose="02010609060101010101" charset="-122"/>
                <a:ea typeface="黑体" panose="02010609060101010101" charset="-122"/>
              </a:rPr>
              <a:t>忧国忧民，反映现实，是</a:t>
            </a:r>
            <a:r>
              <a:rPr lang="zh-CN" altLang="en-US" sz="2400" dirty="0">
                <a:latin typeface="黑体" panose="02010609060101010101" charset="-122"/>
                <a:ea typeface="黑体" panose="02010609060101010101" charset="-122"/>
              </a:rPr>
              <a:t>我国文学史上伟大的现实主义</a:t>
            </a:r>
            <a:r>
              <a:rPr lang="zh-CN" altLang="en-US" sz="2400" dirty="0" smtClean="0">
                <a:latin typeface="黑体" panose="02010609060101010101" charset="-122"/>
                <a:ea typeface="黑体" panose="02010609060101010101" charset="-122"/>
              </a:rPr>
              <a:t>诗人，与</a:t>
            </a:r>
            <a:r>
              <a:rPr lang="zh-CN" altLang="en-US" sz="2400" dirty="0">
                <a:latin typeface="黑体" panose="02010609060101010101" charset="-122"/>
                <a:ea typeface="黑体" panose="02010609060101010101" charset="-122"/>
              </a:rPr>
              <a:t>李白并称</a:t>
            </a:r>
            <a:r>
              <a:rPr lang="zh-CN" altLang="en-US" sz="2400" dirty="0">
                <a:solidFill>
                  <a:srgbClr val="FF0000"/>
                </a:solidFill>
                <a:latin typeface="黑体" panose="02010609060101010101" charset="-122"/>
                <a:ea typeface="黑体" panose="02010609060101010101" charset="-122"/>
              </a:rPr>
              <a:t>“大李杜”。</a:t>
            </a:r>
            <a:r>
              <a:rPr lang="zh-CN" altLang="en-US" sz="2400" dirty="0">
                <a:latin typeface="黑体" panose="02010609060101010101" charset="-122"/>
                <a:ea typeface="黑体" panose="02010609060101010101" charset="-122"/>
              </a:rPr>
              <a:t>其作品显示了唐由盛转衰的历史</a:t>
            </a:r>
            <a:r>
              <a:rPr lang="zh-CN" altLang="en-US" sz="2400" dirty="0" smtClean="0">
                <a:latin typeface="黑体" panose="02010609060101010101" charset="-122"/>
                <a:ea typeface="黑体" panose="02010609060101010101" charset="-122"/>
              </a:rPr>
              <a:t>过程，因此</a:t>
            </a:r>
            <a:r>
              <a:rPr lang="zh-CN" altLang="en-US" sz="2400" dirty="0">
                <a:latin typeface="黑体" panose="02010609060101010101" charset="-122"/>
                <a:ea typeface="黑体" panose="02010609060101010101" charset="-122"/>
              </a:rPr>
              <a:t>被称为</a:t>
            </a:r>
            <a:r>
              <a:rPr lang="zh-CN" altLang="en-US" sz="2400" dirty="0">
                <a:solidFill>
                  <a:srgbClr val="FF0000"/>
                </a:solidFill>
                <a:latin typeface="黑体" panose="02010609060101010101" charset="-122"/>
                <a:ea typeface="黑体" panose="02010609060101010101" charset="-122"/>
              </a:rPr>
              <a:t>“诗史”。</a:t>
            </a:r>
            <a:r>
              <a:rPr lang="zh-CN" altLang="en-US" sz="2400" dirty="0">
                <a:latin typeface="黑体" panose="02010609060101010101" charset="-122"/>
                <a:ea typeface="黑体" panose="02010609060101010101" charset="-122"/>
              </a:rPr>
              <a:t>杜甫亦被称为</a:t>
            </a:r>
            <a:r>
              <a:rPr lang="zh-CN" altLang="en-US" sz="2400" dirty="0">
                <a:solidFill>
                  <a:srgbClr val="FF0000"/>
                </a:solidFill>
                <a:latin typeface="黑体" panose="02010609060101010101" charset="-122"/>
                <a:ea typeface="黑体" panose="02010609060101010101" charset="-122"/>
              </a:rPr>
              <a:t>“诗圣”</a:t>
            </a:r>
            <a:r>
              <a:rPr lang="zh-CN" altLang="en-US" sz="2400" dirty="0" smtClean="0">
                <a:latin typeface="黑体" panose="02010609060101010101" charset="-122"/>
                <a:ea typeface="黑体" panose="02010609060101010101" charset="-122"/>
              </a:rPr>
              <a:t>。</a:t>
            </a:r>
            <a:endParaRPr lang="zh-CN" altLang="en-US" sz="2400" dirty="0" smtClean="0">
              <a:latin typeface="黑体" panose="02010609060101010101" charset="-122"/>
              <a:ea typeface="黑体" panose="02010609060101010101" charset="-122"/>
            </a:endParaRPr>
          </a:p>
        </p:txBody>
      </p:sp>
      <p:sp>
        <p:nvSpPr>
          <p:cNvPr id="17" name="平行四边形 16"/>
          <p:cNvSpPr/>
          <p:nvPr/>
        </p:nvSpPr>
        <p:spPr>
          <a:xfrm>
            <a:off x="701411" y="238151"/>
            <a:ext cx="2520156" cy="539750"/>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Aft>
                <a:spcPts val="0"/>
              </a:spcAft>
              <a:defRPr/>
            </a:pPr>
            <a:r>
              <a:rPr lang="zh-CN" altLang="en-US" sz="3000" dirty="0">
                <a:solidFill>
                  <a:srgbClr val="FF0000"/>
                </a:solidFill>
                <a:latin typeface="黑体" panose="02010609060101010101" charset="-122"/>
                <a:ea typeface="黑体" panose="02010609060101010101" charset="-122"/>
              </a:rPr>
              <a:t>作者</a:t>
            </a:r>
            <a:r>
              <a:rPr lang="zh-CN" altLang="en-US" sz="3000" dirty="0" smtClean="0">
                <a:solidFill>
                  <a:srgbClr val="FF0000"/>
                </a:solidFill>
                <a:latin typeface="黑体" panose="02010609060101010101" charset="-122"/>
                <a:ea typeface="黑体" panose="02010609060101010101" charset="-122"/>
              </a:rPr>
              <a:t>简介</a:t>
            </a:r>
            <a:endParaRPr lang="zh-CN" altLang="en-US" sz="3000" dirty="0">
              <a:solidFill>
                <a:srgbClr val="FF0000"/>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076"/>
                                        </p:tgtEl>
                                        <p:attrNameLst>
                                          <p:attrName>style.visibility</p:attrName>
                                        </p:attrNameLst>
                                      </p:cBhvr>
                                      <p:to>
                                        <p:strVal val="visible"/>
                                      </p:to>
                                    </p:set>
                                    <p:animEffect transition="in" filter="wipe(up)">
                                      <p:cBhvr>
                                        <p:cTn id="14" dur="1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5"/>
          <p:cNvSpPr txBox="1">
            <a:spLocks noChangeArrowheads="1"/>
          </p:cNvSpPr>
          <p:nvPr/>
        </p:nvSpPr>
        <p:spPr bwMode="auto">
          <a:xfrm>
            <a:off x="591820" y="1199012"/>
            <a:ext cx="5466715" cy="3592195"/>
          </a:xfrm>
          <a:prstGeom prst="rect">
            <a:avLst/>
          </a:prstGeom>
          <a:noFill/>
          <a:ln w="9525">
            <a:noFill/>
            <a:miter lim="800000"/>
          </a:ln>
        </p:spPr>
        <p:txBody>
          <a:bodyPr wrap="square">
            <a:spAutoFit/>
          </a:bodyPr>
          <a:lstStyle/>
          <a:p>
            <a:pPr>
              <a:lnSpc>
                <a:spcPct val="130000"/>
              </a:lnSpc>
            </a:pPr>
            <a:r>
              <a:rPr lang="en-US" altLang="zh-CN" sz="2335" dirty="0">
                <a:latin typeface="黑体" panose="02010609060101010101" charset="-122"/>
                <a:ea typeface="黑体" panose="02010609060101010101" charset="-122"/>
              </a:rPr>
              <a:t>    </a:t>
            </a:r>
            <a:r>
              <a:rPr lang="en-US" altLang="zh-CN" sz="2500" dirty="0">
                <a:latin typeface="黑体" panose="02010609060101010101" charset="-122"/>
                <a:ea typeface="黑体" panose="02010609060101010101" charset="-122"/>
              </a:rPr>
              <a:t>《</a:t>
            </a:r>
            <a:r>
              <a:rPr lang="zh-CN" altLang="en-US" sz="2500" dirty="0">
                <a:latin typeface="黑体" panose="02010609060101010101" charset="-122"/>
                <a:ea typeface="黑体" panose="02010609060101010101" charset="-122"/>
              </a:rPr>
              <a:t>春夜喜雨</a:t>
            </a:r>
            <a:r>
              <a:rPr lang="en-US" altLang="zh-CN" sz="2500" dirty="0">
                <a:latin typeface="黑体" panose="02010609060101010101" charset="-122"/>
                <a:ea typeface="黑体" panose="02010609060101010101" charset="-122"/>
              </a:rPr>
              <a:t>》</a:t>
            </a:r>
            <a:r>
              <a:rPr lang="zh-CN" altLang="en-US" sz="2500" dirty="0">
                <a:latin typeface="黑体" panose="02010609060101010101" charset="-122"/>
                <a:ea typeface="黑体" panose="02010609060101010101" charset="-122"/>
              </a:rPr>
              <a:t>是唐诗中的名篇</a:t>
            </a:r>
            <a:r>
              <a:rPr lang="zh-CN" altLang="en-US" sz="2500" dirty="0" smtClean="0">
                <a:latin typeface="黑体" panose="02010609060101010101" charset="-122"/>
                <a:ea typeface="黑体" panose="02010609060101010101" charset="-122"/>
              </a:rPr>
              <a:t>之一，是</a:t>
            </a:r>
            <a:r>
              <a:rPr lang="zh-CN" altLang="en-US" sz="2500" dirty="0">
                <a:latin typeface="黑体" panose="02010609060101010101" charset="-122"/>
                <a:ea typeface="黑体" panose="02010609060101010101" charset="-122"/>
              </a:rPr>
              <a:t>杜甫在成都草堂居住时所作。诗中以极大的喜悦之</a:t>
            </a:r>
            <a:r>
              <a:rPr lang="zh-CN" altLang="en-US" sz="2500" dirty="0" smtClean="0">
                <a:latin typeface="黑体" panose="02010609060101010101" charset="-122"/>
                <a:ea typeface="黑体" panose="02010609060101010101" charset="-122"/>
              </a:rPr>
              <a:t>情，赞美</a:t>
            </a:r>
            <a:r>
              <a:rPr lang="zh-CN" altLang="en-US" sz="2500" dirty="0">
                <a:latin typeface="黑体" panose="02010609060101010101" charset="-122"/>
                <a:ea typeface="黑体" panose="02010609060101010101" charset="-122"/>
              </a:rPr>
              <a:t>了来得及时、滋润万物的春雨。其中对春雨的</a:t>
            </a:r>
            <a:r>
              <a:rPr lang="zh-CN" altLang="en-US" sz="2500" dirty="0" smtClean="0">
                <a:latin typeface="黑体" panose="02010609060101010101" charset="-122"/>
                <a:ea typeface="黑体" panose="02010609060101010101" charset="-122"/>
              </a:rPr>
              <a:t>描写，体</a:t>
            </a:r>
            <a:r>
              <a:rPr lang="zh-CN" altLang="en-US" sz="2500" dirty="0">
                <a:latin typeface="黑体" panose="02010609060101010101" charset="-122"/>
                <a:ea typeface="黑体" panose="02010609060101010101" charset="-122"/>
              </a:rPr>
              <a:t>物</a:t>
            </a:r>
            <a:r>
              <a:rPr lang="zh-CN" altLang="en-US" sz="2500" dirty="0" smtClean="0">
                <a:latin typeface="黑体" panose="02010609060101010101" charset="-122"/>
                <a:ea typeface="黑体" panose="02010609060101010101" charset="-122"/>
              </a:rPr>
              <a:t>精微，绘</a:t>
            </a:r>
            <a:r>
              <a:rPr lang="zh-CN" altLang="en-US" sz="2500" dirty="0">
                <a:latin typeface="黑体" panose="02010609060101010101" charset="-122"/>
                <a:ea typeface="黑体" panose="02010609060101010101" charset="-122"/>
              </a:rPr>
              <a:t>声绘</a:t>
            </a:r>
            <a:r>
              <a:rPr lang="zh-CN" altLang="en-US" sz="2500" dirty="0" smtClean="0">
                <a:latin typeface="黑体" panose="02010609060101010101" charset="-122"/>
                <a:ea typeface="黑体" panose="02010609060101010101" charset="-122"/>
              </a:rPr>
              <a:t>形，是</a:t>
            </a:r>
            <a:r>
              <a:rPr lang="zh-CN" altLang="en-US" sz="2500" dirty="0">
                <a:latin typeface="黑体" panose="02010609060101010101" charset="-122"/>
                <a:ea typeface="黑体" panose="02010609060101010101" charset="-122"/>
              </a:rPr>
              <a:t>一首传神入化、别具风韵的咏雨</a:t>
            </a:r>
            <a:r>
              <a:rPr lang="zh-CN" altLang="en-US" sz="2500" dirty="0" smtClean="0">
                <a:latin typeface="黑体" panose="02010609060101010101" charset="-122"/>
                <a:ea typeface="黑体" panose="02010609060101010101" charset="-122"/>
              </a:rPr>
              <a:t>诗，为</a:t>
            </a:r>
            <a:r>
              <a:rPr lang="zh-CN" altLang="en-US" sz="2500" dirty="0">
                <a:latin typeface="黑体" panose="02010609060101010101" charset="-122"/>
                <a:ea typeface="黑体" panose="02010609060101010101" charset="-122"/>
              </a:rPr>
              <a:t>千古传诵的佳作。</a:t>
            </a:r>
            <a:endParaRPr lang="zh-CN" altLang="en-US" sz="2500" dirty="0">
              <a:latin typeface="黑体" panose="02010609060101010101" charset="-122"/>
              <a:ea typeface="黑体" panose="02010609060101010101" charset="-122"/>
            </a:endParaRPr>
          </a:p>
        </p:txBody>
      </p:sp>
      <p:sp>
        <p:nvSpPr>
          <p:cNvPr id="6" name="平行四边形 5"/>
          <p:cNvSpPr/>
          <p:nvPr/>
        </p:nvSpPr>
        <p:spPr>
          <a:xfrm>
            <a:off x="812059" y="367533"/>
            <a:ext cx="2520157" cy="539750"/>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Aft>
                <a:spcPts val="0"/>
              </a:spcAft>
              <a:defRPr/>
            </a:pPr>
            <a:r>
              <a:rPr lang="zh-CN" altLang="en-US" sz="3000" dirty="0">
                <a:solidFill>
                  <a:srgbClr val="FF0000"/>
                </a:solidFill>
                <a:latin typeface="黑体" panose="02010609060101010101" charset="-122"/>
                <a:ea typeface="黑体" panose="02010609060101010101" charset="-122"/>
              </a:rPr>
              <a:t>古诗概述</a:t>
            </a:r>
            <a:endParaRPr lang="zh-CN" altLang="en-US" sz="3000" dirty="0">
              <a:solidFill>
                <a:srgbClr val="FF0000"/>
              </a:solidFill>
              <a:latin typeface="黑体" panose="02010609060101010101" charset="-122"/>
              <a:ea typeface="黑体" panose="02010609060101010101" charset="-122"/>
            </a:endParaRPr>
          </a:p>
        </p:txBody>
      </p:sp>
      <p:pic>
        <p:nvPicPr>
          <p:cNvPr id="3074" name="Picture 2" descr="c:\users\administrator\appdata\roaming\360se6\User Data\temp\%B6%C5%B8%A6-%B4%BA%D2%B9%CF%B2%D3%EA.jpg"/>
          <p:cNvPicPr>
            <a:picLocks noChangeAspect="1" noChangeArrowheads="1"/>
          </p:cNvPicPr>
          <p:nvPr/>
        </p:nvPicPr>
        <p:blipFill>
          <a:blip r:embed="rId1" cstate="print"/>
          <a:srcRect/>
          <a:stretch>
            <a:fillRect/>
          </a:stretch>
        </p:blipFill>
        <p:spPr bwMode="auto">
          <a:xfrm>
            <a:off x="6202045" y="1673992"/>
            <a:ext cx="2738120" cy="205422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099"/>
                                        </p:tgtEl>
                                        <p:attrNameLst>
                                          <p:attrName>style.visibility</p:attrName>
                                        </p:attrNameLst>
                                      </p:cBhvr>
                                      <p:to>
                                        <p:strVal val="visible"/>
                                      </p:to>
                                    </p:set>
                                    <p:animEffect transition="in" filter="randombar(horizontal)">
                                      <p:cBhvr>
                                        <p:cTn id="14"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6"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1692011" y="2857632"/>
            <a:ext cx="5580063" cy="1014730"/>
          </a:xfrm>
          <a:prstGeom prst="rect">
            <a:avLst/>
          </a:prstGeom>
          <a:noFill/>
          <a:ln w="9525">
            <a:noFill/>
            <a:miter lim="800000"/>
          </a:ln>
        </p:spPr>
        <p:txBody>
          <a:bodyPr>
            <a:spAutoFit/>
          </a:bodyPr>
          <a:lstStyle/>
          <a:p>
            <a:r>
              <a:rPr lang="zh-CN" altLang="en-US" sz="3000" dirty="0" smtClean="0">
                <a:latin typeface="黑体" panose="02010609060101010101" charset="-122"/>
                <a:ea typeface="黑体" panose="02010609060101010101" charset="-122"/>
              </a:rPr>
              <a:t>    </a:t>
            </a:r>
            <a:r>
              <a:rPr lang="zh-CN" altLang="en-US" sz="3000" dirty="0" smtClean="0">
                <a:solidFill>
                  <a:srgbClr val="FF0000"/>
                </a:solidFill>
                <a:latin typeface="黑体" panose="02010609060101010101" charset="-122"/>
                <a:ea typeface="黑体" panose="02010609060101010101" charset="-122"/>
              </a:rPr>
              <a:t>“喜”</a:t>
            </a:r>
            <a:r>
              <a:rPr lang="zh-CN" altLang="en-US" sz="3000" dirty="0">
                <a:solidFill>
                  <a:srgbClr val="FF0000"/>
                </a:solidFill>
                <a:latin typeface="黑体" panose="02010609060101010101" charset="-122"/>
                <a:ea typeface="黑体" panose="02010609060101010101" charset="-122"/>
              </a:rPr>
              <a:t>字是作者通贯全诗的一种内心感情。</a:t>
            </a:r>
            <a:endParaRPr lang="zh-CN" altLang="en-US" sz="3000" dirty="0">
              <a:solidFill>
                <a:srgbClr val="FF0000"/>
              </a:solidFill>
              <a:latin typeface="黑体" panose="02010609060101010101" charset="-122"/>
              <a:ea typeface="黑体" panose="02010609060101010101" charset="-122"/>
            </a:endParaRPr>
          </a:p>
        </p:txBody>
      </p:sp>
      <p:sp>
        <p:nvSpPr>
          <p:cNvPr id="8" name="Text Box 10"/>
          <p:cNvSpPr txBox="1">
            <a:spLocks noChangeArrowheads="1"/>
          </p:cNvSpPr>
          <p:nvPr/>
        </p:nvSpPr>
        <p:spPr bwMode="auto">
          <a:xfrm>
            <a:off x="1631157" y="1237059"/>
            <a:ext cx="6061604" cy="1291590"/>
          </a:xfrm>
          <a:prstGeom prst="rect">
            <a:avLst/>
          </a:prstGeom>
          <a:noFill/>
          <a:ln w="9525">
            <a:noFill/>
            <a:miter lim="800000"/>
          </a:ln>
        </p:spPr>
        <p:txBody>
          <a:bodyPr>
            <a:spAutoFit/>
          </a:bodyPr>
          <a:lstStyle/>
          <a:p>
            <a:pPr>
              <a:lnSpc>
                <a:spcPct val="130000"/>
              </a:lnSpc>
            </a:pPr>
            <a:r>
              <a:rPr lang="zh-CN" altLang="en-US" sz="3000" dirty="0">
                <a:solidFill>
                  <a:srgbClr val="FF0000"/>
                </a:solidFill>
                <a:latin typeface="黑体" panose="02010609060101010101" charset="-122"/>
                <a:ea typeface="黑体" panose="02010609060101010101" charset="-122"/>
              </a:rPr>
              <a:t>   </a:t>
            </a:r>
            <a:r>
              <a:rPr lang="zh-CN" altLang="en-US" sz="3000" dirty="0">
                <a:solidFill>
                  <a:schemeClr val="tx1"/>
                </a:solidFill>
                <a:latin typeface="黑体" panose="02010609060101010101" charset="-122"/>
                <a:ea typeface="黑体" panose="02010609060101010101" charset="-122"/>
              </a:rPr>
              <a:t> 熟读全</a:t>
            </a:r>
            <a:r>
              <a:rPr lang="zh-CN" altLang="en-US" sz="3000" dirty="0" smtClean="0">
                <a:solidFill>
                  <a:schemeClr val="tx1"/>
                </a:solidFill>
                <a:latin typeface="黑体" panose="02010609060101010101" charset="-122"/>
                <a:ea typeface="黑体" panose="02010609060101010101" charset="-122"/>
              </a:rPr>
              <a:t>诗，</a:t>
            </a:r>
            <a:r>
              <a:rPr lang="en-US" altLang="zh-CN" sz="3000" dirty="0" smtClean="0">
                <a:solidFill>
                  <a:schemeClr val="tx1"/>
                </a:solidFill>
                <a:latin typeface="黑体" panose="02010609060101010101" charset="-122"/>
                <a:ea typeface="黑体" panose="02010609060101010101" charset="-122"/>
              </a:rPr>
              <a:t>《</a:t>
            </a:r>
            <a:r>
              <a:rPr lang="zh-CN" altLang="en-US" sz="3000" dirty="0">
                <a:solidFill>
                  <a:schemeClr val="tx1"/>
                </a:solidFill>
                <a:latin typeface="黑体" panose="02010609060101010101" charset="-122"/>
                <a:ea typeface="黑体" panose="02010609060101010101" charset="-122"/>
              </a:rPr>
              <a:t>春夜喜雨</a:t>
            </a:r>
            <a:r>
              <a:rPr lang="en-US" altLang="zh-CN" sz="3000" dirty="0">
                <a:solidFill>
                  <a:schemeClr val="tx1"/>
                </a:solidFill>
                <a:latin typeface="黑体" panose="02010609060101010101" charset="-122"/>
                <a:ea typeface="黑体" panose="02010609060101010101" charset="-122"/>
              </a:rPr>
              <a:t>》</a:t>
            </a:r>
            <a:r>
              <a:rPr lang="zh-CN" altLang="en-US" sz="3000" dirty="0">
                <a:solidFill>
                  <a:schemeClr val="tx1"/>
                </a:solidFill>
                <a:latin typeface="黑体" panose="02010609060101010101" charset="-122"/>
                <a:ea typeface="黑体" panose="02010609060101010101" charset="-122"/>
              </a:rPr>
              <a:t>这四个字中哪一个字是这首诗的</a:t>
            </a:r>
            <a:r>
              <a:rPr lang="zh-CN" altLang="en-US" sz="3000" dirty="0" smtClean="0">
                <a:solidFill>
                  <a:schemeClr val="tx1"/>
                </a:solidFill>
                <a:latin typeface="黑体" panose="02010609060101010101" charset="-122"/>
                <a:ea typeface="黑体" panose="02010609060101010101" charset="-122"/>
              </a:rPr>
              <a:t>关键？</a:t>
            </a:r>
            <a:endParaRPr lang="zh-CN" altLang="en-US" sz="3000"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6"/>
          <p:cNvSpPr txBox="1">
            <a:spLocks noChangeArrowheads="1"/>
          </p:cNvSpPr>
          <p:nvPr/>
        </p:nvSpPr>
        <p:spPr bwMode="auto">
          <a:xfrm>
            <a:off x="1212215" y="1411102"/>
            <a:ext cx="6842760" cy="3172460"/>
          </a:xfrm>
          <a:prstGeom prst="rect">
            <a:avLst/>
          </a:prstGeom>
          <a:noFill/>
          <a:ln w="9525">
            <a:noFill/>
            <a:miter lim="800000"/>
          </a:ln>
        </p:spPr>
        <p:txBody>
          <a:bodyPr wrap="square">
            <a:spAutoFit/>
          </a:bodyPr>
          <a:lstStyle/>
          <a:p>
            <a:pPr>
              <a:lnSpc>
                <a:spcPct val="150000"/>
              </a:lnSpc>
            </a:pPr>
            <a:r>
              <a:rPr lang="zh-CN" altLang="en-US" sz="2665" dirty="0">
                <a:latin typeface="黑体" panose="02010609060101010101" charset="-122"/>
                <a:ea typeface="黑体" panose="02010609060101010101" charset="-122"/>
              </a:rPr>
              <a:t>    安史之乱</a:t>
            </a:r>
            <a:r>
              <a:rPr lang="zh-CN" altLang="en-US" sz="2665" dirty="0" smtClean="0">
                <a:latin typeface="黑体" panose="02010609060101010101" charset="-122"/>
                <a:ea typeface="黑体" panose="02010609060101010101" charset="-122"/>
              </a:rPr>
              <a:t>前夕，杜甫</a:t>
            </a:r>
            <a:r>
              <a:rPr lang="zh-CN" altLang="en-US" sz="2665" dirty="0">
                <a:latin typeface="黑体" panose="02010609060101010101" charset="-122"/>
                <a:ea typeface="黑体" panose="02010609060101010101" charset="-122"/>
              </a:rPr>
              <a:t>离开</a:t>
            </a:r>
            <a:r>
              <a:rPr lang="zh-CN" altLang="en-US" sz="2665" dirty="0" smtClean="0">
                <a:latin typeface="黑体" panose="02010609060101010101" charset="-122"/>
                <a:ea typeface="黑体" panose="02010609060101010101" charset="-122"/>
              </a:rPr>
              <a:t>长安，回</a:t>
            </a:r>
            <a:r>
              <a:rPr lang="zh-CN" altLang="en-US" sz="2665" dirty="0">
                <a:latin typeface="黑体" panose="02010609060101010101" charset="-122"/>
                <a:ea typeface="黑体" panose="02010609060101010101" charset="-122"/>
              </a:rPr>
              <a:t>陕西蒲城</a:t>
            </a:r>
            <a:r>
              <a:rPr lang="zh-CN" altLang="en-US" sz="2665" dirty="0" smtClean="0">
                <a:latin typeface="黑体" panose="02010609060101010101" charset="-122"/>
                <a:ea typeface="黑体" panose="02010609060101010101" charset="-122"/>
              </a:rPr>
              <a:t>探亲，却</a:t>
            </a:r>
            <a:r>
              <a:rPr lang="zh-CN" altLang="en-US" sz="2665" dirty="0">
                <a:latin typeface="黑体" panose="02010609060101010101" charset="-122"/>
                <a:ea typeface="黑体" panose="02010609060101010101" charset="-122"/>
              </a:rPr>
              <a:t>不料爆发</a:t>
            </a:r>
            <a:r>
              <a:rPr lang="zh-CN" altLang="en-US" sz="2665" dirty="0" smtClean="0">
                <a:latin typeface="黑体" panose="02010609060101010101" charset="-122"/>
                <a:ea typeface="黑体" panose="02010609060101010101" charset="-122"/>
              </a:rPr>
              <a:t>安史之乱，他</a:t>
            </a:r>
            <a:r>
              <a:rPr lang="zh-CN" altLang="en-US" sz="2665" dirty="0">
                <a:latin typeface="黑体" panose="02010609060101010101" charset="-122"/>
                <a:ea typeface="黑体" panose="02010609060101010101" charset="-122"/>
              </a:rPr>
              <a:t>一家人就过着流亡</a:t>
            </a:r>
            <a:r>
              <a:rPr lang="zh-CN" altLang="en-US" sz="2665" dirty="0" smtClean="0">
                <a:latin typeface="黑体" panose="02010609060101010101" charset="-122"/>
                <a:ea typeface="黑体" panose="02010609060101010101" charset="-122"/>
              </a:rPr>
              <a:t>生活，如今，终于</a:t>
            </a:r>
            <a:r>
              <a:rPr lang="zh-CN" altLang="en-US" sz="2665" dirty="0">
                <a:latin typeface="黑体" panose="02010609060101010101" charset="-122"/>
                <a:ea typeface="黑体" panose="02010609060101010101" charset="-122"/>
              </a:rPr>
              <a:t>在成都定居。这首诗反映饱经战患流离之苦的杜甫获得安稳后的喜悦心情和渴望安宁的情怀。</a:t>
            </a:r>
            <a:endParaRPr lang="zh-CN" altLang="en-US" sz="2665" dirty="0">
              <a:latin typeface="黑体" panose="02010609060101010101" charset="-122"/>
              <a:ea typeface="黑体" panose="02010609060101010101" charset="-122"/>
            </a:endParaRPr>
          </a:p>
        </p:txBody>
      </p:sp>
      <p:sp>
        <p:nvSpPr>
          <p:cNvPr id="9" name="平行四边形 8"/>
          <p:cNvSpPr/>
          <p:nvPr/>
        </p:nvSpPr>
        <p:spPr>
          <a:xfrm>
            <a:off x="908579" y="435107"/>
            <a:ext cx="2460625" cy="541073"/>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000" dirty="0">
                <a:solidFill>
                  <a:srgbClr val="FF0000"/>
                </a:solidFill>
                <a:latin typeface="黑体" panose="02010609060101010101" charset="-122"/>
                <a:ea typeface="黑体" panose="02010609060101010101" charset="-122"/>
              </a:rPr>
              <a:t>写作背景</a:t>
            </a:r>
            <a:endParaRPr lang="zh-CN" altLang="en-US" sz="3000"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5124"/>
                                        </p:tgtEl>
                                        <p:attrNameLst>
                                          <p:attrName>style.visibility</p:attrName>
                                        </p:attrNameLst>
                                      </p:cBhvr>
                                      <p:to>
                                        <p:strVal val="visible"/>
                                      </p:to>
                                    </p:set>
                                    <p:animEffect transition="in" filter="randombar(horizontal)">
                                      <p:cBhvr>
                                        <p:cTn id="14"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9"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5"/>
          <p:cNvSpPr txBox="1">
            <a:spLocks noChangeArrowheads="1"/>
          </p:cNvSpPr>
          <p:nvPr/>
        </p:nvSpPr>
        <p:spPr bwMode="auto">
          <a:xfrm>
            <a:off x="2022211" y="1658540"/>
            <a:ext cx="4700323" cy="2651125"/>
          </a:xfrm>
          <a:prstGeom prst="rect">
            <a:avLst/>
          </a:prstGeom>
          <a:noFill/>
          <a:ln w="9525">
            <a:noFill/>
            <a:miter lim="800000"/>
          </a:ln>
        </p:spPr>
        <p:txBody>
          <a:bodyPr>
            <a:spAutoFit/>
          </a:bodyPr>
          <a:lstStyle/>
          <a:p>
            <a:pPr>
              <a:lnSpc>
                <a:spcPct val="130000"/>
              </a:lnSpc>
            </a:pPr>
            <a:r>
              <a:rPr lang="zh-CN" altLang="en-US" sz="3200" dirty="0">
                <a:latin typeface="楷体" panose="02010609060101010101" charset="-122"/>
                <a:ea typeface="楷体" panose="02010609060101010101" charset="-122"/>
              </a:rPr>
              <a:t>好雨知</a:t>
            </a:r>
            <a:r>
              <a:rPr lang="zh-CN" altLang="en-US" sz="3200" dirty="0" smtClean="0">
                <a:latin typeface="楷体" panose="02010609060101010101" charset="-122"/>
                <a:ea typeface="楷体" panose="02010609060101010101" charset="-122"/>
              </a:rPr>
              <a:t>时节，当</a:t>
            </a:r>
            <a:r>
              <a:rPr lang="zh-CN" altLang="en-US" sz="3200" dirty="0">
                <a:latin typeface="楷体" panose="02010609060101010101" charset="-122"/>
                <a:ea typeface="楷体" panose="02010609060101010101" charset="-122"/>
              </a:rPr>
              <a:t>春乃发生。</a:t>
            </a:r>
            <a:endParaRPr lang="en-US" altLang="zh-CN" sz="3200" dirty="0">
              <a:latin typeface="楷体" panose="02010609060101010101" charset="-122"/>
              <a:ea typeface="楷体" panose="02010609060101010101" charset="-122"/>
            </a:endParaRPr>
          </a:p>
          <a:p>
            <a:pPr>
              <a:lnSpc>
                <a:spcPct val="130000"/>
              </a:lnSpc>
            </a:pPr>
            <a:r>
              <a:rPr lang="zh-CN" altLang="en-US" sz="3200" dirty="0">
                <a:latin typeface="楷体" panose="02010609060101010101" charset="-122"/>
                <a:ea typeface="楷体" panose="02010609060101010101" charset="-122"/>
              </a:rPr>
              <a:t>随风潜入</a:t>
            </a:r>
            <a:r>
              <a:rPr lang="zh-CN" altLang="en-US" sz="3200" dirty="0" smtClean="0">
                <a:latin typeface="楷体" panose="02010609060101010101" charset="-122"/>
                <a:ea typeface="楷体" panose="02010609060101010101" charset="-122"/>
              </a:rPr>
              <a:t>夜，润</a:t>
            </a:r>
            <a:r>
              <a:rPr lang="zh-CN" altLang="en-US" sz="3200" dirty="0">
                <a:latin typeface="楷体" panose="02010609060101010101" charset="-122"/>
                <a:ea typeface="楷体" panose="02010609060101010101" charset="-122"/>
              </a:rPr>
              <a:t>物细无声。</a:t>
            </a:r>
            <a:endParaRPr lang="en-US" altLang="zh-CN" sz="3200" dirty="0">
              <a:latin typeface="楷体" panose="02010609060101010101" charset="-122"/>
              <a:ea typeface="楷体" panose="02010609060101010101" charset="-122"/>
            </a:endParaRPr>
          </a:p>
          <a:p>
            <a:pPr>
              <a:lnSpc>
                <a:spcPct val="130000"/>
              </a:lnSpc>
            </a:pPr>
            <a:r>
              <a:rPr lang="zh-CN" altLang="en-US" sz="3200" dirty="0">
                <a:solidFill>
                  <a:srgbClr val="000000"/>
                </a:solidFill>
                <a:latin typeface="楷体" panose="02010609060101010101" charset="-122"/>
                <a:ea typeface="楷体" panose="02010609060101010101" charset="-122"/>
                <a:cs typeface="宋体" panose="02010600030101010101" pitchFamily="2" charset="-122"/>
              </a:rPr>
              <a:t>野径云俱</a:t>
            </a:r>
            <a:r>
              <a:rPr lang="zh-CN" altLang="en-US" sz="3200" dirty="0" smtClean="0">
                <a:solidFill>
                  <a:srgbClr val="000000"/>
                </a:solidFill>
                <a:latin typeface="楷体" panose="02010609060101010101" charset="-122"/>
                <a:ea typeface="楷体" panose="02010609060101010101" charset="-122"/>
                <a:cs typeface="宋体" panose="02010600030101010101" pitchFamily="2" charset="-122"/>
              </a:rPr>
              <a:t>黑，江</a:t>
            </a:r>
            <a:r>
              <a:rPr lang="zh-CN" altLang="en-US" sz="3200" dirty="0">
                <a:solidFill>
                  <a:srgbClr val="000000"/>
                </a:solidFill>
                <a:latin typeface="楷体" panose="02010609060101010101" charset="-122"/>
                <a:ea typeface="楷体" panose="02010609060101010101" charset="-122"/>
                <a:cs typeface="宋体" panose="02010600030101010101" pitchFamily="2" charset="-122"/>
              </a:rPr>
              <a:t>船火独明。</a:t>
            </a:r>
            <a:endParaRPr lang="en-US" altLang="zh-CN" sz="3200" dirty="0">
              <a:solidFill>
                <a:srgbClr val="000000"/>
              </a:solidFill>
              <a:latin typeface="楷体" panose="02010609060101010101" charset="-122"/>
              <a:ea typeface="楷体" panose="02010609060101010101" charset="-122"/>
              <a:cs typeface="宋体" panose="02010600030101010101" pitchFamily="2" charset="-122"/>
            </a:endParaRPr>
          </a:p>
          <a:p>
            <a:pPr>
              <a:lnSpc>
                <a:spcPct val="130000"/>
              </a:lnSpc>
            </a:pPr>
            <a:r>
              <a:rPr lang="zh-CN" altLang="en-US" sz="3200" dirty="0">
                <a:solidFill>
                  <a:srgbClr val="000000"/>
                </a:solidFill>
                <a:latin typeface="楷体" panose="02010609060101010101" charset="-122"/>
                <a:ea typeface="楷体" panose="02010609060101010101" charset="-122"/>
                <a:cs typeface="宋体" panose="02010600030101010101" pitchFamily="2" charset="-122"/>
              </a:rPr>
              <a:t>晓看红湿</a:t>
            </a:r>
            <a:r>
              <a:rPr lang="zh-CN" altLang="en-US" sz="3200" dirty="0" smtClean="0">
                <a:solidFill>
                  <a:srgbClr val="000000"/>
                </a:solidFill>
                <a:latin typeface="楷体" panose="02010609060101010101" charset="-122"/>
                <a:ea typeface="楷体" panose="02010609060101010101" charset="-122"/>
                <a:cs typeface="宋体" panose="02010600030101010101" pitchFamily="2" charset="-122"/>
              </a:rPr>
              <a:t>处，花</a:t>
            </a:r>
            <a:r>
              <a:rPr lang="zh-CN" altLang="en-US" sz="3200" dirty="0">
                <a:solidFill>
                  <a:srgbClr val="000000"/>
                </a:solidFill>
                <a:latin typeface="楷体" panose="02010609060101010101" charset="-122"/>
                <a:ea typeface="楷体" panose="02010609060101010101" charset="-122"/>
                <a:cs typeface="宋体" panose="02010600030101010101" pitchFamily="2" charset="-122"/>
              </a:rPr>
              <a:t>重锦官城。</a:t>
            </a:r>
            <a:endParaRPr lang="zh-CN" altLang="en-US" sz="3200" dirty="0">
              <a:solidFill>
                <a:srgbClr val="000000"/>
              </a:solidFill>
              <a:latin typeface="楷体" panose="02010609060101010101" charset="-122"/>
              <a:ea typeface="楷体" panose="02010609060101010101" charset="-122"/>
              <a:cs typeface="宋体" panose="02010600030101010101" pitchFamily="2" charset="-122"/>
            </a:endParaRPr>
          </a:p>
        </p:txBody>
      </p:sp>
      <p:sp>
        <p:nvSpPr>
          <p:cNvPr id="9" name="平行四边形 8"/>
          <p:cNvSpPr/>
          <p:nvPr/>
        </p:nvSpPr>
        <p:spPr>
          <a:xfrm>
            <a:off x="907521" y="453099"/>
            <a:ext cx="2460625" cy="541073"/>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000" dirty="0">
                <a:solidFill>
                  <a:srgbClr val="FF0000"/>
                </a:solidFill>
                <a:latin typeface="黑体" panose="02010609060101010101" charset="-122"/>
                <a:ea typeface="黑体" panose="02010609060101010101" charset="-122"/>
              </a:rPr>
              <a:t>诵读诗文</a:t>
            </a:r>
            <a:endParaRPr lang="zh-CN" altLang="en-US" sz="3000"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931829" y="1835547"/>
            <a:ext cx="5281083" cy="553085"/>
          </a:xfrm>
          <a:prstGeom prst="rect">
            <a:avLst/>
          </a:prstGeom>
          <a:noFill/>
          <a:ln w="9525">
            <a:noFill/>
            <a:miter lim="800000"/>
          </a:ln>
        </p:spPr>
        <p:txBody>
          <a:bodyPr>
            <a:spAutoFit/>
          </a:bodyPr>
          <a:lstStyle/>
          <a:p>
            <a:r>
              <a:rPr lang="zh-CN" altLang="en-US" sz="3000" dirty="0">
                <a:solidFill>
                  <a:srgbClr val="FF0000"/>
                </a:solidFill>
                <a:latin typeface="楷体" panose="02010609060101010101" charset="-122"/>
                <a:ea typeface="楷体" panose="02010609060101010101" charset="-122"/>
              </a:rPr>
              <a:t>好雨知</a:t>
            </a:r>
            <a:r>
              <a:rPr lang="zh-CN" altLang="en-US" sz="3000" dirty="0" smtClean="0">
                <a:solidFill>
                  <a:srgbClr val="FF0000"/>
                </a:solidFill>
                <a:latin typeface="楷体" panose="02010609060101010101" charset="-122"/>
                <a:ea typeface="楷体" panose="02010609060101010101" charset="-122"/>
              </a:rPr>
              <a:t>时节，当</a:t>
            </a:r>
            <a:r>
              <a:rPr lang="zh-CN" altLang="en-US" sz="3000" dirty="0">
                <a:solidFill>
                  <a:srgbClr val="FF0000"/>
                </a:solidFill>
                <a:latin typeface="楷体" panose="02010609060101010101" charset="-122"/>
                <a:ea typeface="楷体" panose="02010609060101010101" charset="-122"/>
              </a:rPr>
              <a:t>春乃发生。</a:t>
            </a:r>
            <a:endParaRPr lang="zh-CN" altLang="en-US" sz="3000" dirty="0">
              <a:solidFill>
                <a:srgbClr val="FF0000"/>
              </a:solidFill>
              <a:latin typeface="楷体" panose="02010609060101010101" charset="-122"/>
              <a:ea typeface="楷体" panose="02010609060101010101" charset="-122"/>
            </a:endParaRPr>
          </a:p>
        </p:txBody>
      </p:sp>
      <p:sp>
        <p:nvSpPr>
          <p:cNvPr id="5" name="Text Box 6"/>
          <p:cNvSpPr txBox="1">
            <a:spLocks noChangeArrowheads="1"/>
          </p:cNvSpPr>
          <p:nvPr/>
        </p:nvSpPr>
        <p:spPr bwMode="auto">
          <a:xfrm>
            <a:off x="2070788" y="2526797"/>
            <a:ext cx="4805680" cy="1555750"/>
          </a:xfrm>
          <a:prstGeom prst="rect">
            <a:avLst/>
          </a:prstGeom>
          <a:noFill/>
          <a:ln w="9525">
            <a:noFill/>
            <a:miter lim="800000"/>
          </a:ln>
        </p:spPr>
        <p:txBody>
          <a:bodyPr wrap="none">
            <a:spAutoFit/>
          </a:bodyPr>
          <a:lstStyle/>
          <a:p>
            <a:pPr>
              <a:lnSpc>
                <a:spcPct val="170000"/>
              </a:lnSpc>
            </a:pPr>
            <a:r>
              <a:rPr lang="zh-CN" altLang="en-US" sz="2800" dirty="0">
                <a:latin typeface="黑体" panose="02010609060101010101" charset="-122"/>
                <a:ea typeface="黑体" panose="02010609060101010101" charset="-122"/>
              </a:rPr>
              <a:t>①</a:t>
            </a:r>
            <a:r>
              <a:rPr lang="zh-CN" altLang="en-US" sz="2800" dirty="0" smtClean="0">
                <a:latin typeface="黑体" panose="02010609060101010101" charset="-122"/>
                <a:ea typeface="黑体" panose="02010609060101010101" charset="-122"/>
              </a:rPr>
              <a:t>乃：于是，就</a:t>
            </a:r>
            <a:r>
              <a:rPr lang="zh-CN" altLang="en-US" sz="2800" dirty="0">
                <a:latin typeface="黑体" panose="02010609060101010101" charset="-122"/>
                <a:ea typeface="黑体" panose="02010609060101010101" charset="-122"/>
              </a:rPr>
              <a:t>。</a:t>
            </a:r>
            <a:endParaRPr lang="en-US" altLang="zh-CN" sz="2800" dirty="0">
              <a:latin typeface="黑体" panose="02010609060101010101" charset="-122"/>
              <a:ea typeface="黑体" panose="02010609060101010101" charset="-122"/>
            </a:endParaRPr>
          </a:p>
          <a:p>
            <a:pPr>
              <a:lnSpc>
                <a:spcPct val="170000"/>
              </a:lnSpc>
            </a:pPr>
            <a:r>
              <a:rPr lang="zh-CN" altLang="en-US" sz="2800" dirty="0">
                <a:latin typeface="黑体" panose="02010609060101010101" charset="-122"/>
                <a:ea typeface="黑体" panose="02010609060101010101" charset="-122"/>
              </a:rPr>
              <a:t>②</a:t>
            </a:r>
            <a:r>
              <a:rPr lang="zh-CN" altLang="en-US" sz="2800" dirty="0" smtClean="0">
                <a:latin typeface="黑体" panose="02010609060101010101" charset="-122"/>
                <a:ea typeface="黑体" panose="02010609060101010101" charset="-122"/>
              </a:rPr>
              <a:t>发生：使</a:t>
            </a:r>
            <a:r>
              <a:rPr lang="zh-CN" altLang="en-US" sz="2800" dirty="0">
                <a:latin typeface="黑体" panose="02010609060101010101" charset="-122"/>
                <a:ea typeface="黑体" panose="02010609060101010101" charset="-122"/>
              </a:rPr>
              <a:t>植物萌发、生长。</a:t>
            </a:r>
            <a:endParaRPr lang="zh-CN" altLang="en-US" sz="2800" dirty="0">
              <a:latin typeface="黑体" panose="02010609060101010101" charset="-122"/>
              <a:ea typeface="黑体" panose="02010609060101010101" charset="-122"/>
            </a:endParaRPr>
          </a:p>
        </p:txBody>
      </p:sp>
      <p:sp>
        <p:nvSpPr>
          <p:cNvPr id="10" name="平行四边形 9"/>
          <p:cNvSpPr/>
          <p:nvPr/>
        </p:nvSpPr>
        <p:spPr>
          <a:xfrm>
            <a:off x="945621" y="434049"/>
            <a:ext cx="2460625" cy="541073"/>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000" dirty="0">
                <a:solidFill>
                  <a:srgbClr val="FF0000"/>
                </a:solidFill>
                <a:latin typeface="黑体" panose="02010609060101010101" charset="-122"/>
                <a:ea typeface="黑体" panose="02010609060101010101" charset="-122"/>
              </a:rPr>
              <a:t>诗文赏析</a:t>
            </a:r>
            <a:endParaRPr lang="zh-CN" altLang="en-US" sz="3000"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ipe(left)">
                                      <p:cBhvr>
                                        <p:cTn id="14" dur="1000"/>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5" grpId="0"/>
      <p:bldP spid="10"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1545590" y="1770512"/>
            <a:ext cx="6053455" cy="1863725"/>
          </a:xfrm>
          <a:prstGeom prst="rect">
            <a:avLst/>
          </a:prstGeom>
          <a:noFill/>
          <a:ln w="9525">
            <a:noFill/>
            <a:miter lim="800000"/>
          </a:ln>
        </p:spPr>
        <p:txBody>
          <a:bodyPr wrap="square">
            <a:spAutoFit/>
          </a:bodyPr>
          <a:lstStyle/>
          <a:p>
            <a:pPr>
              <a:lnSpc>
                <a:spcPct val="160000"/>
              </a:lnSpc>
            </a:pPr>
            <a:r>
              <a:rPr lang="zh-CN" altLang="en-US" sz="3000" dirty="0">
                <a:solidFill>
                  <a:srgbClr val="FF0000"/>
                </a:solidFill>
                <a:latin typeface="黑体" panose="02010609060101010101" charset="-122"/>
                <a:ea typeface="黑体" panose="02010609060101010101" charset="-122"/>
              </a:rPr>
              <a:t>   </a:t>
            </a:r>
            <a:r>
              <a:rPr lang="zh-CN" altLang="en-US" sz="3600" dirty="0">
                <a:solidFill>
                  <a:srgbClr val="FF0000"/>
                </a:solidFill>
                <a:latin typeface="黑体" panose="02010609060101010101" charset="-122"/>
                <a:ea typeface="黑体" panose="02010609060101010101" charset="-122"/>
              </a:rPr>
              <a:t> 哪个字是诗人对眼前这场春雨的总体</a:t>
            </a:r>
            <a:r>
              <a:rPr lang="zh-CN" altLang="en-US" sz="3600" dirty="0" smtClean="0">
                <a:solidFill>
                  <a:srgbClr val="FF0000"/>
                </a:solidFill>
                <a:latin typeface="黑体" panose="02010609060101010101" charset="-122"/>
                <a:ea typeface="黑体" panose="02010609060101010101" charset="-122"/>
              </a:rPr>
              <a:t>评价？</a:t>
            </a:r>
            <a:endParaRPr lang="zh-CN" altLang="en-US" sz="3600" dirty="0" smtClean="0">
              <a:solidFill>
                <a:srgbClr val="FF0000"/>
              </a:solidFill>
              <a:latin typeface="黑体" panose="02010609060101010101" charset="-122"/>
              <a:ea typeface="黑体" panose="02010609060101010101" charset="-122"/>
            </a:endParaRPr>
          </a:p>
        </p:txBody>
      </p:sp>
      <p:sp>
        <p:nvSpPr>
          <p:cNvPr id="10" name="平行四边形 9"/>
          <p:cNvSpPr/>
          <p:nvPr/>
        </p:nvSpPr>
        <p:spPr>
          <a:xfrm>
            <a:off x="926571" y="500724"/>
            <a:ext cx="2460625" cy="541073"/>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000" dirty="0" smtClean="0">
                <a:solidFill>
                  <a:srgbClr val="FF0000"/>
                </a:solidFill>
                <a:latin typeface="黑体" panose="02010609060101010101" charset="-122"/>
                <a:ea typeface="黑体" panose="02010609060101010101" charset="-122"/>
              </a:rPr>
              <a:t>思考</a:t>
            </a:r>
            <a:endParaRPr lang="zh-CN" altLang="en-US" sz="3000"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lide(fromBottom)">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ldLvl="0" animBg="1"/>
    </p:bldLst>
  </p:timing>
</p:sld>
</file>

<file path=ppt/tags/tag1.xml><?xml version="1.0" encoding="utf-8"?>
<p:tagLst xmlns:p="http://schemas.openxmlformats.org/presentationml/2006/main">
  <p:tag name="KSO_WM_SLIDE_MODEL_TYPE" val="cover"/>
</p:tagLst>
</file>

<file path=ppt/tags/tag2.xml><?xml version="1.0" encoding="utf-8"?>
<p:tagLst xmlns:p="http://schemas.openxmlformats.org/presentationml/2006/main">
  <p:tag name="PA" val="v3.0.1"/>
</p:tagLst>
</file>

<file path=ppt/theme/theme1.xml><?xml version="1.0" encoding="utf-8"?>
<a:theme xmlns:a="http://schemas.openxmlformats.org/drawingml/2006/main" name="Office 主题">
  <a:themeElements>
    <a:clrScheme name="自定义 12">
      <a:dk1>
        <a:sysClr val="windowText" lastClr="000000"/>
      </a:dk1>
      <a:lt1>
        <a:sysClr val="window" lastClr="FFFFFF"/>
      </a:lt1>
      <a:dk2>
        <a:srgbClr val="4E3B30"/>
      </a:dk2>
      <a:lt2>
        <a:srgbClr val="FBEEC9"/>
      </a:lt2>
      <a:accent1>
        <a:srgbClr val="65ADA9"/>
      </a:accent1>
      <a:accent2>
        <a:srgbClr val="8BB7D3"/>
      </a:accent2>
      <a:accent3>
        <a:srgbClr val="65ADA9"/>
      </a:accent3>
      <a:accent4>
        <a:srgbClr val="8BB7D3"/>
      </a:accent4>
      <a:accent5>
        <a:srgbClr val="65ADA9"/>
      </a:accent5>
      <a:accent6>
        <a:srgbClr val="8BB7D3"/>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宋体"/>
        <a:font script="Hebr" typeface="宋体"/>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宋体"/>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宋体"/>
        <a:font script="Hebr" typeface="宋体"/>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宋体"/>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宋体"/>
        <a:font script="Hebr" typeface="宋体"/>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宋体"/>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1045</Words>
  <Application>WPS 演示</Application>
  <PresentationFormat>全屏显示(16:9)</PresentationFormat>
  <Paragraphs>111</Paragraphs>
  <Slides>20</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20</vt:i4>
      </vt:variant>
    </vt:vector>
  </HeadingPairs>
  <TitlesOfParts>
    <vt:vector size="31" baseType="lpstr">
      <vt:lpstr>Arial</vt:lpstr>
      <vt:lpstr>宋体</vt:lpstr>
      <vt:lpstr>Wingdings</vt:lpstr>
      <vt:lpstr>微软雅黑</vt:lpstr>
      <vt:lpstr>Calibri</vt:lpstr>
      <vt:lpstr>新宋体</vt:lpstr>
      <vt:lpstr>黑体</vt:lpstr>
      <vt:lpstr>Calibri</vt:lpstr>
      <vt:lpstr>楷体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128</cp:revision>
  <dcterms:created xsi:type="dcterms:W3CDTF">2019-06-14T07:48:00Z</dcterms:created>
  <dcterms:modified xsi:type="dcterms:W3CDTF">2020-04-22T06:56:12Z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