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8" r:id="rId3"/>
    <p:sldId id="473" r:id="rId5"/>
    <p:sldId id="441" r:id="rId6"/>
    <p:sldId id="445" r:id="rId7"/>
    <p:sldId id="446" r:id="rId8"/>
    <p:sldId id="474" r:id="rId9"/>
    <p:sldId id="444" r:id="rId10"/>
    <p:sldId id="450" r:id="rId11"/>
    <p:sldId id="475" r:id="rId12"/>
    <p:sldId id="453" r:id="rId13"/>
    <p:sldId id="455" r:id="rId14"/>
    <p:sldId id="456" r:id="rId15"/>
    <p:sldId id="477" r:id="rId16"/>
    <p:sldId id="478" r:id="rId17"/>
    <p:sldId id="460" r:id="rId18"/>
    <p:sldId id="461" r:id="rId19"/>
    <p:sldId id="463" r:id="rId20"/>
    <p:sldId id="465" r:id="rId21"/>
    <p:sldId id="466" r:id="rId22"/>
    <p:sldId id="268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228" y="-68"/>
      </p:cViewPr>
      <p:guideLst>
        <p:guide orient="horz" pos="1668"/>
        <p:guide pos="29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2963407">
            <a:off x="-992981" y="-502532"/>
            <a:ext cx="2326481" cy="235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20"/>
          <p:cNvPicPr>
            <a:picLocks noChangeAspect="1"/>
          </p:cNvPicPr>
          <p:nvPr userDrawn="1"/>
        </p:nvPicPr>
        <p:blipFill>
          <a:blip r:embed="rId2" cstate="print"/>
          <a:srcRect l="32651" t="6931" r="13818" b="58780"/>
          <a:stretch>
            <a:fillRect/>
          </a:stretch>
        </p:blipFill>
        <p:spPr>
          <a:xfrm rot="2963407" flipH="1">
            <a:off x="7233047" y="3537966"/>
            <a:ext cx="2253853" cy="2359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21"/>
          <p:cNvPicPr>
            <a:picLocks noChangeAspect="1"/>
          </p:cNvPicPr>
          <p:nvPr userDrawn="1"/>
        </p:nvPicPr>
        <p:blipFill>
          <a:blip r:embed="rId3" cstate="print"/>
          <a:srcRect l="11545" t="62979" r="6584" b="10429"/>
          <a:stretch>
            <a:fillRect/>
          </a:stretch>
        </p:blipFill>
        <p:spPr>
          <a:xfrm>
            <a:off x="-139303" y="3409356"/>
            <a:ext cx="3564731" cy="173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3563407">
            <a:off x="-483870" y="-301995"/>
            <a:ext cx="1165622" cy="11813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0"/>
          <p:cNvPicPr>
            <a:picLocks noChangeAspect="1"/>
          </p:cNvPicPr>
          <p:nvPr userDrawn="1"/>
        </p:nvPicPr>
        <p:blipFill>
          <a:blip r:embed="rId3" cstate="print"/>
          <a:srcRect l="32651" t="6931" r="13818" b="58780"/>
          <a:stretch>
            <a:fillRect/>
          </a:stretch>
        </p:blipFill>
        <p:spPr>
          <a:xfrm rot="2963407" flipH="1">
            <a:off x="8291751" y="3797329"/>
            <a:ext cx="1864519" cy="19517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 fontAlgn="auto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342900" fontAlgn="auto"/>
            <a:r>
              <a:rPr lang="zh-CN" altLang="en-US" sz="4265" strike="noStrike" noProof="1"/>
              <a:t>单击此处编辑母版文本样式</a:t>
            </a:r>
            <a:endParaRPr lang="zh-CN" altLang="en-US" strike="noStrike" noProof="1"/>
          </a:p>
          <a:p>
            <a:pPr lvl="1" indent="-285750" fontAlgn="auto"/>
            <a:r>
              <a:rPr lang="zh-CN" altLang="en-US" sz="3735" strike="noStrike" noProof="1"/>
              <a:t>第二级</a:t>
            </a:r>
            <a:endParaRPr lang="zh-CN" altLang="en-US" strike="noStrike" noProof="1"/>
          </a:p>
          <a:p>
            <a:pPr lvl="2" indent="-228600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indent="-228600" fontAlgn="auto"/>
            <a:r>
              <a:rPr lang="zh-CN" altLang="en-US" sz="2665" strike="noStrike" noProof="1"/>
              <a:t>第四级</a:t>
            </a:r>
            <a:endParaRPr lang="zh-CN" altLang="en-US" strike="noStrike" noProof="1"/>
          </a:p>
          <a:p>
            <a:pPr lvl="4" indent="-228600" fontAlgn="auto"/>
            <a:r>
              <a:rPr lang="zh-CN" altLang="en-US" sz="26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096"/>
            <a:ext cx="2133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276747B-C934-4A29-B9D2-0B4A2BD73C3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096"/>
            <a:ext cx="2895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096"/>
            <a:ext cx="2133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8AC0BC9-B0E5-477C-8980-057E56B69FA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6"/>
          <p:cNvSpPr txBox="1"/>
          <p:nvPr/>
        </p:nvSpPr>
        <p:spPr>
          <a:xfrm>
            <a:off x="2733517" y="1201738"/>
            <a:ext cx="3675380" cy="9372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5500" dirty="0">
                <a:latin typeface="黑体" panose="02010609060101010101" charset="-122"/>
                <a:ea typeface="黑体" panose="02010609060101010101" charset="-122"/>
              </a:rPr>
              <a:t>古诗词诵读</a:t>
            </a:r>
            <a:endParaRPr lang="zh-CN" altLang="en-US" sz="55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295650" y="2990850"/>
            <a:ext cx="3579813" cy="12700"/>
          </a:xfrm>
          <a:prstGeom prst="line">
            <a:avLst/>
          </a:prstGeom>
          <a:noFill/>
          <a:ln w="9525" cap="flat" cmpd="sng" algn="ctr">
            <a:solidFill>
              <a:srgbClr val="626262"/>
            </a:solidFill>
            <a:prstDash val="sys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9155" name="组合 1"/>
          <p:cNvGrpSpPr/>
          <p:nvPr/>
        </p:nvGrpSpPr>
        <p:grpSpPr>
          <a:xfrm>
            <a:off x="2451100" y="2298700"/>
            <a:ext cx="771525" cy="777875"/>
            <a:chOff x="4690" y="3620"/>
            <a:chExt cx="1214" cy="1224"/>
          </a:xfrm>
        </p:grpSpPr>
        <p:sp>
          <p:nvSpPr>
            <p:cNvPr id="10" name="Teardrop 108"/>
            <p:cNvSpPr/>
            <p:nvPr/>
          </p:nvSpPr>
          <p:spPr>
            <a:xfrm rot="8100000">
              <a:off x="4690" y="3620"/>
              <a:ext cx="1214" cy="1224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675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11"/>
            <p:cNvSpPr/>
            <p:nvPr/>
          </p:nvSpPr>
          <p:spPr>
            <a:xfrm>
              <a:off x="4767" y="3760"/>
              <a:ext cx="1059" cy="94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000" b="0" i="0" u="none" strike="noStrike" kern="1200" cap="none" spc="0" normalizeH="0" baseline="0" noProof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rPr>
                <a:t>2</a:t>
              </a:r>
              <a:endParaRPr kumimoji="0" lang="en-US" altLang="zh-CN" sz="300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5"/>
          <p:cNvSpPr txBox="1"/>
          <p:nvPr/>
        </p:nvSpPr>
        <p:spPr>
          <a:xfrm>
            <a:off x="3197225" y="2335213"/>
            <a:ext cx="3778250" cy="668655"/>
          </a:xfrm>
          <a:prstGeom prst="rect">
            <a:avLst/>
          </a:prstGeom>
          <a:noFill/>
          <a:ln w="9525">
            <a:noFill/>
          </a:ln>
        </p:spPr>
        <p:txBody>
          <a:bodyPr lIns="54415" tIns="27207" rIns="54415" bIns="27207" anchor="t">
            <a:spAutoFit/>
          </a:bodyPr>
          <a:lstStyle/>
          <a:p>
            <a:pPr algn="ctr"/>
            <a:r>
              <a:rPr lang="zh-CN" altLang="en-US" sz="4000" dirty="0">
                <a:latin typeface="新宋体" panose="02010609030101010101" charset="-122"/>
                <a:ea typeface="新宋体" panose="02010609030101010101" charset="-122"/>
              </a:rPr>
              <a:t>送元二使安西</a:t>
            </a:r>
            <a:endParaRPr lang="zh-CN" altLang="en-US" sz="4000" dirty="0">
              <a:latin typeface="新宋体" panose="02010609030101010101" charset="-122"/>
              <a:ea typeface="新宋体" panose="0201060903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文本框 20485"/>
          <p:cNvSpPr txBox="1"/>
          <p:nvPr/>
        </p:nvSpPr>
        <p:spPr>
          <a:xfrm>
            <a:off x="673735" y="641985"/>
            <a:ext cx="812800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4000" b="1">
                <a:solidFill>
                  <a:srgbClr val="FF3300"/>
                </a:solidFill>
                <a:latin typeface="宋体" panose="02010600030101010101" pitchFamily="2" charset="-122"/>
                <a:ea typeface="黑体" panose="02010609060101010101" charset="-122"/>
              </a:rPr>
              <a:t>   </a:t>
            </a:r>
            <a:r>
              <a:rPr lang="zh-CN" altLang="en-US" sz="4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渭城清</a:t>
            </a: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晨的一场</a:t>
            </a:r>
            <a:r>
              <a:rPr lang="zh-CN" altLang="en-US" sz="4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小雨，湿润了路上的尘埃，旅店旁的棵棵绿柳，被雨水冲洗得翠色</a:t>
            </a: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欲滴，焕然一新。</a:t>
            </a:r>
            <a:endParaRPr lang="zh-CN" altLang="en-US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b="7873"/>
          <a:stretch>
            <a:fillRect/>
          </a:stretch>
        </p:blipFill>
        <p:spPr>
          <a:xfrm>
            <a:off x="8255" y="3318510"/>
            <a:ext cx="1706880" cy="17919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09775" y="3394075"/>
            <a:ext cx="644652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altLang="zh-CN" sz="3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3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这句诗点明了送别的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地点</a:t>
            </a:r>
            <a:r>
              <a:rPr lang="zh-CN" altLang="en-US" sz="3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时间</a:t>
            </a:r>
            <a:r>
              <a:rPr lang="zh-CN" altLang="en-US" sz="3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环境气氛</a:t>
            </a:r>
            <a:r>
              <a:rPr lang="zh-CN" altLang="en-US" sz="3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3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xfrm>
            <a:off x="548005" y="970280"/>
            <a:ext cx="8048625" cy="3573145"/>
          </a:xfrm>
        </p:spPr>
        <p:txBody>
          <a:bodyPr/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前两句写离别时的景色，</a:t>
            </a:r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地点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是（      ），</a:t>
            </a:r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季节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是（      ），从哪里可以看出</a:t>
            </a:r>
            <a:r>
              <a: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r>
              <a:rPr lang="zh-CN" altLang="en-US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“柳”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与“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       )”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谐音，暗含（        ）之意，你感觉这景色如何？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1039495" y="2011363"/>
            <a:ext cx="1167765" cy="533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</a:t>
            </a:r>
            <a:endParaRPr lang="zh-CN" altLang="en-US" sz="32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渭</a:t>
            </a:r>
            <a:endParaRPr lang="zh-CN" altLang="en-US" sz="32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4784090" y="1961515"/>
            <a:ext cx="11125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春季</a:t>
            </a:r>
            <a:endParaRPr lang="zh-CN" altLang="en-US" sz="32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4" name="文本框 22533"/>
          <p:cNvSpPr txBox="1"/>
          <p:nvPr/>
        </p:nvSpPr>
        <p:spPr>
          <a:xfrm>
            <a:off x="4853623" y="2841625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留</a:t>
            </a:r>
            <a:endParaRPr lang="zh-CN" altLang="en-US" sz="32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5" name="文本框 22534"/>
          <p:cNvSpPr txBox="1"/>
          <p:nvPr/>
        </p:nvSpPr>
        <p:spPr>
          <a:xfrm>
            <a:off x="1647190" y="3532505"/>
            <a:ext cx="12642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送别</a:t>
            </a:r>
            <a:endParaRPr lang="zh-CN" altLang="en-US" sz="32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charRg st="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charRg st="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>
          <a:xfrm>
            <a:off x="525780" y="847725"/>
            <a:ext cx="8229600" cy="2490470"/>
          </a:xfrm>
        </p:spPr>
        <p:txBody>
          <a:bodyPr/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我们看到了春回大地，柳枝吐绿的盎然生机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看到了春雨润轻尘的清新，闻到了雨后空气的芳香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看到了春雨绵绵，道路湿润洁净，客舍青青。柳条嫩绿的清爽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3556" name="文本框 23555"/>
          <p:cNvSpPr txBox="1"/>
          <p:nvPr/>
        </p:nvSpPr>
        <p:spPr>
          <a:xfrm>
            <a:off x="937260" y="3214370"/>
            <a:ext cx="7270115" cy="164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altLang="zh-CN" sz="24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这么美的景色正适合王维和好友愉快地游玩哪，可王维无心流连这良辰美景，因为他心中装着一个</a:t>
            </a:r>
            <a:endParaRPr lang="zh-CN" altLang="en-US" sz="240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24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“别”字。</a:t>
            </a:r>
            <a:endParaRPr lang="zh-CN" altLang="en-US" sz="240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913890" y="2243455"/>
            <a:ext cx="467360" cy="533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1398270" y="2243455"/>
            <a:ext cx="448310" cy="533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571490" y="2243455"/>
            <a:ext cx="865505" cy="533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943725" y="2243455"/>
            <a:ext cx="865505" cy="533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标注 2"/>
          <p:cNvSpPr/>
          <p:nvPr/>
        </p:nvSpPr>
        <p:spPr>
          <a:xfrm>
            <a:off x="246380" y="1125220"/>
            <a:ext cx="1830070" cy="722630"/>
          </a:xfrm>
          <a:prstGeom prst="wedgeRoundRectCallout">
            <a:avLst>
              <a:gd name="adj1" fmla="val 19569"/>
              <a:gd name="adj2" fmla="val 1005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r>
              <a:rPr lang="zh-CN" altLang="en-US" sz="2400">
                <a:solidFill>
                  <a:schemeClr val="tx1"/>
                </a:solidFill>
              </a:rPr>
              <a:t>君：指元二。 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227455" y="3359150"/>
            <a:ext cx="1296035" cy="626110"/>
          </a:xfrm>
          <a:prstGeom prst="wedgeRoundRectCallout">
            <a:avLst>
              <a:gd name="adj1" fmla="val 21471"/>
              <a:gd name="adj2" fmla="val -1164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r>
              <a:rPr lang="zh-CN" altLang="en-US" sz="2400">
                <a:solidFill>
                  <a:schemeClr val="tx1"/>
                </a:solidFill>
              </a:rPr>
              <a:t>更：再。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2381250" y="715010"/>
            <a:ext cx="6553835" cy="1297305"/>
          </a:xfrm>
          <a:prstGeom prst="wedgeRoundRectCallout">
            <a:avLst>
              <a:gd name="adj1" fmla="val 3337"/>
              <a:gd name="adj2" fmla="val 655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r>
              <a:rPr lang="zh-CN" altLang="en-US" sz="2400">
                <a:solidFill>
                  <a:schemeClr val="tx1"/>
                </a:solidFill>
              </a:rPr>
              <a:t>阳关：汉朝设置的边关名，故址在今甘肃省敦煌县西南，古代跟玉门关同是出塞必经的关口《元和郡县志》云，因在玉门之南，故称阳关。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6086475" y="3244850"/>
            <a:ext cx="2286635" cy="741045"/>
          </a:xfrm>
          <a:prstGeom prst="wedgeRoundRectCallout">
            <a:avLst>
              <a:gd name="adj1" fmla="val -4309"/>
              <a:gd name="adj2" fmla="val -971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30000"/>
              </a:lnSpc>
            </a:pPr>
            <a:r>
              <a:rPr lang="zh-CN" altLang="en-US" sz="2400">
                <a:solidFill>
                  <a:schemeClr val="tx1"/>
                </a:solidFill>
              </a:rPr>
              <a:t>故人：老朋友。 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xfrm>
            <a:off x="876300" y="2202180"/>
            <a:ext cx="7592060" cy="732155"/>
          </a:xfrm>
        </p:spPr>
        <p:txBody>
          <a:bodyPr/>
          <a:lstStyle/>
          <a:p>
            <a:pPr>
              <a:buNone/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劝君更尽一杯酒，西出阳关无故人。  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10" grpId="0" bldLvl="0" animBg="1"/>
      <p:bldP spid="13" grpId="0" bldLvl="0" animBg="1"/>
      <p:bldP spid="3" grpId="0" bldLvl="0" animBg="1"/>
      <p:bldP spid="5" grpId="0" bldLvl="0" animBg="1"/>
      <p:bldP spid="12" grpId="0" bldLvl="0" animBg="1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文本框 20485"/>
          <p:cNvSpPr txBox="1"/>
          <p:nvPr/>
        </p:nvSpPr>
        <p:spPr>
          <a:xfrm>
            <a:off x="696595" y="756285"/>
            <a:ext cx="802576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4000" b="1">
                <a:solidFill>
                  <a:srgbClr val="FF3300"/>
                </a:solidFill>
                <a:latin typeface="宋体" panose="02010600030101010101" pitchFamily="2" charset="-122"/>
                <a:ea typeface="黑体" panose="02010609060101010101" charset="-122"/>
              </a:rPr>
              <a:t>  </a:t>
            </a:r>
            <a:r>
              <a:rPr lang="zh-CN" altLang="en-US" sz="4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朋友，请你再喝完这杯美酒吧，等你西行出了阳关之后，就再也没有一个交情深厚的老友了。</a:t>
            </a:r>
            <a:endParaRPr lang="zh-CN" altLang="en-US" sz="40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b="7873"/>
          <a:stretch>
            <a:fillRect/>
          </a:stretch>
        </p:blipFill>
        <p:spPr>
          <a:xfrm>
            <a:off x="55880" y="3318510"/>
            <a:ext cx="1706880" cy="1791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文本占位符 34818"/>
          <p:cNvSpPr>
            <a:spLocks noGrp="1"/>
          </p:cNvSpPr>
          <p:nvPr>
            <p:ph type="body" idx="1"/>
          </p:nvPr>
        </p:nvSpPr>
        <p:spPr>
          <a:xfrm>
            <a:off x="371475" y="1000125"/>
            <a:ext cx="8229600" cy="3308985"/>
          </a:xfrm>
        </p:spPr>
        <p:txBody>
          <a:bodyPr/>
          <a:lstStyle/>
          <a:p>
            <a:pPr>
              <a:lnSpc>
                <a:spcPct val="140000"/>
              </a:lnSpc>
              <a:buNone/>
            </a:pPr>
            <a:r>
              <a:rPr lang="zh-CN" altLang="en-US" sz="3600" b="1" dirty="0"/>
              <a:t>          </a:t>
            </a:r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元二要去的是萧条的安西，面对着茫茫的大漠，长途跋涉，此地一别，生死难料，更别提是重逢了，如果你是王维，你的心情如何？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35841"/>
          <p:cNvSpPr>
            <a:spLocks noGrp="1"/>
          </p:cNvSpPr>
          <p:nvPr>
            <p:ph type="title"/>
          </p:nvPr>
        </p:nvSpPr>
        <p:spPr>
          <a:xfrm>
            <a:off x="357505" y="406040"/>
            <a:ext cx="8229600" cy="857400"/>
          </a:xfrm>
        </p:spPr>
        <p:txBody>
          <a:bodyPr anchor="ctr"/>
          <a:lstStyle/>
          <a:p>
            <a:r>
              <a:rPr lang="zh-CN" altLang="en-US" i="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你想对元二说什么？</a:t>
            </a:r>
            <a:endParaRPr lang="zh-CN" altLang="en-US" i="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843" name="文本占位符 35842"/>
          <p:cNvSpPr>
            <a:spLocks noGrp="1"/>
          </p:cNvSpPr>
          <p:nvPr>
            <p:ph type="body" idx="1"/>
          </p:nvPr>
        </p:nvSpPr>
        <p:spPr>
          <a:xfrm>
            <a:off x="357505" y="1186815"/>
            <a:ext cx="8429625" cy="3594735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从欣欣向荣的渭城到大漠茫茫的安西，</a:t>
            </a:r>
            <a:r>
              <a:rPr lang="zh-CN" altLang="en-US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这一路上会发生什么事呢？到了安西，他能顺利完成使命吗？又能平安地回来吗</a:t>
            </a:r>
            <a:r>
              <a:rPr lang="en-US" altLang="zh-CN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张骞出使西域用了十三年，苏武用了十九年时间才回到祖国。更何况，王维此时已到了晚年，在他的有生之年他和元二能否再相见很难预料啊。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ldLvl="0"/>
      <p:bldP spid="35842" grpId="1" bldLvl="0"/>
      <p:bldP spid="35842" grpId="2" bldLvl="0"/>
      <p:bldP spid="35842" grpId="3" bldLvl="0"/>
      <p:bldP spid="358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/>
          <p:cNvSpPr txBox="1"/>
          <p:nvPr/>
        </p:nvSpPr>
        <p:spPr>
          <a:xfrm>
            <a:off x="445770" y="927100"/>
            <a:ext cx="8251825" cy="3290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   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这两行诗由写景转入送别。“更”字表明酒已劝了多次、敬了多杯，仍不尽意，千言万语通过“劝君更尽一杯酒”这一行为表达出来，这依依惜别之情虽只字未提，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这喝下的不仅仅是一杯酒，还有王维对元二的——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945515" y="1353820"/>
            <a:ext cx="7253605" cy="21297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107" name="文本占位符 47106"/>
          <p:cNvSpPr>
            <a:spLocks noGrp="1"/>
          </p:cNvSpPr>
          <p:nvPr>
            <p:ph type="body" idx="1"/>
          </p:nvPr>
        </p:nvSpPr>
        <p:spPr>
          <a:xfrm>
            <a:off x="685800" y="1465580"/>
            <a:ext cx="7772400" cy="2018030"/>
          </a:xfrm>
        </p:spPr>
        <p:txBody>
          <a:bodyPr/>
          <a:lstStyle/>
          <a:p>
            <a:pPr>
              <a:lnSpc>
                <a:spcPct val="170000"/>
              </a:lnSpc>
              <a:buNone/>
            </a:pPr>
            <a:r>
              <a:rPr lang="en-US" altLang="zh-CN" dirty="0"/>
              <a:t>            </a:t>
            </a:r>
            <a:r>
              <a:rPr lang="zh-CN" altLang="en-US" dirty="0"/>
              <a:t>这是一首送别诗，借朝雨柳色渲染惜别的气氛，抒发依依惜别之情。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/>
          <p:nvPr/>
        </p:nvSpPr>
        <p:spPr>
          <a:xfrm>
            <a:off x="2268538" y="1125538"/>
            <a:ext cx="6624637" cy="749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      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1" name="Text Box 6"/>
          <p:cNvSpPr txBox="1"/>
          <p:nvPr/>
        </p:nvSpPr>
        <p:spPr>
          <a:xfrm>
            <a:off x="797560" y="1316355"/>
            <a:ext cx="2830830" cy="3449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赠汪伦</a:t>
            </a:r>
            <a:endParaRPr lang="zh-CN" altLang="en-US" sz="2800" dirty="0">
              <a:solidFill>
                <a:srgbClr val="CC33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李白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李白乘舟将欲行，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忽闻岸上踏歌声。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桃花潭水深千尺，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不及汪伦送我情。</a:t>
            </a:r>
            <a:r>
              <a:rPr lang="zh-CN" altLang="en-US" sz="28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 Box 6"/>
          <p:cNvSpPr txBox="1"/>
          <p:nvPr/>
        </p:nvSpPr>
        <p:spPr>
          <a:xfrm>
            <a:off x="4378960" y="1316355"/>
            <a:ext cx="3840480" cy="3449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黄鹤楼送孟浩然之广陵       </a:t>
            </a:r>
            <a:endParaRPr lang="zh-CN" altLang="en-US" sz="2800" dirty="0">
              <a:solidFill>
                <a:srgbClr val="CC33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李白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故人西辞黄鹤楼,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烟花三月下扬州。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孤帆远影碧空尽,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唯见长江天际流。</a:t>
            </a:r>
            <a:r>
              <a:rPr lang="zh-CN" altLang="en-US" sz="28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7575" y="285750"/>
            <a:ext cx="2691130" cy="952500"/>
            <a:chOff x="1445" y="450"/>
            <a:chExt cx="4238" cy="1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94" y="603"/>
              <a:ext cx="625" cy="1195"/>
            </a:xfrm>
            <a:prstGeom prst="rect">
              <a:avLst/>
            </a:prstGeom>
          </p:spPr>
        </p:pic>
        <p:sp>
          <p:nvSpPr>
            <p:cNvPr id="7" name="圆角矩形 6"/>
            <p:cNvSpPr/>
            <p:nvPr/>
          </p:nvSpPr>
          <p:spPr>
            <a:xfrm>
              <a:off x="1445" y="473"/>
              <a:ext cx="4080" cy="1455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ectangle 2"/>
            <p:cNvSpPr>
              <a:spLocks noGrp="1" noChangeArrowheads="1"/>
            </p:cNvSpPr>
            <p:nvPr/>
          </p:nvSpPr>
          <p:spPr>
            <a:xfrm>
              <a:off x="2437" y="450"/>
              <a:ext cx="3247" cy="15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/>
            <a:lstStyle/>
            <a:p>
              <a:pPr algn="l" eaLnBrk="1" hangingPunct="1"/>
              <a:r>
                <a:rPr lang="zh-CN" altLang="en-US" sz="3200" b="0" dirty="0" smtClean="0"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拓展积累</a:t>
              </a:r>
              <a:endParaRPr lang="zh-CN" altLang="en-US" sz="3200" b="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319530"/>
            <a:ext cx="5048885" cy="229425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sz="6000" b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送元二使安西</a:t>
            </a:r>
            <a:r>
              <a:rPr lang="en-US" altLang="zh-CN" sz="5400" b="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[</a:t>
            </a:r>
            <a:r>
              <a:rPr lang="zh-CN" sz="5400" b="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唐</a:t>
            </a:r>
            <a:r>
              <a:rPr lang="en-US" altLang="zh-CN" sz="5400" b="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]</a:t>
            </a:r>
            <a:r>
              <a:rPr lang="zh-CN" sz="5400" b="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王维</a:t>
            </a:r>
            <a:endParaRPr lang="zh-CN" sz="5400" b="0" dirty="0" smtClean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10860" y="1709420"/>
            <a:ext cx="3223895" cy="19043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3404709" y="2844372"/>
            <a:ext cx="42087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 谢 观 看！</a:t>
            </a:r>
            <a:endParaRPr lang="zh-CN" altLang="en-US" sz="54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074" y="780071"/>
            <a:ext cx="2593181" cy="2986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王维"/>
          <p:cNvPicPr>
            <a:picLocks noChangeAspect="1"/>
          </p:cNvPicPr>
          <p:nvPr/>
        </p:nvPicPr>
        <p:blipFill>
          <a:blip r:embed="rId1" cstate="print"/>
          <a:srcRect l="12727"/>
          <a:stretch>
            <a:fillRect/>
          </a:stretch>
        </p:blipFill>
        <p:spPr>
          <a:xfrm>
            <a:off x="6759575" y="1224280"/>
            <a:ext cx="1938655" cy="3020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Rectangle 3"/>
          <p:cNvSpPr/>
          <p:nvPr/>
        </p:nvSpPr>
        <p:spPr>
          <a:xfrm>
            <a:off x="540385" y="1224280"/>
            <a:ext cx="5942965" cy="3646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000808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3000" dirty="0">
                <a:solidFill>
                  <a:srgbClr val="0008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王维（</a:t>
            </a:r>
            <a:r>
              <a:rPr lang="en-US" altLang="zh-CN" sz="3000" dirty="0">
                <a:solidFill>
                  <a:srgbClr val="0008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701</a:t>
            </a:r>
            <a:r>
              <a:rPr lang="zh-CN" altLang="en-US" sz="3000" dirty="0">
                <a:solidFill>
                  <a:srgbClr val="0008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－</a:t>
            </a:r>
            <a:r>
              <a:rPr lang="en-US" altLang="zh-CN" sz="3000" dirty="0">
                <a:solidFill>
                  <a:srgbClr val="0008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761</a:t>
            </a:r>
            <a:r>
              <a:rPr lang="zh-CN" altLang="en-US" sz="3000" dirty="0">
                <a:solidFill>
                  <a:srgbClr val="0008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）：盛唐时期的著名诗人，又是一位著名的绘画大师。他擅长写优美的山水诗和抒情小诗，被苏轼誉为“诗中有画，画中有诗”。代表作有</a:t>
            </a:r>
            <a:r>
              <a:rPr lang="en-US" altLang="zh-CN" sz="3000" dirty="0">
                <a:solidFill>
                  <a:srgbClr val="0008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000" dirty="0">
                <a:solidFill>
                  <a:srgbClr val="0008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送元二使安西</a:t>
            </a:r>
            <a:r>
              <a:rPr lang="en-US" altLang="zh-CN" sz="3000" dirty="0">
                <a:solidFill>
                  <a:srgbClr val="0008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000" dirty="0">
                <a:solidFill>
                  <a:srgbClr val="0008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鸟鸣涧</a:t>
            </a:r>
            <a:r>
              <a:rPr lang="en-US" altLang="zh-CN" sz="3000" dirty="0">
                <a:solidFill>
                  <a:srgbClr val="0008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000" dirty="0">
                <a:solidFill>
                  <a:srgbClr val="0008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九月九日忆山东兄弟</a:t>
            </a:r>
            <a:r>
              <a:rPr lang="en-US" altLang="zh-CN" sz="3000" dirty="0">
                <a:solidFill>
                  <a:srgbClr val="0008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000" dirty="0">
                <a:solidFill>
                  <a:srgbClr val="00080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等。</a:t>
            </a:r>
            <a:endParaRPr lang="zh-CN" altLang="en-US" sz="3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7575" y="285750"/>
            <a:ext cx="2691130" cy="952500"/>
            <a:chOff x="1445" y="450"/>
            <a:chExt cx="4238" cy="15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94" y="603"/>
              <a:ext cx="625" cy="1195"/>
            </a:xfrm>
            <a:prstGeom prst="rect">
              <a:avLst/>
            </a:prstGeom>
          </p:spPr>
        </p:pic>
        <p:sp>
          <p:nvSpPr>
            <p:cNvPr id="5" name="圆角矩形 4"/>
            <p:cNvSpPr/>
            <p:nvPr/>
          </p:nvSpPr>
          <p:spPr>
            <a:xfrm>
              <a:off x="1445" y="473"/>
              <a:ext cx="4080" cy="1455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4" name="Rectangle 2"/>
            <p:cNvSpPr>
              <a:spLocks noGrp="1" noChangeArrowheads="1"/>
            </p:cNvSpPr>
            <p:nvPr/>
          </p:nvSpPr>
          <p:spPr>
            <a:xfrm>
              <a:off x="2437" y="450"/>
              <a:ext cx="3247" cy="15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/>
            <a:lstStyle/>
            <a:p>
              <a:pPr algn="l" eaLnBrk="1" hangingPunct="1"/>
              <a:r>
                <a:rPr lang="zh-CN" altLang="en-US" sz="3200" b="0" dirty="0" smtClean="0"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作者简介</a:t>
              </a:r>
              <a:endParaRPr lang="zh-CN" altLang="en-US" sz="3200" b="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2289"/>
          <p:cNvSpPr txBox="1"/>
          <p:nvPr/>
        </p:nvSpPr>
        <p:spPr>
          <a:xfrm>
            <a:off x="1017270" y="1743075"/>
            <a:ext cx="340169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送元二使安西</a:t>
            </a:r>
            <a:endParaRPr lang="zh-CN" altLang="en-US" sz="4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291" name="文本框 12290"/>
          <p:cNvSpPr txBox="1"/>
          <p:nvPr/>
        </p:nvSpPr>
        <p:spPr>
          <a:xfrm>
            <a:off x="4990465" y="1743075"/>
            <a:ext cx="22117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latin typeface="仿宋" panose="02010609060101010101" charset="-122"/>
                <a:ea typeface="仿宋" panose="02010609060101010101" charset="-122"/>
              </a:rPr>
              <a:t>唐：王维</a:t>
            </a:r>
            <a:endParaRPr lang="zh-CN" altLang="en-US" sz="36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497840" y="2957830"/>
            <a:ext cx="79521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题目意思：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王维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送朋友元二出使安西。</a:t>
            </a:r>
            <a:endParaRPr lang="zh-CN" altLang="en-US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7575" y="285750"/>
            <a:ext cx="2691130" cy="952500"/>
            <a:chOff x="1445" y="450"/>
            <a:chExt cx="4238" cy="15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94" y="603"/>
              <a:ext cx="625" cy="1195"/>
            </a:xfrm>
            <a:prstGeom prst="rect">
              <a:avLst/>
            </a:prstGeom>
          </p:spPr>
        </p:pic>
        <p:sp>
          <p:nvSpPr>
            <p:cNvPr id="5" name="圆角矩形 4"/>
            <p:cNvSpPr/>
            <p:nvPr/>
          </p:nvSpPr>
          <p:spPr>
            <a:xfrm>
              <a:off x="1445" y="473"/>
              <a:ext cx="4080" cy="1455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4" name="Rectangle 2"/>
            <p:cNvSpPr>
              <a:spLocks noGrp="1" noChangeArrowheads="1"/>
            </p:cNvSpPr>
            <p:nvPr/>
          </p:nvSpPr>
          <p:spPr>
            <a:xfrm>
              <a:off x="2437" y="450"/>
              <a:ext cx="3247" cy="15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/>
            <a:lstStyle/>
            <a:p>
              <a:pPr algn="l" eaLnBrk="1" hangingPunct="1"/>
              <a:r>
                <a:rPr lang="zh-CN" altLang="en-US" sz="3200" b="0" dirty="0" smtClean="0"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古诗题解</a:t>
              </a:r>
              <a:endParaRPr lang="zh-CN" altLang="en-US" sz="3200" b="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>
          <a:xfrm>
            <a:off x="400050" y="666115"/>
            <a:ext cx="8458200" cy="41452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100000"/>
                  </a:schemeClr>
                </a:solidFill>
              </a14:hiddenFill>
            </a:ext>
          </a:extLst>
        </p:spPr>
        <p:txBody>
          <a:bodyPr lIns="90170" tIns="46990" rIns="90170" bIns="46990"/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</a:rPr>
              <a:t>唐朝的时候，国势强大，很多国家都想和唐朝建立友好关系，长安城经常有人被派到国外去出使。而每一次出使，对于当事人来说是既高兴又忧伤的事情，高兴的是可以为国家建功立业，做出贡献，忧伤的是要和多年的老友故交分别。这一别就是海角天涯，不知道还能不能再见面了。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</a:rPr>
              <a:t>    安西在哪？安西是唐中央政府为统辖西域而设的都护府的简称，在今新疆维吾尔自治区库车附近。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0060" y="1270635"/>
            <a:ext cx="2944495" cy="127635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sz="3200" b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送元二使安西</a:t>
            </a:r>
            <a:r>
              <a:rPr lang="en-US" altLang="zh-CN" sz="2800" b="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[</a:t>
            </a:r>
            <a:r>
              <a:rPr lang="zh-CN" sz="2800" b="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唐</a:t>
            </a:r>
            <a:r>
              <a:rPr lang="en-US" altLang="zh-CN" sz="2800" b="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]</a:t>
            </a:r>
            <a:r>
              <a:rPr lang="zh-CN" sz="2800" b="0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王维</a:t>
            </a:r>
            <a:endParaRPr lang="zh-CN" altLang="en-US" sz="2800" b="0" dirty="0" smtClean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466850" y="2470785"/>
            <a:ext cx="6884035" cy="1964690"/>
          </a:xfrm>
        </p:spPr>
        <p:txBody>
          <a:bodyPr/>
          <a:lstStyle/>
          <a:p>
            <a:pPr eaLnBrk="1" hangingPunct="1">
              <a:lnSpc>
                <a:spcPct val="170000"/>
              </a:lnSpc>
              <a:buFontTx/>
              <a:buNone/>
            </a:pPr>
            <a:r>
              <a:rPr 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渭城朝雨浥轻尘，客舍青青柳色新。</a:t>
            </a:r>
            <a:endParaRPr 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buFontTx/>
              <a:buNone/>
            </a:pPr>
            <a:r>
              <a:rPr 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劝君更尽一杯酒，西出阳关无故人。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7575" y="285750"/>
            <a:ext cx="2691130" cy="952500"/>
            <a:chOff x="1445" y="450"/>
            <a:chExt cx="4238" cy="1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94" y="603"/>
              <a:ext cx="625" cy="1195"/>
            </a:xfrm>
            <a:prstGeom prst="rect">
              <a:avLst/>
            </a:prstGeom>
          </p:spPr>
        </p:pic>
        <p:sp>
          <p:nvSpPr>
            <p:cNvPr id="7" name="圆角矩形 6"/>
            <p:cNvSpPr/>
            <p:nvPr/>
          </p:nvSpPr>
          <p:spPr>
            <a:xfrm>
              <a:off x="1445" y="473"/>
              <a:ext cx="4080" cy="1455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ectangle 2"/>
            <p:cNvSpPr>
              <a:spLocks noGrp="1" noChangeArrowheads="1"/>
            </p:cNvSpPr>
            <p:nvPr/>
          </p:nvSpPr>
          <p:spPr>
            <a:xfrm>
              <a:off x="2437" y="450"/>
              <a:ext cx="3247" cy="15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/>
            <a:lstStyle/>
            <a:p>
              <a:pPr algn="l" eaLnBrk="1" hangingPunct="1"/>
              <a:r>
                <a:rPr lang="zh-CN" altLang="en-US" sz="3200" b="0" dirty="0" smtClean="0"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古诗学习</a:t>
              </a:r>
              <a:endParaRPr lang="zh-CN" altLang="en-US" sz="3200" b="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266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6"/>
          <p:cNvSpPr txBox="1"/>
          <p:nvPr/>
        </p:nvSpPr>
        <p:spPr>
          <a:xfrm>
            <a:off x="8304213" y="762000"/>
            <a:ext cx="458787" cy="5638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9" name="Text Box 21"/>
          <p:cNvSpPr txBox="1"/>
          <p:nvPr/>
        </p:nvSpPr>
        <p:spPr>
          <a:xfrm>
            <a:off x="819785" y="1359535"/>
            <a:ext cx="7704455" cy="1309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元二：作者的友人元常，在兄弟中排行老二，故名“元二”。 </a:t>
            </a:r>
            <a:endParaRPr lang="zh-CN" altLang="en-US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270" name="Text Box 22"/>
          <p:cNvSpPr txBox="1"/>
          <p:nvPr/>
        </p:nvSpPr>
        <p:spPr>
          <a:xfrm>
            <a:off x="1028700" y="2790825"/>
            <a:ext cx="48768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使：到某地；出使。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271" name="Text Box 23"/>
          <p:cNvSpPr txBox="1"/>
          <p:nvPr/>
        </p:nvSpPr>
        <p:spPr>
          <a:xfrm>
            <a:off x="1028700" y="714375"/>
            <a:ext cx="30283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送：送别</a:t>
            </a:r>
            <a:endParaRPr lang="zh-CN" altLang="en-US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72" name="Text Box 24"/>
          <p:cNvSpPr txBox="1"/>
          <p:nvPr/>
        </p:nvSpPr>
        <p:spPr>
          <a:xfrm>
            <a:off x="835025" y="3578860"/>
            <a:ext cx="7493635" cy="7004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安西：指唐代安西都护府。</a:t>
            </a:r>
            <a:endParaRPr lang="zh-CN" altLang="en-US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xfrm>
            <a:off x="1176655" y="1706880"/>
            <a:ext cx="6953885" cy="1113155"/>
          </a:xfrm>
        </p:spPr>
        <p:txBody>
          <a:bodyPr/>
          <a:lstStyle/>
          <a:p>
            <a:pPr>
              <a:buNone/>
            </a:pPr>
            <a:r>
              <a:rPr lang="zh-CN" altLang="en-US" sz="4800">
                <a:latin typeface="黑体" panose="02010609060101010101" charset="-122"/>
                <a:ea typeface="黑体" panose="02010609060101010101" charset="-122"/>
              </a:rPr>
              <a:t>送别时的情景是怎样的？</a:t>
            </a:r>
            <a:endParaRPr lang="zh-CN" altLang="en-US" sz="48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809240" y="2243455"/>
            <a:ext cx="476250" cy="533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913890" y="2243455"/>
            <a:ext cx="828675" cy="533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941705" y="2243455"/>
            <a:ext cx="904875" cy="533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638040" y="2243455"/>
            <a:ext cx="865505" cy="533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476365" y="2243455"/>
            <a:ext cx="865505" cy="533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xfrm>
            <a:off x="876300" y="2202180"/>
            <a:ext cx="7592060" cy="732155"/>
          </a:xfrm>
        </p:spPr>
        <p:txBody>
          <a:bodyPr/>
          <a:lstStyle/>
          <a:p>
            <a:pPr>
              <a:buNone/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渭城朝雨浥轻尘，客舍青青柳色新。  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551180" y="644525"/>
            <a:ext cx="4952365" cy="1388745"/>
          </a:xfrm>
          <a:prstGeom prst="wedgeRoundRectCallout">
            <a:avLst>
              <a:gd name="adj1" fmla="val -32484"/>
              <a:gd name="adj2" fmla="val 611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r>
              <a:rPr lang="en-US" altLang="zh-CN"/>
              <a:t>       </a:t>
            </a:r>
            <a:r>
              <a:rPr lang="zh-CN" altLang="en-US" sz="2400">
                <a:solidFill>
                  <a:schemeClr val="tx1"/>
                </a:solidFill>
              </a:rPr>
              <a:t>秦置咸阳县，汉代改称渭城县，唐时属京兆府咸阳县辖区，在今陕西咸阳东北，渭水北岸。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51180" y="3387725"/>
            <a:ext cx="2524125" cy="788670"/>
          </a:xfrm>
          <a:prstGeom prst="wedgeRoundRectCallout">
            <a:avLst>
              <a:gd name="adj1" fmla="val 21471"/>
              <a:gd name="adj2" fmla="val -1164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r>
              <a:rPr lang="zh-CN" altLang="en-US" sz="2400">
                <a:solidFill>
                  <a:schemeClr val="tx1"/>
                </a:solidFill>
              </a:rPr>
              <a:t>朝雨：早晨的雨。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218180" y="3387725"/>
            <a:ext cx="1638935" cy="788670"/>
          </a:xfrm>
          <a:prstGeom prst="wedgeRoundRectCallout">
            <a:avLst>
              <a:gd name="adj1" fmla="val -57018"/>
              <a:gd name="adj2" fmla="val -1152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r>
              <a:rPr lang="zh-CN" altLang="en-US" sz="2400">
                <a:solidFill>
                  <a:schemeClr val="tx1"/>
                </a:solidFill>
              </a:rPr>
              <a:t>浥：湿润。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6361430" y="1168400"/>
            <a:ext cx="1858010" cy="788670"/>
          </a:xfrm>
          <a:prstGeom prst="wedgeRoundRectCallout">
            <a:avLst>
              <a:gd name="adj1" fmla="val -98017"/>
              <a:gd name="adj2" fmla="val 780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</a:pPr>
            <a:r>
              <a:rPr lang="zh-CN" altLang="en-US" sz="2400">
                <a:solidFill>
                  <a:schemeClr val="tx1"/>
                </a:solidFill>
              </a:rPr>
              <a:t>客舍：旅店。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5560695" y="3387725"/>
            <a:ext cx="2696210" cy="1140460"/>
          </a:xfrm>
          <a:prstGeom prst="wedgeRoundRectCallout">
            <a:avLst>
              <a:gd name="adj1" fmla="val -4309"/>
              <a:gd name="adj2" fmla="val -971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30000"/>
              </a:lnSpc>
            </a:pPr>
            <a:r>
              <a:rPr lang="zh-CN" altLang="en-US" sz="2400">
                <a:solidFill>
                  <a:schemeClr val="tx1"/>
                </a:solidFill>
              </a:rPr>
              <a:t>柳色：即指初春嫩柳的颜色。 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 bldLvl="0" animBg="1"/>
      <p:bldP spid="2" grpId="0" bldLvl="0" animBg="1"/>
      <p:bldP spid="10" grpId="0" bldLvl="0" animBg="1"/>
      <p:bldP spid="13" grpId="0" bldLvl="0" animBg="1"/>
      <p:bldP spid="3" grpId="0" bldLvl="0" animBg="1"/>
      <p:bldP spid="5" grpId="0" bldLvl="0" animBg="1"/>
      <p:bldP spid="7" grpId="0" bldLvl="0" animBg="1"/>
      <p:bldP spid="12" grpId="0" bldLvl="0" animBg="1"/>
      <p:bldP spid="14" grpId="0" bldLvl="0" animBg="1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65ADA9"/>
      </a:accent1>
      <a:accent2>
        <a:srgbClr val="8BB7D3"/>
      </a:accent2>
      <a:accent3>
        <a:srgbClr val="65ADA9"/>
      </a:accent3>
      <a:accent4>
        <a:srgbClr val="8BB7D3"/>
      </a:accent4>
      <a:accent5>
        <a:srgbClr val="65ADA9"/>
      </a:accent5>
      <a:accent6>
        <a:srgbClr val="8BB7D3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宋体"/>
        <a:font script="Hebr" typeface="宋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宋体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宋体"/>
        <a:font script="Hebr" typeface="宋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宋体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宋体"/>
        <a:font script="Hebr" typeface="宋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宋体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1457</Words>
  <Application>WPS 演示</Application>
  <PresentationFormat>全屏显示(16:9)</PresentationFormat>
  <Paragraphs>116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黑体</vt:lpstr>
      <vt:lpstr>Calibri</vt:lpstr>
      <vt:lpstr>新宋体</vt:lpstr>
      <vt:lpstr>Calibri</vt:lpstr>
      <vt:lpstr>仿宋</vt:lpstr>
      <vt:lpstr>楷体</vt:lpstr>
      <vt:lpstr>幼圆</vt:lpstr>
      <vt:lpstr>Arial Unicode MS</vt:lpstr>
      <vt:lpstr>Office 主题</vt:lpstr>
      <vt:lpstr>PowerPoint 演示文稿</vt:lpstr>
      <vt:lpstr>送元二使安西[唐]王维</vt:lpstr>
      <vt:lpstr>PowerPoint 演示文稿</vt:lpstr>
      <vt:lpstr>PowerPoint 演示文稿</vt:lpstr>
      <vt:lpstr>PowerPoint 演示文稿</vt:lpstr>
      <vt:lpstr>送元二使安西[唐]王维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你想对元二说什么？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231</cp:revision>
  <dcterms:created xsi:type="dcterms:W3CDTF">2019-06-14T07:48:00Z</dcterms:created>
  <dcterms:modified xsi:type="dcterms:W3CDTF">2020-04-22T06:55:59Z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