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258" r:id="rId3"/>
    <p:sldId id="382" r:id="rId5"/>
    <p:sldId id="389" r:id="rId6"/>
    <p:sldId id="387" r:id="rId7"/>
    <p:sldId id="386" r:id="rId8"/>
    <p:sldId id="426" r:id="rId9"/>
    <p:sldId id="440" r:id="rId10"/>
    <p:sldId id="441" r:id="rId11"/>
    <p:sldId id="391" r:id="rId12"/>
    <p:sldId id="337" r:id="rId13"/>
    <p:sldId id="393" r:id="rId14"/>
    <p:sldId id="395" r:id="rId15"/>
    <p:sldId id="342" r:id="rId16"/>
    <p:sldId id="368" r:id="rId17"/>
    <p:sldId id="427" r:id="rId18"/>
    <p:sldId id="338" r:id="rId19"/>
    <p:sldId id="370" r:id="rId20"/>
    <p:sldId id="343" r:id="rId21"/>
    <p:sldId id="344" r:id="rId22"/>
    <p:sldId id="268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FE8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24"/>
        <p:guide pos="290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6"/>
          <p:cNvSpPr txBox="1"/>
          <p:nvPr/>
        </p:nvSpPr>
        <p:spPr>
          <a:xfrm>
            <a:off x="2733517" y="1201738"/>
            <a:ext cx="36753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zh-CN" sz="5500" dirty="0">
                <a:latin typeface="黑体" panose="02010609060101010101" charset="-122"/>
                <a:ea typeface="黑体" panose="02010609060101010101" charset="-122"/>
              </a:rPr>
              <a:t>古诗词诵读</a:t>
            </a:r>
            <a:endParaRPr lang="zh-CN" altLang="zh-CN" sz="5500" dirty="0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295650" y="2990850"/>
            <a:ext cx="3579813" cy="12700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9155" name="组合 1"/>
          <p:cNvGrpSpPr/>
          <p:nvPr/>
        </p:nvGrpSpPr>
        <p:grpSpPr>
          <a:xfrm>
            <a:off x="2451100" y="2298700"/>
            <a:ext cx="771525" cy="777875"/>
            <a:chOff x="4690" y="3620"/>
            <a:chExt cx="1214" cy="1224"/>
          </a:xfrm>
        </p:grpSpPr>
        <p:sp>
          <p:nvSpPr>
            <p:cNvPr id="10" name="Teardrop 108"/>
            <p:cNvSpPr/>
            <p:nvPr/>
          </p:nvSpPr>
          <p:spPr>
            <a:xfrm rot="8100000">
              <a:off x="4690" y="3620"/>
              <a:ext cx="1214" cy="1224"/>
            </a:xfrm>
            <a:prstGeom prst="teardrop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sz="675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Oval 111"/>
            <p:cNvSpPr/>
            <p:nvPr/>
          </p:nvSpPr>
          <p:spPr>
            <a:xfrm>
              <a:off x="4767" y="3760"/>
              <a:ext cx="1059" cy="944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</a:lstStyle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3000" b="0" i="0" u="none" strike="noStrike" kern="1200" cap="none" spc="0" normalizeH="0" baseline="0" noProof="1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Arial" panose="020B0604020202020204" pitchFamily="34" charset="0"/>
                </a:rPr>
                <a:t>1</a:t>
              </a:r>
              <a:endParaRPr kumimoji="0" lang="en-US" altLang="zh-CN" sz="30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2" name="TextBox 5"/>
          <p:cNvSpPr txBox="1"/>
          <p:nvPr/>
        </p:nvSpPr>
        <p:spPr>
          <a:xfrm>
            <a:off x="3197225" y="2335213"/>
            <a:ext cx="3778250" cy="668655"/>
          </a:xfrm>
          <a:prstGeom prst="rect">
            <a:avLst/>
          </a:prstGeom>
          <a:noFill/>
          <a:ln w="9525">
            <a:noFill/>
          </a:ln>
        </p:spPr>
        <p:txBody>
          <a:bodyPr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采薇（节选）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3895" y="1162050"/>
            <a:ext cx="8072120" cy="302006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4000" dirty="0" smtClean="0">
                <a:latin typeface="+mj-lt"/>
                <a:ea typeface="黑体" panose="02010609060101010101" charset="-122"/>
                <a:cs typeface="+mj-cs"/>
              </a:rPr>
              <a:t>       </a:t>
            </a: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采薇</a:t>
            </a:r>
            <a:r>
              <a:rPr lang="en-US" altLang="zh-CN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是西周时期一位饱尝服役思归之苦的戍边战士在归途中所作的诗，诗中叙述了他转战边陲的艰苦生活，表达了他爱国恋家、忧时伤事的感情。</a:t>
            </a:r>
            <a:endParaRPr kumimoji="0" lang="zh-CN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拓展主题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19175" y="1145540"/>
            <a:ext cx="1819910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想一想： </a:t>
            </a:r>
            <a:endParaRPr lang="zh-CN" altLang="en-US" sz="3200" dirty="0" smtClean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问题交流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63675" y="1866265"/>
            <a:ext cx="6534150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“昔”指何时？“往”去何方？</a:t>
            </a:r>
            <a:endParaRPr lang="zh-CN" altLang="en-US" sz="32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“我”指谁？“今”又指何时？</a:t>
            </a:r>
            <a:endParaRPr lang="zh-CN" altLang="en-US" sz="32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“来”去何方？</a:t>
            </a:r>
            <a:endParaRPr lang="zh-CN" altLang="en-US" sz="32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68325" y="685800"/>
            <a:ext cx="4248785" cy="36410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“昔”指何时？</a:t>
            </a:r>
            <a:endParaRPr lang="zh-CN" altLang="en-US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“往”去何方？</a:t>
            </a:r>
            <a:endParaRPr lang="en-US" altLang="zh-CN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“我”指谁？</a:t>
            </a:r>
            <a:endParaRPr lang="zh-CN" altLang="en-US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“今”又指何时？</a:t>
            </a:r>
            <a:endParaRPr lang="zh-CN" altLang="en-US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“来”去何方？</a:t>
            </a:r>
            <a:endParaRPr lang="zh-CN" altLang="en-US" sz="32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17110" y="751840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原来出征时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4883785" y="1530985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战场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883785" y="2226310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战士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883785" y="2963545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从战场归来时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83785" y="3723005"/>
            <a:ext cx="2957195" cy="6038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归家</a:t>
            </a:r>
            <a:endParaRPr lang="zh-CN" altLang="en-US" sz="3200" b="1" dirty="0" smtClean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6597" y="1425094"/>
            <a:ext cx="70104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“昔我往矣，杨柳依依。”</a:t>
            </a:r>
            <a:endParaRPr lang="zh-CN" altLang="en-US" sz="36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重点分析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956742" y="2409344"/>
            <a:ext cx="7010400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“杨柳依依”是什么意思？</a:t>
            </a:r>
            <a:endParaRPr lang="zh-CN" altLang="en-US" sz="4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581660" y="764540"/>
            <a:ext cx="7863205" cy="1952625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3200" dirty="0" smtClean="0">
                <a:latin typeface="+mj-lt"/>
                <a:ea typeface="黑体" panose="02010609060101010101" charset="-122"/>
                <a:cs typeface="+mj-cs"/>
              </a:rPr>
              <a:t>         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周宣王执政的前夕，玁狁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en-US" altLang="zh-CN" sz="3200" dirty="0" err="1" smtClean="0">
                <a:latin typeface="Corbel" panose="020B0503020204020204" charset="0"/>
                <a:ea typeface="黑体" panose="02010609060101010101" charset="-122"/>
                <a:cs typeface="Corbel" panose="020B0503020204020204" charset="0"/>
              </a:rPr>
              <a:t>xi</a:t>
            </a:r>
            <a:r>
              <a:rPr lang="en-US" altLang="zh-CN" sz="3200" dirty="0" err="1" smtClean="0">
                <a:latin typeface="黑体" panose="02010609060101010101" charset="-122"/>
                <a:ea typeface="黑体" panose="02010609060101010101" charset="-122"/>
                <a:cs typeface="Corbel" panose="020B0503020204020204" charset="0"/>
              </a:rPr>
              <a:t>ǎ</a:t>
            </a:r>
            <a:r>
              <a:rPr lang="en-US" altLang="zh-CN" sz="3200" dirty="0" err="1" smtClean="0">
                <a:latin typeface="Corbel" panose="020B0503020204020204" charset="0"/>
                <a:ea typeface="黑体" panose="02010609060101010101" charset="-122"/>
                <a:cs typeface="Corbel" panose="020B0503020204020204" charset="0"/>
              </a:rPr>
              <a:t>n  y</a:t>
            </a:r>
            <a:r>
              <a:rPr lang="en-US" altLang="zh-CN" sz="3200" dirty="0" err="1" smtClean="0">
                <a:latin typeface="黑体" panose="02010609060101010101" charset="-122"/>
                <a:ea typeface="黑体" panose="02010609060101010101" charset="-122"/>
                <a:cs typeface="Corbel" panose="020B0503020204020204" charset="0"/>
              </a:rPr>
              <a:t>ǔ</a:t>
            </a:r>
            <a:r>
              <a:rPr lang="en-US" altLang="zh-CN" sz="3200" dirty="0" err="1" smtClean="0">
                <a:latin typeface="Corbel" panose="020B0503020204020204" charset="0"/>
                <a:ea typeface="黑体" panose="02010609060101010101" charset="-122"/>
                <a:cs typeface="Corbel" panose="020B0503020204020204" charset="0"/>
              </a:rPr>
              <a:t>n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曾乘周王朝政治动乱和遭遇大旱灾，侵扰我国北方边境。</a:t>
            </a:r>
            <a:endParaRPr kumimoji="0" lang="zh-CN" alt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48690" y="2882900"/>
            <a:ext cx="7496175" cy="189484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为了保卫祖国，保卫家乡，不得不去征战。这位深明大义的士兵最割舍不下的就是家人。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依依不舍</a:t>
            </a:r>
            <a:endParaRPr lang="zh-CN" altLang="en-US" sz="32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66597" y="1425094"/>
            <a:ext cx="70104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dirty="0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“今我来思，雨雪霏霏。”</a:t>
            </a:r>
            <a:endParaRPr lang="zh-CN" altLang="en-US" sz="3600" dirty="0" smtClean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3255" y="2418715"/>
            <a:ext cx="7858125" cy="7067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 smtClean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“ 雨雪霏霏”是一幅怎样的画面？</a:t>
            </a:r>
            <a:endParaRPr lang="zh-CN" altLang="en-US" sz="4000" dirty="0" smtClean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47700" y="805180"/>
            <a:ext cx="8191500" cy="39693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 smtClean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r>
              <a:rPr lang="zh-CN" altLang="en-US" sz="36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位战士侥幸存活下来，饥寒交迫，却没有人来迎接，这是为什么呢？物是人非事事休，欲语泪先流！他彻底绝望了，他的心犹如飞舞着的雪花一样冰冷！犹如低沉着的山风一样哀吟。这“雨雪霏霏”不正是这位回乡征人内心凄苦的真实写照吗？</a:t>
            </a:r>
            <a:endParaRPr lang="zh-CN" altLang="en-US" sz="36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13080" y="1059815"/>
            <a:ext cx="8326755" cy="385508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3600" dirty="0" smtClean="0">
                <a:latin typeface="+mj-lt"/>
                <a:ea typeface="黑体" panose="02010609060101010101" charset="-122"/>
                <a:cs typeface="+mj-cs"/>
              </a:rPr>
              <a:t>        </a:t>
            </a:r>
            <a:r>
              <a:rPr lang="zh-CN" altLang="en-US" sz="2800" dirty="0" smtClean="0">
                <a:latin typeface="+mj-lt"/>
                <a:ea typeface="黑体" panose="02010609060101010101" charset="-122"/>
                <a:cs typeface="+mj-cs"/>
              </a:rPr>
              <a:t>从写作上看，它和诗经的许多作品一样用以薇起兴的手法，加上章法、词法上重沓叠奏，使内容和情趣都得以层层铺出，渐渐深化，也增强了作品的音乐美和节奏感。全诗有记叙，有议论，有景物，有抒情，有心理描写，搭配错落有致，又十分妥贴，因此</a:t>
            </a:r>
            <a:r>
              <a:rPr lang="en-US" altLang="zh-CN" sz="2800" dirty="0" smtClean="0">
                <a:latin typeface="+mj-lt"/>
                <a:ea typeface="黑体" panose="02010609060101010101" charset="-122"/>
                <a:cs typeface="+mj-cs"/>
              </a:rPr>
              <a:t>《</a:t>
            </a:r>
            <a:r>
              <a:rPr lang="zh-CN" altLang="en-US" sz="2800" dirty="0" smtClean="0">
                <a:latin typeface="+mj-lt"/>
                <a:ea typeface="黑体" panose="02010609060101010101" charset="-122"/>
                <a:cs typeface="+mj-cs"/>
              </a:rPr>
              <a:t>采薇</a:t>
            </a:r>
            <a:r>
              <a:rPr lang="en-US" altLang="zh-CN" sz="2800" dirty="0" smtClean="0">
                <a:latin typeface="+mj-lt"/>
                <a:ea typeface="黑体" panose="02010609060101010101" charset="-122"/>
                <a:cs typeface="+mj-cs"/>
              </a:rPr>
              <a:t>》</a:t>
            </a:r>
            <a:r>
              <a:rPr lang="zh-CN" altLang="en-US" sz="2800" dirty="0" smtClean="0">
                <a:latin typeface="+mj-lt"/>
                <a:ea typeface="黑体" panose="02010609060101010101" charset="-122"/>
                <a:cs typeface="+mj-cs"/>
              </a:rPr>
              <a:t>一篇确是</a:t>
            </a:r>
            <a:r>
              <a:rPr lang="en-US" altLang="zh-CN" sz="2800" dirty="0" smtClean="0">
                <a:latin typeface="+mj-lt"/>
                <a:ea typeface="黑体" panose="02010609060101010101" charset="-122"/>
                <a:cs typeface="+mj-cs"/>
              </a:rPr>
              <a:t>《</a:t>
            </a:r>
            <a:r>
              <a:rPr lang="zh-CN" altLang="en-US" sz="2800" dirty="0" smtClean="0">
                <a:latin typeface="+mj-lt"/>
                <a:ea typeface="黑体" panose="02010609060101010101" charset="-122"/>
                <a:cs typeface="+mj-cs"/>
              </a:rPr>
              <a:t>诗经</a:t>
            </a:r>
            <a:r>
              <a:rPr lang="en-US" altLang="zh-CN" sz="2800" dirty="0" smtClean="0">
                <a:latin typeface="+mj-lt"/>
                <a:ea typeface="黑体" panose="02010609060101010101" charset="-122"/>
                <a:cs typeface="+mj-cs"/>
              </a:rPr>
              <a:t>》</a:t>
            </a:r>
            <a:r>
              <a:rPr lang="zh-CN" altLang="en-US" sz="2800" dirty="0" smtClean="0">
                <a:latin typeface="+mj-lt"/>
                <a:ea typeface="黑体" panose="02010609060101010101" charset="-122"/>
                <a:cs typeface="+mj-cs"/>
              </a:rPr>
              <a:t>中最好的篇章之一。 另外也运用了倒叙和对比等写作手法。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黑体" panose="02010609060101010101" charset="-122"/>
              <a:cs typeface="+mj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写法点拨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93395" y="1260475"/>
            <a:ext cx="8157845" cy="296354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战争是残酷的，它使无数的人失去家园，失去亲人，造成了一幕幕人间惨剧。和平</a:t>
            </a:r>
            <a:r>
              <a:rPr lang="en-US" altLang="zh-CN" sz="36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是世界人民的心声！让我们呼唤和平，保卫和平。</a:t>
            </a:r>
            <a:endParaRPr lang="zh-CN" altLang="en-US" sz="36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心灵感悟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1625" y="394335"/>
            <a:ext cx="8842375" cy="4523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3200" b="0" i="0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根据课文内容填空</a:t>
            </a:r>
            <a:endParaRPr kumimoji="0" lang="en-US" altLang="zh-CN" sz="3200" b="0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出门时是（    ），（    ）随风摇摆 ，而回来时却已经是（        ）的冬天。</a:t>
            </a:r>
            <a:endParaRPr lang="zh-CN" altLang="en-US" sz="3200" dirty="0" smtClean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此诗描写的是（                                     </a:t>
            </a:r>
            <a:endParaRPr lang="zh-CN" altLang="en-US" sz="3200" dirty="0" smtClean="0"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</a:rPr>
              <a:t>                   ），表达了他（        ）、（        ）的感情。</a:t>
            </a:r>
            <a:endParaRPr kumimoji="0" lang="zh-CN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0070" y="133350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春天</a:t>
            </a:r>
            <a:endParaRPr kumimoji="0" lang="zh-CN" altLang="en-US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57470" y="133350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杨柳</a:t>
            </a:r>
            <a:endParaRPr kumimoji="0" lang="zh-CN" altLang="en-US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55415" y="2071370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雪花飞舞</a:t>
            </a:r>
            <a:endParaRPr kumimoji="0" lang="zh-CN" altLang="en-US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3995" y="2898140"/>
            <a:ext cx="8930005" cy="1123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              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一位饱尝服役思归之苦的戍边战</a:t>
            </a:r>
            <a:endParaRPr lang="zh-CN" altLang="en-US" sz="32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70000"/>
              </a:lnSpc>
            </a:pPr>
            <a:endParaRPr lang="zh-CN" altLang="en-US" sz="3200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  <a:sym typeface="+mn-ea"/>
            </a:endParaRPr>
          </a:p>
          <a:p>
            <a:pPr algn="l">
              <a:lnSpc>
                <a:spcPct val="70000"/>
              </a:lnSpc>
            </a:pP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士转战边陲的艰苦生活</a:t>
            </a:r>
            <a:endParaRPr kumimoji="0" lang="zh-CN" altLang="en-US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4695" y="425386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爱国恋家</a:t>
            </a:r>
            <a:endParaRPr kumimoji="0" lang="zh-CN" altLang="en-US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98545" y="425386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宋体" panose="02010600030101010101" pitchFamily="2" charset="-122"/>
                <a:sym typeface="+mn-ea"/>
              </a:rPr>
              <a:t>忧时伤事</a:t>
            </a:r>
            <a:endParaRPr kumimoji="0" lang="zh-CN" altLang="en-US" sz="3200" b="0" i="0" strike="noStrike" cap="none" normalizeH="0" baseline="0" dirty="0" smtClean="0">
              <a:ln>
                <a:noFill/>
              </a:ln>
              <a:effectLst/>
              <a:latin typeface="黑体" panose="02010609060101010101" charset="-122"/>
              <a:ea typeface="黑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395605" y="994410"/>
            <a:ext cx="8438515" cy="392112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诗经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是中国最早的诗歌总集。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诗经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原本叫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诗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，共有诗歌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305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首，又称“诗三百”。分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风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》《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雅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》《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颂</a:t>
            </a:r>
            <a:r>
              <a:rPr lang="en-US" altLang="zh-CN" sz="3200" dirty="0" smtClean="0"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三部分。从汉朝起儒家就将其奉为经典。书中诗的作者绝大部分已经无法考证。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3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知识链接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363434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 谢 观 看！</a:t>
            </a:r>
            <a:endParaRPr lang="zh-CN" altLang="en-US" sz="5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七彩课堂插图板式封面\排版用图标、页眉页脚\标题图（终-排版用）共29个\预习指导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53" y="998126"/>
            <a:ext cx="2007994" cy="14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1043305" y="2402205"/>
            <a:ext cx="6985000" cy="192468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3600" dirty="0" smtClean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学习掌握本课的生字新词。</a:t>
            </a:r>
            <a:endParaRPr lang="zh-CN" altLang="en-US" sz="3600" dirty="0" smtClean="0">
              <a:latin typeface="黑体" panose="02010609060101010101" charset="-122"/>
              <a:ea typeface="黑体" panose="02010609060101010101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altLang="zh-CN" sz="3600" dirty="0" smtClean="0"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诵读诗歌，理解句子。</a:t>
            </a:r>
            <a:endParaRPr lang="zh-CN" altLang="en-US" sz="36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5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预习检查</a:t>
              </a:r>
              <a:endParaRPr lang="zh-CN" altLang="en-US" sz="2800" b="1" dirty="0" smtClean="0">
                <a:solidFill>
                  <a:srgbClr val="00AFE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35355" y="1061085"/>
            <a:ext cx="7272655" cy="399034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昔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：从前，指出征时。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往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：指当初去从军。</a:t>
            </a:r>
            <a:b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</a:b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依依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：形容柳丝轻轻随风摇曳的样子。</a:t>
            </a:r>
            <a:b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</a:b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思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：句末语气词，没有实在意义。　</a:t>
            </a:r>
            <a:endParaRPr lang="en-US" altLang="zh-CN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雨雪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：指下雪。“雨”，这里读</a:t>
            </a:r>
            <a:r>
              <a:rPr lang="zh-CN" altLang="en-US" sz="2800" b="1" dirty="0" smtClean="0">
                <a:latin typeface="Corbel" panose="020B0503020204020204" charset="0"/>
                <a:ea typeface="楷体" panose="02010609060101010101" charset="-122"/>
                <a:cs typeface="Corbel" panose="020B0503020204020204" charset="0"/>
              </a:rPr>
              <a:t>y</a:t>
            </a:r>
            <a:r>
              <a:rPr lang="zh-CN" altLang="en-US" sz="2800" b="1" dirty="0" smtClean="0">
                <a:latin typeface="黑体" panose="02010609060101010101" charset="-122"/>
                <a:ea typeface="黑体" panose="02010609060101010101" charset="-122"/>
                <a:cs typeface="Corbel" panose="020B0503020204020204" charset="0"/>
              </a:rPr>
              <a:t>ù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。</a:t>
            </a:r>
            <a:br>
              <a:rPr lang="zh-CN" altLang="en-US" sz="2800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</a:b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迟迟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：迟缓的样子。</a:t>
            </a:r>
            <a:endParaRPr lang="zh-CN" altLang="en-US" sz="2800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载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：则，又。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  <a:p>
            <a:pPr lvl="0">
              <a:lnSpc>
                <a:spcPct val="110000"/>
              </a:lnSpc>
              <a:spcBef>
                <a:spcPct val="0"/>
              </a:spcBef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莫</a:t>
            </a:r>
            <a:r>
              <a:rPr lang="zh-CN" altLang="en-US" sz="2800" b="1" dirty="0" smtClean="0">
                <a:latin typeface="楷体" panose="02010609060101010101" charset="-122"/>
                <a:ea typeface="楷体" panose="02010609060101010101" charset="-122"/>
                <a:cs typeface="黑体" panose="02010609060101010101" charset="-122"/>
              </a:rPr>
              <a:t>：没有人。</a:t>
            </a:r>
            <a:endParaRPr lang="zh-CN" altLang="en-US" sz="2800" b="1" dirty="0" smtClean="0">
              <a:latin typeface="楷体" panose="02010609060101010101" charset="-122"/>
              <a:ea typeface="楷体" panose="02010609060101010101" charset="-122"/>
              <a:cs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3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字词乐园</a:t>
              </a:r>
              <a:endParaRPr lang="zh-CN" altLang="en-US" sz="28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885" y="1443990"/>
            <a:ext cx="5431790" cy="73342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zh-CN" altLang="en-US" sz="4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昔我往矣，</a:t>
            </a:r>
            <a:r>
              <a:rPr lang="zh-CN" altLang="en-US" sz="4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杨柳依依。</a:t>
            </a:r>
            <a:endParaRPr kumimoji="0" lang="zh-CN" altLang="en-US" sz="40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22960" y="2422525"/>
            <a:ext cx="7919720" cy="6483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回想当初出征时，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杨柳依依随风吹。</a:t>
            </a:r>
            <a:endParaRPr kumimoji="0" lang="zh-CN" altLang="en-US" sz="4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1550" y="497840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课文详解</a:t>
              </a:r>
              <a:endParaRPr lang="zh-CN" altLang="en-US" sz="28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885" y="1443990"/>
            <a:ext cx="5431790" cy="73342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zh-CN" altLang="en-US" sz="4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今我来思，</a:t>
            </a:r>
            <a:r>
              <a:rPr lang="zh-CN" altLang="en-US" sz="4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j-cs"/>
                <a:sym typeface="+mn-ea"/>
              </a:rPr>
              <a:t>雨雪霏霏。</a:t>
            </a:r>
            <a:endParaRPr kumimoji="0" lang="zh-CN" altLang="en-US" sz="40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22960" y="2310765"/>
            <a:ext cx="7919720" cy="6483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如今回来路途中，</a:t>
            </a: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  <a:sym typeface="+mn-ea"/>
              </a:rPr>
              <a:t>大雪纷纷满天飞。</a:t>
            </a:r>
            <a:endParaRPr kumimoji="0" lang="zh-CN" altLang="en-US" sz="4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77035" y="1466215"/>
            <a:ext cx="5431790" cy="73342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zh-CN" altLang="en-US" sz="4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行道迟迟，载渴载饥。</a:t>
            </a:r>
            <a:endParaRPr kumimoji="0" lang="zh-CN" altLang="en-US" sz="40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949325" y="2270125"/>
            <a:ext cx="7919720" cy="6483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道路泥泞难行走，又渴又饥真劳累。</a:t>
            </a:r>
            <a:endParaRPr lang="zh-CN" altLang="en-US" sz="36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619885" y="1443990"/>
            <a:ext cx="5431790" cy="73342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zh-CN" altLang="en-US" sz="4000" dirty="0" smtClean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+mj-cs"/>
              </a:rPr>
              <a:t>我心伤悲，莫知我哀！</a:t>
            </a:r>
            <a:endParaRPr kumimoji="0" lang="zh-CN" altLang="en-US" sz="400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92175" y="2247900"/>
            <a:ext cx="7919720" cy="648335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zh-CN" altLang="en-US" sz="3600" dirty="0" smtClean="0">
                <a:latin typeface="黑体" panose="02010609060101010101" charset="-122"/>
                <a:ea typeface="黑体" panose="02010609060101010101" charset="-122"/>
              </a:rPr>
              <a:t>满心伤感满腔悲。我的哀痛谁体会！</a:t>
            </a:r>
            <a:endParaRPr lang="zh-CN" altLang="en-US" sz="3600" dirty="0" smtClean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39553" y="2194570"/>
            <a:ext cx="2520280" cy="914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zh-CN" altLang="en-US" sz="40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  <a:t>战争之祸</a:t>
            </a:r>
            <a:br>
              <a:rPr lang="zh-CN" altLang="en-US" sz="40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40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7824" y="1784226"/>
            <a:ext cx="5328592" cy="914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zh-CN" altLang="zh-CN" sz="3600" dirty="0" smtClean="0">
                <a:latin typeface="黑体" panose="02010609060101010101" charset="-122"/>
                <a:ea typeface="黑体" panose="02010609060101010101" charset="-122"/>
              </a:rPr>
              <a:t>昔往　杨柳依依——不舍</a:t>
            </a:r>
            <a:br>
              <a:rPr lang="en-US" altLang="zh-CN" sz="3600" dirty="0" smtClean="0">
                <a:latin typeface="黑体" panose="02010609060101010101" charset="-122"/>
                <a:ea typeface="黑体" panose="02010609060101010101" charset="-122"/>
              </a:rPr>
            </a:br>
            <a:r>
              <a:rPr lang="zh-CN" altLang="zh-CN" sz="3600" dirty="0" smtClean="0">
                <a:latin typeface="黑体" panose="02010609060101010101" charset="-122"/>
                <a:ea typeface="黑体" panose="02010609060101010101" charset="-122"/>
              </a:rPr>
              <a:t>　　　　　　　　　　　　　　　　　　　　　　　　　　　　　　　　　　　今来　雨雪霏霏——悲凉</a:t>
            </a:r>
            <a:br>
              <a:rPr lang="zh-CN" altLang="en-US" sz="36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</a:rPr>
            </a:br>
            <a:endParaRPr lang="zh-CN" altLang="en-US" sz="36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2960" y="527685"/>
            <a:ext cx="2157095" cy="533400"/>
            <a:chOff x="1296" y="831"/>
            <a:chExt cx="3397" cy="840"/>
          </a:xfrm>
        </p:grpSpPr>
        <p:sp>
          <p:nvSpPr>
            <p:cNvPr id="2" name="TextBox 2"/>
            <p:cNvSpPr txBox="1"/>
            <p:nvPr/>
          </p:nvSpPr>
          <p:spPr>
            <a:xfrm>
              <a:off x="1971" y="847"/>
              <a:ext cx="27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srgbClr val="00AFE8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图解结构</a:t>
              </a:r>
              <a:endParaRPr lang="zh-CN" altLang="en-US" sz="28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" cstate="print">
              <a:clrChange>
                <a:clrFrom>
                  <a:srgbClr val="F6F6F6">
                    <a:alpha val="100000"/>
                  </a:srgbClr>
                </a:clrFrom>
                <a:clrTo>
                  <a:srgbClr val="F6F6F6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6" y="831"/>
              <a:ext cx="840" cy="84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1303</Words>
  <Application>WPS 演示</Application>
  <PresentationFormat>全屏显示(16:9)</PresentationFormat>
  <Paragraphs>120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Arial</vt:lpstr>
      <vt:lpstr>宋体</vt:lpstr>
      <vt:lpstr>Wingdings</vt:lpstr>
      <vt:lpstr>微软雅黑</vt:lpstr>
      <vt:lpstr>黑体</vt:lpstr>
      <vt:lpstr>Calibri</vt:lpstr>
      <vt:lpstr>新宋体</vt:lpstr>
      <vt:lpstr>Calibri</vt:lpstr>
      <vt:lpstr>楷体</vt:lpstr>
      <vt:lpstr>Corbel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142</cp:revision>
  <dcterms:created xsi:type="dcterms:W3CDTF">2019-06-14T07:48:00Z</dcterms:created>
  <dcterms:modified xsi:type="dcterms:W3CDTF">2020-04-22T06:55:44Z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