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86" r:id="rId3"/>
    <p:sldId id="272" r:id="rId4"/>
    <p:sldId id="265" r:id="rId5"/>
    <p:sldId id="266" r:id="rId7"/>
    <p:sldId id="273" r:id="rId8"/>
    <p:sldId id="258" r:id="rId9"/>
    <p:sldId id="259" r:id="rId10"/>
    <p:sldId id="260" r:id="rId11"/>
    <p:sldId id="288" r:id="rId12"/>
    <p:sldId id="269" r:id="rId13"/>
    <p:sldId id="270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0EC239"/>
    <a:srgbClr val="79F785"/>
    <a:srgbClr val="98F098"/>
    <a:srgbClr val="93FC8E"/>
    <a:srgbClr val="64F675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8BC7C-6C12-42A0-867D-54A21263C9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A2144-E9C9-4022-AD49-AA64960FC86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512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611188" y="2133601"/>
            <a:ext cx="2665412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00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9B106E5E-93E4-4E00-A6B4-288AF17FBD93}" type="datetimeFigureOut">
              <a:rPr lang="zh-CN" altLang="en-US" sz="144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756689A2-8639-4030-8423-EB1B3D95EDE0}" type="slidenum">
              <a:rPr lang="zh-CN" altLang="en-US" sz="144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://www.baidu.com/link?url=tMvIKCRZnOAE11MtW7uybLV2U-BvxYLNDXH5RX_NV_jC8OwB3gVTL3sNgC2EKPRVwhj56hX2-7ZqBhUB9gYz2FJkAXvpxuEvPjns-uFr09C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jpeg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u8e.com/uploads/allimg/190725/1-1ZH51F15A6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9552" y="1412776"/>
            <a:ext cx="5472608" cy="4392488"/>
          </a:xfrm>
          <a:prstGeom prst="rect">
            <a:avLst/>
          </a:prstGeom>
          <a:noFill/>
        </p:spPr>
      </p:pic>
      <p:sp>
        <p:nvSpPr>
          <p:cNvPr id="5" name="椭圆 4"/>
          <p:cNvSpPr/>
          <p:nvPr/>
        </p:nvSpPr>
        <p:spPr>
          <a:xfrm>
            <a:off x="6516216" y="1556792"/>
            <a:ext cx="1368152" cy="86409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《</a:t>
            </a:r>
            <a:r>
              <a:rPr lang="zh-CN" altLang="en-US" sz="2800" b="1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诗</a:t>
            </a:r>
            <a:r>
              <a:rPr lang="en-US" altLang="zh-CN" sz="2800" b="1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》</a:t>
            </a:r>
            <a:endParaRPr lang="zh-CN" altLang="en-US" sz="2800" b="1" dirty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300192" y="3284984"/>
            <a:ext cx="2304256" cy="105611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《</a:t>
            </a:r>
            <a:r>
              <a:rPr lang="zh-CN" altLang="en-US" sz="2800" b="1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诗三百</a:t>
            </a:r>
            <a:r>
              <a:rPr lang="en-US" altLang="zh-CN" sz="2800" b="1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》</a:t>
            </a:r>
            <a:endParaRPr lang="zh-CN" altLang="en-US" sz="2800" b="1" dirty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660232" y="4917166"/>
            <a:ext cx="1656184" cy="134414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0000FF"/>
                </a:solidFill>
                <a:latin typeface="Eras Bold ITC" panose="020B0907030504020204" pitchFamily="34" charset="0"/>
                <a:ea typeface="方正粗黑宋简体" pitchFamily="2" charset="-122"/>
              </a:rPr>
              <a:t>305</a:t>
            </a:r>
            <a:endParaRPr lang="zh-CN" altLang="en-US" sz="3600" dirty="0">
              <a:solidFill>
                <a:srgbClr val="0000FF"/>
              </a:solidFill>
              <a:latin typeface="Eras Bold ITC" panose="020B0907030504020204" pitchFamily="34" charset="0"/>
              <a:ea typeface="方正粗黑宋简体" pitchFamily="2" charset="-122"/>
            </a:endParaRPr>
          </a:p>
        </p:txBody>
      </p:sp>
      <p:sp>
        <p:nvSpPr>
          <p:cNvPr id="8" name="文本框 1"/>
          <p:cNvSpPr txBox="1"/>
          <p:nvPr/>
        </p:nvSpPr>
        <p:spPr>
          <a:xfrm>
            <a:off x="1547664" y="188640"/>
            <a:ext cx="2646878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800" noProof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知识链接</a:t>
            </a:r>
            <a:endParaRPr lang="zh-CN" altLang="en-US" sz="4800" noProof="1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" name="十角星 8"/>
          <p:cNvSpPr/>
          <p:nvPr/>
        </p:nvSpPr>
        <p:spPr>
          <a:xfrm>
            <a:off x="755576" y="404664"/>
            <a:ext cx="720080" cy="720080"/>
          </a:xfrm>
          <a:prstGeom prst="star10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432048" cy="39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7624" y="3140968"/>
            <a:ext cx="3384550" cy="191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昔</a:t>
            </a:r>
            <a:r>
              <a:rPr kumimoji="0" lang="en-US" altLang="zh-CN" sz="3200" b="1" i="0" u="none" strike="noStrike" kern="1200" cap="none" spc="0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——</a:t>
            </a: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今</a:t>
            </a:r>
            <a:endParaRPr kumimoji="0" lang="en-US" altLang="zh-CN" sz="3200" b="1" i="0" u="none" strike="noStrike" kern="1200" cap="none" spc="0" normalizeH="0" baseline="0" noProof="1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杨柳</a:t>
            </a:r>
            <a:r>
              <a:rPr kumimoji="0" lang="en-US" altLang="zh-CN" sz="3200" b="1" i="0" u="none" strike="noStrike" kern="1200" cap="none" spc="0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——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雨雪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44008" y="3140968"/>
            <a:ext cx="3384550" cy="1920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往</a:t>
            </a:r>
            <a:r>
              <a:rPr kumimoji="0" lang="en-US" altLang="zh-CN" sz="3200" b="1" i="0" u="none" strike="noStrike" kern="1200" cap="none" spc="0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——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来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依依</a:t>
            </a:r>
            <a:r>
              <a:rPr kumimoji="0" lang="en-US" altLang="zh-CN" sz="3200" b="1" i="0" u="none" strike="noStrike" kern="1200" cap="none" spc="0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——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霏霏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403648" y="1484784"/>
            <a:ext cx="2376264" cy="1152128"/>
          </a:xfrm>
          <a:prstGeom prst="ellipse">
            <a:avLst/>
          </a:prstGeom>
          <a:solidFill>
            <a:srgbClr val="FEFCD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四组对比</a:t>
            </a:r>
            <a:endParaRPr lang="zh-CN" altLang="en-US" sz="28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23928" y="1628800"/>
            <a:ext cx="4104456" cy="954107"/>
          </a:xfrm>
          <a:prstGeom prst="rect">
            <a:avLst/>
          </a:prstGeom>
          <a:solidFill>
            <a:srgbClr val="FFEFC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zh-CN" sz="28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cs typeface="楷体" panose="02010609060101010101" pitchFamily="49" charset="-122"/>
              </a:rPr>
              <a:t>昔我/往矣，杨柳/依依。</a:t>
            </a:r>
            <a:endParaRPr lang="zh-CN" altLang="zh-CN" sz="2800" b="1" dirty="0" smtClean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  <a:cs typeface="楷体" panose="02010609060101010101" pitchFamily="49" charset="-122"/>
            </a:endParaRPr>
          </a:p>
          <a:p>
            <a:pPr algn="ctr"/>
            <a:r>
              <a:rPr lang="zh-CN" altLang="zh-CN" sz="28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cs typeface="楷体" panose="02010609060101010101" pitchFamily="49" charset="-122"/>
              </a:rPr>
              <a:t>今我/来思，雨雪/霏霏。</a:t>
            </a:r>
            <a:endParaRPr lang="zh-CN" altLang="zh-CN" sz="2800" b="1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81525" y="-99392"/>
            <a:ext cx="4562475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69421" y="1109889"/>
            <a:ext cx="2957195" cy="60529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cs typeface="楷体" panose="02010609060101010101" pitchFamily="49" charset="-122"/>
              </a:rPr>
              <a:t>当年出征时</a:t>
            </a:r>
            <a:endParaRPr lang="zh-CN" altLang="en-US" sz="3200" b="1" dirty="0" smtClean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  <a:cs typeface="楷体" panose="02010609060101010101" pitchFamily="49" charset="-122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436096" y="1889034"/>
            <a:ext cx="2957195" cy="6038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cs typeface="楷体" panose="02010609060101010101" pitchFamily="49" charset="-122"/>
              </a:rPr>
              <a:t>战场</a:t>
            </a:r>
            <a:endParaRPr lang="zh-CN" altLang="en-US" sz="3200" b="1" dirty="0" smtClean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  <a:cs typeface="楷体" panose="02010609060101010101" pitchFamily="49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436096" y="2564904"/>
            <a:ext cx="2957195" cy="6038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cs typeface="楷体" panose="02010609060101010101" pitchFamily="49" charset="-122"/>
              </a:rPr>
              <a:t>战士</a:t>
            </a:r>
            <a:endParaRPr lang="zh-CN" altLang="en-US" sz="3200" b="1" dirty="0" smtClean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  <a:cs typeface="楷体" panose="02010609060101010101" pitchFamily="49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436096" y="3302139"/>
            <a:ext cx="2957195" cy="6038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cs typeface="楷体" panose="02010609060101010101" pitchFamily="49" charset="-122"/>
              </a:rPr>
              <a:t>从战场归来时</a:t>
            </a:r>
            <a:endParaRPr lang="zh-CN" altLang="en-US" sz="3200" b="1" dirty="0" smtClean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  <a:cs typeface="楷体" panose="02010609060101010101" pitchFamily="49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436096" y="4061599"/>
            <a:ext cx="2957195" cy="6038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cs typeface="楷体" panose="02010609060101010101" pitchFamily="49" charset="-122"/>
              </a:rPr>
              <a:t>家乡</a:t>
            </a:r>
            <a:endParaRPr lang="zh-CN" altLang="en-US" sz="3200" b="1" dirty="0" smtClean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  <a:cs typeface="楷体" panose="02010609060101010101" pitchFamily="49" charset="-122"/>
            </a:endParaRPr>
          </a:p>
        </p:txBody>
      </p:sp>
      <p:pic>
        <p:nvPicPr>
          <p:cNvPr id="10" name="Picture 6" descr="https://timgsa.baidu.com/timg?image&amp;quality=80&amp;size=b9999_10000&amp;sec=1583673227774&amp;di=a0833303c33d619cd0cf48ceeb1b8d03&amp;imgtype=0&amp;src=http%3A%2F%2Fimgsrc.baidu.com%2Fforum%2Fw%3D580%2Fsign%3Dc308162f7cc6a7efb926a82ecdfbafe9%2Fd9dd7fdda3cc7cd9a90987293301213fb90e9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01650" y="1115602"/>
            <a:ext cx="4248785" cy="36410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ct val="50000"/>
              </a:spcBef>
            </a:pPr>
            <a:r>
              <a:rPr lang="zh-CN" altLang="en-US" sz="32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cs typeface="黑体" panose="02010609060101010101" pitchFamily="49" charset="-122"/>
              </a:rPr>
              <a:t>“昔”指何时？</a:t>
            </a:r>
            <a:endParaRPr lang="zh-CN" altLang="en-US" sz="3200" dirty="0" smtClean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  <a:cs typeface="黑体" panose="02010609060101010101" pitchFamily="49" charset="-122"/>
            </a:endParaRPr>
          </a:p>
          <a:p>
            <a:pPr>
              <a:lnSpc>
                <a:spcPts val="4000"/>
              </a:lnSpc>
              <a:spcBef>
                <a:spcPct val="50000"/>
              </a:spcBef>
            </a:pPr>
            <a:r>
              <a:rPr lang="zh-CN" altLang="en-US" sz="32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cs typeface="黑体" panose="02010609060101010101" pitchFamily="49" charset="-122"/>
              </a:rPr>
              <a:t>“往”去何方？</a:t>
            </a:r>
            <a:endParaRPr lang="en-US" altLang="zh-CN" sz="3200" dirty="0" smtClean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  <a:cs typeface="黑体" panose="02010609060101010101" pitchFamily="49" charset="-122"/>
            </a:endParaRPr>
          </a:p>
          <a:p>
            <a:pPr>
              <a:lnSpc>
                <a:spcPts val="4000"/>
              </a:lnSpc>
              <a:spcBef>
                <a:spcPct val="50000"/>
              </a:spcBef>
            </a:pPr>
            <a:r>
              <a:rPr lang="zh-CN" altLang="en-US" sz="32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cs typeface="黑体" panose="02010609060101010101" pitchFamily="49" charset="-122"/>
              </a:rPr>
              <a:t>“我”指谁？</a:t>
            </a:r>
            <a:endParaRPr lang="zh-CN" altLang="en-US" sz="3200" dirty="0" smtClean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  <a:cs typeface="黑体" panose="02010609060101010101" pitchFamily="49" charset="-122"/>
            </a:endParaRPr>
          </a:p>
          <a:p>
            <a:pPr>
              <a:lnSpc>
                <a:spcPts val="4000"/>
              </a:lnSpc>
              <a:spcBef>
                <a:spcPct val="50000"/>
              </a:spcBef>
            </a:pPr>
            <a:r>
              <a:rPr lang="zh-CN" altLang="en-US" sz="32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cs typeface="黑体" panose="02010609060101010101" pitchFamily="49" charset="-122"/>
              </a:rPr>
              <a:t>“今”又指何时？</a:t>
            </a:r>
            <a:endParaRPr lang="zh-CN" altLang="en-US" sz="3200" dirty="0" smtClean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  <a:cs typeface="黑体" panose="02010609060101010101" pitchFamily="49" charset="-122"/>
            </a:endParaRPr>
          </a:p>
          <a:p>
            <a:pPr>
              <a:lnSpc>
                <a:spcPts val="4000"/>
              </a:lnSpc>
              <a:spcBef>
                <a:spcPct val="50000"/>
              </a:spcBef>
            </a:pPr>
            <a:r>
              <a:rPr lang="zh-CN" altLang="en-US" sz="32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cs typeface="黑体" panose="02010609060101010101" pitchFamily="49" charset="-122"/>
              </a:rPr>
              <a:t>“来”去何方？</a:t>
            </a:r>
            <a:endParaRPr lang="zh-CN" altLang="en-US" sz="3200" dirty="0" smtClean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4"/>
          <p:cNvSpPr txBox="1"/>
          <p:nvPr/>
        </p:nvSpPr>
        <p:spPr>
          <a:xfrm>
            <a:off x="528935" y="1011585"/>
            <a:ext cx="2524125" cy="1503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b="1" dirty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行道迟迟，载渴载饥。</a:t>
            </a:r>
            <a:endParaRPr lang="zh-CN" altLang="zh-CN" sz="3200" b="1" dirty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403648" y="1196752"/>
            <a:ext cx="881063" cy="4968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线形标注 1 5"/>
          <p:cNvSpPr/>
          <p:nvPr/>
        </p:nvSpPr>
        <p:spPr>
          <a:xfrm>
            <a:off x="3563888" y="692696"/>
            <a:ext cx="1944216" cy="576064"/>
          </a:xfrm>
          <a:prstGeom prst="borderCallout1">
            <a:avLst>
              <a:gd name="adj1" fmla="val 38808"/>
              <a:gd name="adj2" fmla="val -2726"/>
              <a:gd name="adj3" fmla="val 99673"/>
              <a:gd name="adj4" fmla="val -102423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方正粗黑宋简体" pitchFamily="2" charset="-122"/>
                <a:ea typeface="方正粗黑宋简体" pitchFamily="2" charset="-122"/>
                <a:sym typeface="+mn-ea"/>
              </a:rPr>
              <a:t> 迟缓</a:t>
            </a: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方正粗黑宋简体" pitchFamily="2" charset="-122"/>
                <a:ea typeface="方正粗黑宋简体" pitchFamily="2" charset="-122"/>
                <a:sym typeface="+mn-ea"/>
              </a:rPr>
              <a:t>的样子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方正粗黑宋简体" pitchFamily="2" charset="-122"/>
                <a:ea typeface="方正粗黑宋简体" pitchFamily="2" charset="-122"/>
                <a:sym typeface="+mn-ea"/>
              </a:rPr>
              <a:t>。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方正粗黑宋简体" pitchFamily="2" charset="-122"/>
              <a:ea typeface="方正粗黑宋简体" pitchFamily="2" charset="-122"/>
              <a:sym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475656" y="1916832"/>
            <a:ext cx="432048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s://timgsa.baidu.com/timg?image&amp;quality=80&amp;size=b9999_10000&amp;sec=1583681865291&amp;di=c70803f4d0e44bf49ef85f79dd793a39&amp;imgtype=0&amp;src=http%3A%2F%2Fimg.mp.itc.cn%2Fq_70%2Cc_zoom%2Cw_640%2Fupload%2F20161214%2F954d4d29b2c644e58fb47b2f078fefa6_th.jpe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96136" y="3356992"/>
            <a:ext cx="3194557" cy="2499742"/>
          </a:xfrm>
          <a:prstGeom prst="rect">
            <a:avLst/>
          </a:prstGeom>
          <a:noFill/>
        </p:spPr>
      </p:pic>
      <p:sp>
        <p:nvSpPr>
          <p:cNvPr id="9" name="文本框 1"/>
          <p:cNvSpPr txBox="1"/>
          <p:nvPr/>
        </p:nvSpPr>
        <p:spPr>
          <a:xfrm>
            <a:off x="467544" y="2780928"/>
            <a:ext cx="4464496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这两句写“我”远征归来途中遇到的现实困境。归途漫漫，饥渴交加，进一步加深了“我”的忧伤之感</a:t>
            </a:r>
            <a:r>
              <a:rPr lang="zh-CN" altLang="en-US" sz="28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。</a:t>
            </a:r>
            <a:endParaRPr lang="zh-CN" altLang="en-US" sz="2800" dirty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11560" y="1916832"/>
            <a:ext cx="432048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04048" y="1412776"/>
            <a:ext cx="324036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noProof="1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  <a:sym typeface="+mn-ea"/>
              </a:rPr>
              <a:t>道路泥泞难以行走，</a:t>
            </a:r>
            <a:endParaRPr lang="en-US" altLang="zh-CN" sz="2800" noProof="1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  <a:sym typeface="+mn-ea"/>
            </a:endParaRPr>
          </a:p>
          <a:p>
            <a:r>
              <a:rPr lang="zh-CN" altLang="en-US" sz="2800" noProof="1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  <a:sym typeface="+mn-ea"/>
              </a:rPr>
              <a:t>又饥又渴非常劳累。</a:t>
            </a:r>
            <a:endParaRPr lang="zh-CN" altLang="en-US" sz="2800" dirty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2" name="横卷形 11"/>
          <p:cNvSpPr/>
          <p:nvPr/>
        </p:nvSpPr>
        <p:spPr>
          <a:xfrm>
            <a:off x="5940152" y="497210"/>
            <a:ext cx="2448272" cy="77155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叙述归途情形</a:t>
            </a:r>
            <a:endParaRPr lang="zh-CN" altLang="en-US" sz="2400" dirty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860032" y="4725144"/>
            <a:ext cx="1008112" cy="98757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动作</a:t>
            </a:r>
            <a:endParaRPr lang="en-US" altLang="zh-CN" sz="2800" dirty="0" smtClean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algn="ctr"/>
            <a:r>
              <a:rPr lang="zh-CN" altLang="en-US" sz="28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神态</a:t>
            </a:r>
            <a:endParaRPr lang="zh-CN" altLang="en-US" sz="2800" dirty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4" name="线形标注 2(无边框) 13"/>
          <p:cNvSpPr/>
          <p:nvPr/>
        </p:nvSpPr>
        <p:spPr>
          <a:xfrm>
            <a:off x="2411760" y="1628800"/>
            <a:ext cx="1819275" cy="648072"/>
          </a:xfrm>
          <a:prstGeom prst="callout2">
            <a:avLst>
              <a:gd name="adj1" fmla="val 32345"/>
              <a:gd name="adj2" fmla="val -480"/>
              <a:gd name="adj3" fmla="val 33815"/>
              <a:gd name="adj4" fmla="val -19285"/>
              <a:gd name="adj5" fmla="val 49956"/>
              <a:gd name="adj6" fmla="val -80920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粗黑宋简体" pitchFamily="2" charset="-122"/>
                <a:ea typeface="方正粗黑宋简体" pitchFamily="2" charset="-122"/>
                <a:sym typeface="+mn-ea"/>
              </a:rPr>
              <a:t>则，又。</a:t>
            </a:r>
            <a:endParaRPr kumimoji="0" lang="zh-CN" altLang="en-US" sz="280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粗黑宋简体" pitchFamily="2" charset="-122"/>
              <a:ea typeface="方正粗黑宋简体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9" grpId="0"/>
      <p:bldP spid="10" grpId="0" bldLvl="0" animBg="1"/>
      <p:bldP spid="11" grpId="0" animBg="1"/>
      <p:bldP spid="12" grpId="0" animBg="1"/>
      <p:bldP spid="13" grpId="0" animBg="1"/>
      <p:bldP spid="1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4"/>
          <p:cNvSpPr txBox="1"/>
          <p:nvPr/>
        </p:nvSpPr>
        <p:spPr>
          <a:xfrm>
            <a:off x="763340" y="1410370"/>
            <a:ext cx="2522538" cy="1503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我心伤悲，莫知我哀！</a:t>
            </a:r>
            <a:endParaRPr lang="zh-CN" altLang="zh-CN" sz="32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12553" y="2359695"/>
            <a:ext cx="504825" cy="50482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线形标注 1 5"/>
          <p:cNvSpPr/>
          <p:nvPr/>
        </p:nvSpPr>
        <p:spPr>
          <a:xfrm>
            <a:off x="252289" y="3416052"/>
            <a:ext cx="1584176" cy="504056"/>
          </a:xfrm>
          <a:prstGeom prst="borderCallout1">
            <a:avLst>
              <a:gd name="adj1" fmla="val 360"/>
              <a:gd name="adj2" fmla="val 33900"/>
              <a:gd name="adj3" fmla="val -111373"/>
              <a:gd name="adj4" fmla="val 49740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粗黑宋简体" pitchFamily="2" charset="-122"/>
                <a:ea typeface="方正粗黑宋简体" pitchFamily="2" charset="-122"/>
                <a:sym typeface="+mn-ea"/>
              </a:rPr>
              <a:t>没有</a:t>
            </a:r>
            <a:r>
              <a:rPr kumimoji="0" lang="zh-CN" altLang="en-US" sz="2800" b="0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粗黑宋简体" pitchFamily="2" charset="-122"/>
                <a:ea typeface="方正粗黑宋简体" pitchFamily="2" charset="-122"/>
                <a:sym typeface="+mn-ea"/>
              </a:rPr>
              <a:t>人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仿宋" panose="02010600040101010101" charset="-122"/>
              <a:ea typeface="华文仿宋" panose="02010600040101010101" charset="-122"/>
              <a:cs typeface="+mn-cs"/>
              <a:sym typeface="+mn-ea"/>
            </a:endParaRPr>
          </a:p>
        </p:txBody>
      </p:sp>
      <p:pic>
        <p:nvPicPr>
          <p:cNvPr id="8" name="Picture 8" descr="http://imgsrc.baidu.com/forum/w=580/sign=0d7a820b53da81cb4ee683c56267d0a4/f84093dda144ad34f996ed78d2a20cf430ad858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83968" y="3212976"/>
            <a:ext cx="4568251" cy="3206874"/>
          </a:xfrm>
          <a:prstGeom prst="rect">
            <a:avLst/>
          </a:prstGeom>
          <a:noFill/>
        </p:spPr>
      </p:pic>
      <p:sp>
        <p:nvSpPr>
          <p:cNvPr id="9" name="椭圆形标注 8"/>
          <p:cNvSpPr/>
          <p:nvPr/>
        </p:nvSpPr>
        <p:spPr>
          <a:xfrm>
            <a:off x="252289" y="4136132"/>
            <a:ext cx="3599631" cy="1872208"/>
          </a:xfrm>
          <a:prstGeom prst="wedgeEllipseCallout">
            <a:avLst>
              <a:gd name="adj1" fmla="val 6725"/>
              <a:gd name="adj2" fmla="val -116950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0321" y="4568180"/>
            <a:ext cx="34307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noProof="1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sym typeface="+mn-ea"/>
              </a:rPr>
              <a:t>满腔伤感满腔悲愁，</a:t>
            </a:r>
            <a:endParaRPr lang="en-US" altLang="zh-CN" sz="2800" b="1" noProof="1" smtClean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  <a:sym typeface="+mn-ea"/>
            </a:endParaRPr>
          </a:p>
          <a:p>
            <a:r>
              <a:rPr lang="zh-CN" altLang="en-US" sz="2800" b="1" noProof="1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sym typeface="+mn-ea"/>
              </a:rPr>
              <a:t>我的哀痛谁能体会！</a:t>
            </a:r>
            <a:endParaRPr lang="zh-CN" altLang="en-US" sz="2800" dirty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1" name="文本框 4"/>
          <p:cNvSpPr txBox="1"/>
          <p:nvPr/>
        </p:nvSpPr>
        <p:spPr>
          <a:xfrm>
            <a:off x="3347864" y="836712"/>
            <a:ext cx="5112568" cy="215802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“伤悲”“哀”采用</a:t>
            </a:r>
            <a:r>
              <a:rPr lang="zh-CN" altLang="en-US" sz="32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直接抒情</a:t>
            </a:r>
            <a:r>
              <a:rPr lang="zh-CN" altLang="en-US" sz="2800" b="1" dirty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的方式，道出了“我”归途中的孤独无助之情。</a:t>
            </a:r>
            <a:endParaRPr lang="zh-CN" altLang="en-US" sz="2800" b="1" dirty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9" grpId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33122"/>
          <p:cNvSpPr/>
          <p:nvPr/>
        </p:nvSpPr>
        <p:spPr>
          <a:xfrm>
            <a:off x="1619672" y="476672"/>
            <a:ext cx="6624736" cy="56323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noProof="1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古人评价</a:t>
            </a:r>
            <a:endParaRPr lang="en-US" altLang="zh-CN" sz="3200" b="1" noProof="1" smtClean="0">
              <a:solidFill>
                <a:srgbClr val="25010A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noProof="1" smtClean="0">
                <a:solidFill>
                  <a:srgbClr val="25010A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     </a:t>
            </a:r>
            <a:r>
              <a:rPr lang="zh-CN" altLang="en-US" sz="3200" b="1" dirty="0" smtClean="0">
                <a:latin typeface="Arial" panose="020B0604020202020204" pitchFamily="34" charset="0"/>
                <a:ea typeface="黑体" panose="02010609060101010101" pitchFamily="49" charset="-122"/>
              </a:rPr>
              <a:t>清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人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王夫之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在论《诗经·小雅·采薇》“昔我往矣，杨柳依依；今我来思，雨雪霏霏”两句时说</a:t>
            </a:r>
            <a:r>
              <a:rPr lang="zh-CN" altLang="en-US" sz="3200" b="1" dirty="0" smtClean="0">
                <a:latin typeface="Arial" panose="020B0604020202020204" pitchFamily="34" charset="0"/>
                <a:ea typeface="黑体" panose="02010609060101010101" pitchFamily="49" charset="-122"/>
              </a:rPr>
              <a:t>： </a:t>
            </a:r>
            <a:endParaRPr lang="en-US" altLang="zh-CN" sz="3200" b="1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          </a:t>
            </a:r>
            <a:r>
              <a:rPr lang="zh-CN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以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乐景写哀</a:t>
            </a:r>
            <a:r>
              <a:rPr lang="zh-CN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</a:t>
            </a:r>
            <a:r>
              <a:rPr lang="en-US" altLang="zh-CN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endParaRPr lang="en-US" altLang="zh-CN" sz="3200" b="1" dirty="0" smtClean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          以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哀景写乐</a:t>
            </a:r>
            <a:r>
              <a:rPr lang="zh-CN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</a:t>
            </a:r>
            <a:endParaRPr lang="en-US" altLang="zh-CN" sz="3200" b="1" dirty="0" smtClean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          </a:t>
            </a:r>
            <a:r>
              <a:rPr lang="zh-CN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一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倍增其哀乐</a:t>
            </a:r>
            <a:r>
              <a:rPr lang="zh-CN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十角星 4"/>
          <p:cNvSpPr/>
          <p:nvPr/>
        </p:nvSpPr>
        <p:spPr>
          <a:xfrm>
            <a:off x="971600" y="764704"/>
            <a:ext cx="720080" cy="720080"/>
          </a:xfrm>
          <a:prstGeom prst="star10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15616" y="908720"/>
            <a:ext cx="432048" cy="39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1628800"/>
            <a:ext cx="9144000" cy="42484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1"/>
          <p:cNvSpPr txBox="1"/>
          <p:nvPr/>
        </p:nvSpPr>
        <p:spPr>
          <a:xfrm>
            <a:off x="1475656" y="404664"/>
            <a:ext cx="2646878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800" noProof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结构梳理</a:t>
            </a:r>
            <a:endParaRPr lang="zh-CN" altLang="en-US" sz="4800" noProof="1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" name="十角星 7"/>
          <p:cNvSpPr/>
          <p:nvPr/>
        </p:nvSpPr>
        <p:spPr>
          <a:xfrm>
            <a:off x="611560" y="476672"/>
            <a:ext cx="720080" cy="720080"/>
          </a:xfrm>
          <a:prstGeom prst="star10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432048" cy="39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1412776"/>
            <a:ext cx="4392488" cy="33239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本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诗通过写一位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饱尝服役思家之苦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戍边战士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在归途中的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所见所思所想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，表达了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他                   的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情感。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1619672" y="404664"/>
            <a:ext cx="2646878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800" noProof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主题概括</a:t>
            </a:r>
            <a:endParaRPr lang="zh-CN" altLang="en-US" sz="4800" noProof="1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350100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归乡心切、悲伤忧心</a:t>
            </a:r>
            <a:endParaRPr lang="zh-CN" altLang="en-US" sz="28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03648" y="4005064"/>
            <a:ext cx="3430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u="sng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cs typeface="黑体" panose="02010609060101010101" pitchFamily="49" charset="-122"/>
              </a:rPr>
              <a:t>爱国恋家、忧时伤事</a:t>
            </a:r>
            <a:endParaRPr lang="zh-CN" altLang="en-US" sz="2800" dirty="0">
              <a:latin typeface="方正粗黑宋简体" pitchFamily="2" charset="-122"/>
              <a:ea typeface="方正粗黑宋简体" pitchFamily="2" charset="-122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04048" y="1052736"/>
            <a:ext cx="396044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十角星 11"/>
          <p:cNvSpPr/>
          <p:nvPr/>
        </p:nvSpPr>
        <p:spPr>
          <a:xfrm>
            <a:off x="827584" y="404664"/>
            <a:ext cx="720080" cy="720080"/>
          </a:xfrm>
          <a:prstGeom prst="star10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432048" cy="39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1209780" y="1340768"/>
            <a:ext cx="6530572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1"/>
          <p:cNvSpPr txBox="1"/>
          <p:nvPr/>
        </p:nvSpPr>
        <p:spPr>
          <a:xfrm>
            <a:off x="1619672" y="404664"/>
            <a:ext cx="2646878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800" noProof="1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主题拓展</a:t>
            </a:r>
            <a:endParaRPr lang="zh-CN" altLang="en-US" sz="4800" noProof="1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" name="十角星 5"/>
          <p:cNvSpPr/>
          <p:nvPr/>
        </p:nvSpPr>
        <p:spPr>
          <a:xfrm>
            <a:off x="827584" y="404664"/>
            <a:ext cx="720080" cy="720080"/>
          </a:xfrm>
          <a:prstGeom prst="star10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432048" cy="39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圆角矩形 7"/>
          <p:cNvSpPr/>
          <p:nvPr/>
        </p:nvSpPr>
        <p:spPr>
          <a:xfrm>
            <a:off x="1979712" y="5085184"/>
            <a:ext cx="489654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 smtClean="0">
                <a:latin typeface="方正粗黑宋简体" pitchFamily="2" charset="-122"/>
                <a:ea typeface="方正粗黑宋简体" pitchFamily="2" charset="-122"/>
                <a:hlinkClick r:id="rId3"/>
              </a:rPr>
              <a:t>你不是</a:t>
            </a:r>
            <a:r>
              <a:rPr lang="zh-CN" altLang="en-US" sz="2800" u="sng" dirty="0" smtClean="0">
                <a:latin typeface="方正粗黑宋简体" pitchFamily="2" charset="-122"/>
                <a:ea typeface="方正粗黑宋简体" pitchFamily="2" charset="-122"/>
                <a:hlinkClick r:id="rId3"/>
              </a:rPr>
              <a:t>生活在和平</a:t>
            </a:r>
            <a:r>
              <a:rPr lang="zh-CN" altLang="en-US" sz="2800" dirty="0" smtClean="0">
                <a:latin typeface="方正粗黑宋简体" pitchFamily="2" charset="-122"/>
                <a:ea typeface="方正粗黑宋简体" pitchFamily="2" charset="-122"/>
                <a:hlinkClick r:id="rId3"/>
              </a:rPr>
              <a:t>的年代</a:t>
            </a:r>
            <a:r>
              <a:rPr lang="en-US" altLang="zh-CN" sz="2800" dirty="0" smtClean="0">
                <a:latin typeface="方正粗黑宋简体" pitchFamily="2" charset="-122"/>
                <a:ea typeface="方正粗黑宋简体" pitchFamily="2" charset="-122"/>
                <a:hlinkClick r:id="rId3"/>
              </a:rPr>
              <a:t>,</a:t>
            </a:r>
            <a:endParaRPr lang="en-US" altLang="zh-CN" sz="2800" dirty="0" smtClean="0">
              <a:latin typeface="方正粗黑宋简体" pitchFamily="2" charset="-122"/>
              <a:ea typeface="方正粗黑宋简体" pitchFamily="2" charset="-122"/>
            </a:endParaRPr>
          </a:p>
          <a:p>
            <a:r>
              <a:rPr lang="zh-CN" altLang="en-US" sz="2800" dirty="0" smtClean="0">
                <a:latin typeface="方正粗黑宋简体" pitchFamily="2" charset="-122"/>
                <a:ea typeface="方正粗黑宋简体" pitchFamily="2" charset="-122"/>
                <a:hlinkClick r:id="rId3"/>
              </a:rPr>
              <a:t>而是</a:t>
            </a:r>
            <a:r>
              <a:rPr lang="zh-CN" altLang="en-US" sz="2800" u="sng" dirty="0" smtClean="0">
                <a:latin typeface="方正粗黑宋简体" pitchFamily="2" charset="-122"/>
                <a:ea typeface="方正粗黑宋简体" pitchFamily="2" charset="-122"/>
                <a:hlinkClick r:id="rId3"/>
              </a:rPr>
              <a:t>生活在和平</a:t>
            </a:r>
            <a:r>
              <a:rPr lang="zh-CN" altLang="en-US" sz="2800" dirty="0" smtClean="0">
                <a:latin typeface="方正粗黑宋简体" pitchFamily="2" charset="-122"/>
                <a:ea typeface="方正粗黑宋简体" pitchFamily="2" charset="-122"/>
                <a:hlinkClick r:id="rId3"/>
              </a:rPr>
              <a:t>的国家</a:t>
            </a:r>
            <a:r>
              <a:rPr lang="en-US" altLang="zh-CN" sz="2800" dirty="0" smtClean="0">
                <a:latin typeface="方正粗黑宋简体" pitchFamily="2" charset="-122"/>
                <a:ea typeface="方正粗黑宋简体" pitchFamily="2" charset="-122"/>
                <a:hlinkClick r:id="rId3"/>
              </a:rPr>
              <a:t>!</a:t>
            </a:r>
            <a:endParaRPr lang="zh-CN" altLang="en-US" sz="2800" dirty="0"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19672" y="1268760"/>
            <a:ext cx="646246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                       乡愁 </a:t>
            </a:r>
            <a:endParaRPr lang="en-US" altLang="zh-CN" sz="2800" b="1" dirty="0" smtClean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r>
              <a:rPr lang="en-US" altLang="zh-CN" sz="2800" b="1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                      </a:t>
            </a:r>
            <a:r>
              <a:rPr lang="zh-CN" altLang="en-US" sz="2800" b="1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余光中</a:t>
            </a:r>
            <a:endParaRPr lang="zh-CN" altLang="en-US" sz="2800" b="1" dirty="0" smtClean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r>
              <a:rPr lang="zh-CN" altLang="en-US" sz="2800" b="1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　　小时候，乡愁是一枚小小的邮票，</a:t>
            </a:r>
            <a:endParaRPr lang="zh-CN" altLang="en-US" sz="2800" b="1" dirty="0" smtClean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r>
              <a:rPr lang="zh-CN" altLang="en-US" sz="2800" b="1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　　我在这头，母亲在那头。</a:t>
            </a:r>
            <a:endParaRPr lang="zh-CN" altLang="en-US" sz="2800" b="1" dirty="0" smtClean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r>
              <a:rPr lang="zh-CN" altLang="en-US" sz="2800" b="1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　　长大后，乡愁是一张窄窄的船票，</a:t>
            </a:r>
            <a:endParaRPr lang="zh-CN" altLang="en-US" sz="2800" b="1" dirty="0" smtClean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r>
              <a:rPr lang="zh-CN" altLang="en-US" sz="2800" b="1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　　我在这头，新娘在那头。</a:t>
            </a:r>
            <a:endParaRPr lang="zh-CN" altLang="en-US" sz="2800" b="1" dirty="0" smtClean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r>
              <a:rPr lang="zh-CN" altLang="en-US" sz="2800" b="1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　　后来啊，乡愁是一方矮矮的坟墓，</a:t>
            </a:r>
            <a:endParaRPr lang="zh-CN" altLang="en-US" sz="2800" b="1" dirty="0" smtClean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r>
              <a:rPr lang="zh-CN" altLang="en-US" sz="2800" b="1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　　我在外头，母亲在里头。</a:t>
            </a:r>
            <a:endParaRPr lang="zh-CN" altLang="en-US" sz="2800" b="1" dirty="0" smtClean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r>
              <a:rPr lang="zh-CN" altLang="en-US" sz="2800" b="1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　　而现在，乡愁是一湾浅浅的海峡，</a:t>
            </a:r>
            <a:endParaRPr lang="zh-CN" altLang="en-US" sz="2800" b="1" dirty="0" smtClean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r>
              <a:rPr lang="zh-CN" altLang="en-US" sz="2800" b="1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　　我在这头，大陆在那头。</a:t>
            </a:r>
            <a:endParaRPr lang="zh-CN" altLang="en-US" sz="2800" b="1" dirty="0" smtClean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1619672" y="404664"/>
            <a:ext cx="2646878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800" noProof="1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拓展链接</a:t>
            </a:r>
            <a:endParaRPr lang="zh-CN" altLang="en-US" sz="4800" noProof="1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" name="十角星 5"/>
          <p:cNvSpPr/>
          <p:nvPr/>
        </p:nvSpPr>
        <p:spPr>
          <a:xfrm>
            <a:off x="827584" y="404664"/>
            <a:ext cx="720080" cy="720080"/>
          </a:xfrm>
          <a:prstGeom prst="star10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71600" y="548680"/>
            <a:ext cx="432048" cy="39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99592" y="1628800"/>
            <a:ext cx="8136904" cy="39703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方正粗黑宋简体" pitchFamily="2" charset="-122"/>
                <a:ea typeface="方正粗黑宋简体" pitchFamily="2" charset="-122"/>
                <a:cs typeface="宋体" panose="02010600030101010101" pitchFamily="2" charset="-122"/>
              </a:rPr>
              <a:t>1.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方正粗黑宋简体" pitchFamily="2" charset="-122"/>
                <a:ea typeface="方正粗黑宋简体" pitchFamily="2" charset="-122"/>
                <a:cs typeface="宋体" panose="02010600030101010101" pitchFamily="2" charset="-122"/>
              </a:rPr>
              <a:t>对这首诗词句的解说不恰当的是（　　）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方正粗黑宋简体" pitchFamily="2" charset="-122"/>
              <a:ea typeface="方正粗黑宋简体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方正粗黑宋简体" pitchFamily="2" charset="-122"/>
                <a:ea typeface="方正粗黑宋简体" pitchFamily="2" charset="-122"/>
                <a:cs typeface="宋体" panose="02010600030101010101" pitchFamily="2" charset="-122"/>
              </a:rPr>
              <a:t>A.“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方正粗黑宋简体" pitchFamily="2" charset="-122"/>
                <a:ea typeface="方正粗黑宋简体" pitchFamily="2" charset="-122"/>
                <a:cs typeface="宋体" panose="02010600030101010101" pitchFamily="2" charset="-122"/>
              </a:rPr>
              <a:t>昔我往矣，杨柳依依”是说出征时是春天。“依依”形容柔弱的柳条随风摇摆不定的样子，似乎是为人送行，又似乎表示挽留。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方正粗黑宋简体" pitchFamily="2" charset="-122"/>
              <a:ea typeface="方正粗黑宋简体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方正粗黑宋简体" pitchFamily="2" charset="-122"/>
                <a:ea typeface="方正粗黑宋简体" pitchFamily="2" charset="-122"/>
                <a:cs typeface="宋体" panose="02010600030101010101" pitchFamily="2" charset="-122"/>
              </a:rPr>
              <a:t>B.“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方正粗黑宋简体" pitchFamily="2" charset="-122"/>
                <a:ea typeface="方正粗黑宋简体" pitchFamily="2" charset="-122"/>
                <a:cs typeface="宋体" panose="02010600030101010101" pitchFamily="2" charset="-122"/>
              </a:rPr>
              <a:t>今我来思，雨雪霏霏”是说归来时是冬天。“霏霏”是形容雨和雪下得很大，似乎表示欢迎，又似乎表示冷漠。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方正粗黑宋简体" pitchFamily="2" charset="-122"/>
              <a:ea typeface="方正粗黑宋简体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方正粗黑宋简体" pitchFamily="2" charset="-122"/>
                <a:ea typeface="方正粗黑宋简体" pitchFamily="2" charset="-122"/>
                <a:cs typeface="宋体" panose="02010600030101010101" pitchFamily="2" charset="-122"/>
              </a:rPr>
              <a:t>C.“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方正粗黑宋简体" pitchFamily="2" charset="-122"/>
                <a:ea typeface="方正粗黑宋简体" pitchFamily="2" charset="-122"/>
                <a:cs typeface="宋体" panose="02010600030101010101" pitchFamily="2" charset="-122"/>
              </a:rPr>
              <a:t>行道迟迟”的意思是慢慢地在路上走。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方正粗黑宋简体" pitchFamily="2" charset="-122"/>
              <a:ea typeface="方正粗黑宋简体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方正粗黑宋简体" pitchFamily="2" charset="-122"/>
                <a:ea typeface="方正粗黑宋简体" pitchFamily="2" charset="-122"/>
                <a:cs typeface="宋体" panose="02010600030101010101" pitchFamily="2" charset="-122"/>
              </a:rPr>
              <a:t>D.“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方正粗黑宋简体" pitchFamily="2" charset="-122"/>
                <a:ea typeface="方正粗黑宋简体" pitchFamily="2" charset="-122"/>
                <a:cs typeface="宋体" panose="02010600030101010101" pitchFamily="2" charset="-122"/>
              </a:rPr>
              <a:t>今我来思”一句中的“思”是语助词。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方正粗黑宋简体" pitchFamily="2" charset="-122"/>
              <a:ea typeface="方正粗黑宋简体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1619672" y="404664"/>
            <a:ext cx="2646878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800" noProof="1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随堂检测</a:t>
            </a:r>
            <a:endParaRPr lang="zh-CN" altLang="en-US" sz="4800" noProof="1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" name="十角星 5"/>
          <p:cNvSpPr/>
          <p:nvPr/>
        </p:nvSpPr>
        <p:spPr>
          <a:xfrm>
            <a:off x="827584" y="404664"/>
            <a:ext cx="720080" cy="720080"/>
          </a:xfrm>
          <a:prstGeom prst="star10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71600" y="548680"/>
            <a:ext cx="432048" cy="39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732240" y="1484784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B</a:t>
            </a:r>
            <a:endParaRPr lang="zh-CN" altLang="en-US" sz="40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123\Pictures\1\t014f9ef7bbd3e07a27.jpgt014f9ef7bbd3e07a27"/>
          <p:cNvPicPr>
            <a:picLocks noChangeAspect="1"/>
          </p:cNvPicPr>
          <p:nvPr/>
        </p:nvPicPr>
        <p:blipFill rotWithShape="1">
          <a:blip r:embed="rId1" cstate="print"/>
          <a:srcRect/>
          <a:stretch>
            <a:fillRect/>
          </a:stretch>
        </p:blipFill>
        <p:spPr>
          <a:xfrm>
            <a:off x="0" y="1340768"/>
            <a:ext cx="3488690" cy="304376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491880" y="1340768"/>
            <a:ext cx="55598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《诗经》</a:t>
            </a:r>
            <a:r>
              <a:rPr lang="zh-CN" altLang="en-US" sz="2800" b="1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是我国</a:t>
            </a:r>
            <a:r>
              <a:rPr lang="zh-CN" altLang="zh-CN" sz="2800" b="1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最早</a:t>
            </a:r>
            <a:r>
              <a:rPr lang="zh-CN" altLang="zh-CN" sz="2800" b="1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</a:t>
            </a:r>
            <a:r>
              <a:rPr lang="zh-CN" altLang="zh-CN" sz="28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诗歌</a:t>
            </a:r>
            <a:r>
              <a:rPr lang="zh-CN" altLang="zh-CN" sz="2800" b="1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总集</a:t>
            </a:r>
            <a:r>
              <a:rPr lang="zh-CN" altLang="en-US" sz="2800" b="1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lang="zh-CN" altLang="zh-CN" sz="2800" b="1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已经</a:t>
            </a:r>
            <a:r>
              <a:rPr lang="zh-CN" altLang="zh-CN" sz="2800" b="1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</a:t>
            </a:r>
            <a:r>
              <a:rPr lang="zh-CN" altLang="zh-CN" sz="2800" b="1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两千多年历史</a:t>
            </a:r>
            <a:r>
              <a:rPr lang="zh-CN" altLang="zh-CN" sz="2800" b="1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了</a:t>
            </a:r>
            <a:r>
              <a:rPr lang="zh-CN" altLang="zh-CN" sz="2800" b="1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2800" b="1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根据</a:t>
            </a:r>
            <a:r>
              <a:rPr lang="zh-CN" altLang="zh-CN" sz="2800" b="1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内容不同，《诗经》可以</a:t>
            </a:r>
            <a:r>
              <a:rPr lang="zh-CN" altLang="zh-CN" sz="2800" b="1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分为</a:t>
            </a:r>
            <a:r>
              <a:rPr lang="zh-CN" altLang="zh-CN" sz="2800" b="1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“风”“雅”“颂”</a:t>
            </a:r>
            <a:r>
              <a:rPr lang="zh-CN" altLang="zh-CN" sz="2800" b="1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三部分</a:t>
            </a:r>
            <a:r>
              <a:rPr lang="zh-CN" altLang="zh-CN" sz="2800" b="1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zh-CN" sz="2800" b="1" kern="100" dirty="0" smtClean="0"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971600" y="116632"/>
            <a:ext cx="2646878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800" noProof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知识链接</a:t>
            </a:r>
            <a:endParaRPr lang="zh-CN" altLang="en-US" sz="4800" noProof="1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3568" y="5085184"/>
            <a:ext cx="8136904" cy="1200329"/>
          </a:xfrm>
          <a:prstGeom prst="rect">
            <a:avLst/>
          </a:prstGeom>
          <a:solidFill>
            <a:srgbClr val="FFEFC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CN" altLang="zh-CN" sz="24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“风”</a:t>
            </a:r>
            <a:r>
              <a:rPr lang="zh-CN" altLang="zh-CN" sz="24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又叫“国风”，大都是劳动人民创作的歌谣。</a:t>
            </a:r>
            <a:endParaRPr lang="en-US" altLang="zh-CN" sz="2400" dirty="0" smtClean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r>
              <a:rPr lang="zh-CN" altLang="zh-CN" sz="24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“雅”</a:t>
            </a:r>
            <a:r>
              <a:rPr lang="zh-CN" altLang="zh-CN" sz="24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分为“大雅”“小雅”，大多为周代宫廷乐曲歌辞。</a:t>
            </a:r>
            <a:r>
              <a:rPr lang="zh-CN" altLang="zh-CN" sz="24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“颂”</a:t>
            </a:r>
            <a:r>
              <a:rPr lang="zh-CN" altLang="zh-CN" sz="24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分为周颂和鲁颂，多为周天子及诸侯们祭祀时的乐歌。</a:t>
            </a:r>
            <a:endParaRPr lang="zh-CN" altLang="en-US" sz="2400" dirty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0" name="十角星 9"/>
          <p:cNvSpPr/>
          <p:nvPr/>
        </p:nvSpPr>
        <p:spPr>
          <a:xfrm>
            <a:off x="251520" y="188640"/>
            <a:ext cx="720080" cy="720080"/>
          </a:xfrm>
          <a:prstGeom prst="star10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32048" cy="39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1600" y="692696"/>
            <a:ext cx="7704856" cy="4572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ts val="39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000000"/>
                </a:solidFill>
                <a:latin typeface="方正粗黑宋简体" pitchFamily="2" charset="-122"/>
                <a:ea typeface="方正粗黑宋简体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800" b="1" dirty="0" smtClean="0">
                <a:solidFill>
                  <a:srgbClr val="000000"/>
                </a:solidFill>
                <a:latin typeface="方正粗黑宋简体" pitchFamily="2" charset="-122"/>
                <a:ea typeface="方正粗黑宋简体" pitchFamily="2" charset="-122"/>
                <a:cs typeface="宋体" panose="02010600030101010101" pitchFamily="2" charset="-122"/>
              </a:rPr>
              <a:t>对这首诗的分析，不恰当的一项是（　　）</a:t>
            </a:r>
            <a:endParaRPr lang="zh-CN" altLang="en-US" sz="2800" dirty="0" smtClean="0">
              <a:latin typeface="方正粗黑宋简体" pitchFamily="2" charset="-122"/>
              <a:ea typeface="方正粗黑宋简体" pitchFamily="2" charset="-122"/>
              <a:cs typeface="宋体" panose="02010600030101010101" pitchFamily="2" charset="-122"/>
            </a:endParaRPr>
          </a:p>
          <a:p>
            <a:pPr lvl="0" eaLnBrk="0" fontAlgn="base" hangingPunct="0">
              <a:lnSpc>
                <a:spcPts val="39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方正粗黑宋简体" pitchFamily="2" charset="-122"/>
                <a:ea typeface="方正粗黑宋简体" pitchFamily="2" charset="-122"/>
                <a:cs typeface="宋体" panose="02010600030101010101" pitchFamily="2" charset="-122"/>
              </a:rPr>
              <a:t>A.</a:t>
            </a:r>
            <a:r>
              <a:rPr lang="zh-CN" altLang="en-US" sz="2800" dirty="0" smtClean="0">
                <a:solidFill>
                  <a:srgbClr val="000000"/>
                </a:solidFill>
                <a:latin typeface="方正粗黑宋简体" pitchFamily="2" charset="-122"/>
                <a:ea typeface="方正粗黑宋简体" pitchFamily="2" charset="-122"/>
                <a:cs typeface="宋体" panose="02010600030101010101" pitchFamily="2" charset="-122"/>
              </a:rPr>
              <a:t>这首诗选自</a:t>
            </a:r>
            <a:r>
              <a:rPr lang="en-US" altLang="zh-CN" sz="2800" dirty="0" smtClean="0">
                <a:solidFill>
                  <a:srgbClr val="000000"/>
                </a:solidFill>
                <a:latin typeface="方正粗黑宋简体" pitchFamily="2" charset="-122"/>
                <a:ea typeface="方正粗黑宋简体" pitchFamily="2" charset="-122"/>
                <a:cs typeface="宋体" panose="02010600030101010101" pitchFamily="2" charset="-122"/>
              </a:rPr>
              <a:t>《</a:t>
            </a:r>
            <a:r>
              <a:rPr lang="zh-CN" altLang="en-US" sz="2800" dirty="0" smtClean="0">
                <a:solidFill>
                  <a:srgbClr val="000000"/>
                </a:solidFill>
                <a:latin typeface="方正粗黑宋简体" pitchFamily="2" charset="-122"/>
                <a:ea typeface="方正粗黑宋简体" pitchFamily="2" charset="-122"/>
                <a:cs typeface="宋体" panose="02010600030101010101" pitchFamily="2" charset="-122"/>
              </a:rPr>
              <a:t>诗经</a:t>
            </a:r>
            <a:r>
              <a:rPr lang="en-US" altLang="zh-CN" sz="2800" dirty="0" smtClean="0">
                <a:solidFill>
                  <a:srgbClr val="000000"/>
                </a:solidFill>
                <a:latin typeface="方正粗黑宋简体" pitchFamily="2" charset="-122"/>
                <a:ea typeface="方正粗黑宋简体" pitchFamily="2" charset="-122"/>
                <a:cs typeface="宋体" panose="02010600030101010101" pitchFamily="2" charset="-122"/>
              </a:rPr>
              <a:t>·</a:t>
            </a:r>
            <a:r>
              <a:rPr lang="zh-CN" altLang="en-US" sz="2800" dirty="0" smtClean="0">
                <a:solidFill>
                  <a:srgbClr val="000000"/>
                </a:solidFill>
                <a:latin typeface="方正粗黑宋简体" pitchFamily="2" charset="-122"/>
                <a:ea typeface="方正粗黑宋简体" pitchFamily="2" charset="-122"/>
                <a:cs typeface="宋体" panose="02010600030101010101" pitchFamily="2" charset="-122"/>
              </a:rPr>
              <a:t>大雅</a:t>
            </a:r>
            <a:r>
              <a:rPr lang="en-US" altLang="zh-CN" sz="2800" dirty="0" smtClean="0">
                <a:solidFill>
                  <a:srgbClr val="000000"/>
                </a:solidFill>
                <a:latin typeface="方正粗黑宋简体" pitchFamily="2" charset="-122"/>
                <a:ea typeface="方正粗黑宋简体" pitchFamily="2" charset="-122"/>
                <a:cs typeface="宋体" panose="02010600030101010101" pitchFamily="2" charset="-122"/>
              </a:rPr>
              <a:t>》</a:t>
            </a:r>
            <a:r>
              <a:rPr lang="zh-CN" altLang="en-US" sz="2800" dirty="0" smtClean="0">
                <a:solidFill>
                  <a:srgbClr val="000000"/>
                </a:solidFill>
                <a:latin typeface="方正粗黑宋简体" pitchFamily="2" charset="-122"/>
                <a:ea typeface="方正粗黑宋简体" pitchFamily="2" charset="-122"/>
                <a:cs typeface="宋体" panose="02010600030101010101" pitchFamily="2" charset="-122"/>
              </a:rPr>
              <a:t>。</a:t>
            </a:r>
            <a:endParaRPr lang="zh-CN" altLang="en-US" sz="2800" dirty="0" smtClean="0">
              <a:latin typeface="方正粗黑宋简体" pitchFamily="2" charset="-122"/>
              <a:ea typeface="方正粗黑宋简体" pitchFamily="2" charset="-122"/>
              <a:cs typeface="宋体" panose="02010600030101010101" pitchFamily="2" charset="-122"/>
            </a:endParaRPr>
          </a:p>
          <a:p>
            <a:pPr lvl="0" eaLnBrk="0" fontAlgn="base" hangingPunct="0">
              <a:lnSpc>
                <a:spcPts val="39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方正粗黑宋简体" pitchFamily="2" charset="-122"/>
                <a:ea typeface="方正粗黑宋简体" pitchFamily="2" charset="-122"/>
                <a:cs typeface="宋体" panose="02010600030101010101" pitchFamily="2" charset="-122"/>
              </a:rPr>
              <a:t>B.</a:t>
            </a:r>
            <a:r>
              <a:rPr lang="zh-CN" altLang="en-US" sz="2800" dirty="0" smtClean="0">
                <a:solidFill>
                  <a:srgbClr val="000000"/>
                </a:solidFill>
                <a:latin typeface="方正粗黑宋简体" pitchFamily="2" charset="-122"/>
                <a:ea typeface="方正粗黑宋简体" pitchFamily="2" charset="-122"/>
                <a:cs typeface="宋体" panose="02010600030101010101" pitchFamily="2" charset="-122"/>
              </a:rPr>
              <a:t>前四句运用情景交融的手法，以出征时和归途中所见的不同景色对比，写出了内心的伤悲。</a:t>
            </a:r>
            <a:endParaRPr lang="zh-CN" altLang="en-US" sz="2800" dirty="0" smtClean="0">
              <a:latin typeface="方正粗黑宋简体" pitchFamily="2" charset="-122"/>
              <a:ea typeface="方正粗黑宋简体" pitchFamily="2" charset="-122"/>
              <a:cs typeface="宋体" panose="02010600030101010101" pitchFamily="2" charset="-122"/>
            </a:endParaRPr>
          </a:p>
          <a:p>
            <a:pPr lvl="0" eaLnBrk="0" fontAlgn="base" hangingPunct="0">
              <a:lnSpc>
                <a:spcPts val="39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方正粗黑宋简体" pitchFamily="2" charset="-122"/>
                <a:ea typeface="方正粗黑宋简体" pitchFamily="2" charset="-122"/>
                <a:cs typeface="宋体" panose="02010600030101010101" pitchFamily="2" charset="-122"/>
              </a:rPr>
              <a:t>C.</a:t>
            </a:r>
            <a:r>
              <a:rPr lang="zh-CN" altLang="en-US" sz="2800" dirty="0" smtClean="0">
                <a:solidFill>
                  <a:srgbClr val="000000"/>
                </a:solidFill>
                <a:latin typeface="方正粗黑宋简体" pitchFamily="2" charset="-122"/>
                <a:ea typeface="方正粗黑宋简体" pitchFamily="2" charset="-122"/>
                <a:cs typeface="宋体" panose="02010600030101010101" pitchFamily="2" charset="-122"/>
              </a:rPr>
              <a:t>这首诗写的是守边战士在归途中的心情，通过诗句，我们可以想象他们守边时的苦况，对从军生活的厌倦，对和平的家庭生活的和向往。</a:t>
            </a:r>
            <a:endParaRPr lang="zh-CN" altLang="en-US" sz="2800" dirty="0" smtClean="0">
              <a:latin typeface="方正粗黑宋简体" pitchFamily="2" charset="-122"/>
              <a:ea typeface="方正粗黑宋简体" pitchFamily="2" charset="-122"/>
              <a:cs typeface="宋体" panose="02010600030101010101" pitchFamily="2" charset="-122"/>
            </a:endParaRPr>
          </a:p>
          <a:p>
            <a:pPr lvl="0" eaLnBrk="0" fontAlgn="base" hangingPunct="0">
              <a:lnSpc>
                <a:spcPts val="39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方正粗黑宋简体" pitchFamily="2" charset="-122"/>
                <a:ea typeface="方正粗黑宋简体" pitchFamily="2" charset="-122"/>
                <a:cs typeface="宋体" panose="02010600030101010101" pitchFamily="2" charset="-122"/>
              </a:rPr>
              <a:t>D.“</a:t>
            </a:r>
            <a:r>
              <a:rPr lang="zh-CN" altLang="en-US" sz="2800" dirty="0" smtClean="0">
                <a:solidFill>
                  <a:srgbClr val="000000"/>
                </a:solidFill>
                <a:latin typeface="方正粗黑宋简体" pitchFamily="2" charset="-122"/>
                <a:ea typeface="方正粗黑宋简体" pitchFamily="2" charset="-122"/>
                <a:cs typeface="宋体" panose="02010600030101010101" pitchFamily="2" charset="-122"/>
              </a:rPr>
              <a:t>行道迟迟，载饥载渴”两句运用了动作和神态描写，诗歌最后两句是直接抒情。</a:t>
            </a:r>
            <a:endParaRPr lang="zh-CN" altLang="en-US" sz="2800" dirty="0" smtClean="0">
              <a:latin typeface="方正粗黑宋简体" pitchFamily="2" charset="-122"/>
              <a:ea typeface="方正粗黑宋简体" pitchFamily="2" charset="-122"/>
              <a:cs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620688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A</a:t>
            </a:r>
            <a:endParaRPr lang="zh-CN" altLang="en-US" sz="40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1124744"/>
            <a:ext cx="8229600" cy="4525963"/>
          </a:xfrm>
        </p:spPr>
        <p:txBody>
          <a:bodyPr/>
          <a:lstStyle/>
          <a:p>
            <a:r>
              <a:rPr lang="zh-CN" altLang="zh-CN" b="1" dirty="0" smtClean="0"/>
              <a:t>解释下列加</a:t>
            </a:r>
            <a:r>
              <a:rPr lang="zh-CN" altLang="en-US" b="1" dirty="0" smtClean="0"/>
              <a:t>线</a:t>
            </a:r>
            <a:r>
              <a:rPr lang="zh-CN" altLang="zh-CN" b="1" dirty="0" smtClean="0"/>
              <a:t>的词语。</a:t>
            </a:r>
            <a:endParaRPr lang="zh-CN" altLang="zh-CN" b="1" dirty="0" smtClean="0"/>
          </a:p>
          <a:p>
            <a:r>
              <a:rPr lang="en-US" altLang="zh-CN" b="1" dirty="0" smtClean="0"/>
              <a:t>1.</a:t>
            </a:r>
            <a:r>
              <a:rPr lang="zh-CN" altLang="zh-CN" b="1" u="sng" dirty="0" smtClean="0"/>
              <a:t>昔</a:t>
            </a:r>
            <a:r>
              <a:rPr lang="zh-CN" altLang="zh-CN" b="1" dirty="0" smtClean="0"/>
              <a:t>我往矣</a:t>
            </a:r>
            <a:r>
              <a:rPr lang="en-US" altLang="zh-CN" b="1" dirty="0" smtClean="0"/>
              <a:t>(</a:t>
            </a:r>
            <a:r>
              <a:rPr lang="zh-CN" altLang="zh-CN" b="1" dirty="0" smtClean="0"/>
              <a:t>　　</a:t>
            </a:r>
            <a:r>
              <a:rPr lang="en-US" altLang="zh-CN" b="1" dirty="0" smtClean="0"/>
              <a:t>          </a:t>
            </a:r>
            <a:r>
              <a:rPr lang="zh-CN" altLang="zh-CN" b="1" dirty="0" smtClean="0"/>
              <a:t>　　</a:t>
            </a:r>
            <a:r>
              <a:rPr lang="en-US" altLang="zh-CN" b="1" dirty="0" smtClean="0"/>
              <a:t>)</a:t>
            </a:r>
            <a:endParaRPr lang="zh-CN" altLang="zh-CN" b="1" dirty="0" smtClean="0"/>
          </a:p>
          <a:p>
            <a:r>
              <a:rPr lang="en-US" altLang="zh-CN" b="1" dirty="0" smtClean="0"/>
              <a:t>2.</a:t>
            </a:r>
            <a:r>
              <a:rPr lang="zh-CN" altLang="zh-CN" b="1" dirty="0" smtClean="0"/>
              <a:t>杨柳</a:t>
            </a:r>
            <a:r>
              <a:rPr lang="zh-CN" altLang="zh-CN" b="1" u="sng" dirty="0" smtClean="0"/>
              <a:t>依依</a:t>
            </a:r>
            <a:r>
              <a:rPr lang="zh-CN" altLang="zh-CN" b="1" dirty="0" smtClean="0"/>
              <a:t> </a:t>
            </a:r>
            <a:r>
              <a:rPr lang="en-US" altLang="zh-CN" b="1" dirty="0" smtClean="0"/>
              <a:t>(                                       </a:t>
            </a:r>
            <a:r>
              <a:rPr lang="zh-CN" altLang="zh-CN" b="1" dirty="0" smtClean="0"/>
              <a:t>　　　　</a:t>
            </a:r>
            <a:r>
              <a:rPr lang="en-US" altLang="zh-CN" b="1" dirty="0" smtClean="0"/>
              <a:t>)</a:t>
            </a:r>
            <a:endParaRPr lang="zh-CN" altLang="zh-CN" b="1" dirty="0" smtClean="0"/>
          </a:p>
          <a:p>
            <a:r>
              <a:rPr lang="en-US" altLang="zh-CN" b="1" dirty="0" smtClean="0"/>
              <a:t>3.</a:t>
            </a:r>
            <a:r>
              <a:rPr lang="zh-CN" altLang="zh-CN" b="1" u="sng" dirty="0" smtClean="0"/>
              <a:t>雨雪</a:t>
            </a:r>
            <a:r>
              <a:rPr lang="zh-CN" altLang="zh-CN" b="1" dirty="0" smtClean="0"/>
              <a:t>霏霏</a:t>
            </a:r>
            <a:r>
              <a:rPr lang="en-US" altLang="zh-CN" b="1" dirty="0" smtClean="0"/>
              <a:t>(</a:t>
            </a:r>
            <a:r>
              <a:rPr lang="zh-CN" altLang="zh-CN" b="1" dirty="0" smtClean="0"/>
              <a:t>　　　　</a:t>
            </a:r>
            <a:r>
              <a:rPr lang="en-US" altLang="zh-CN" b="1" dirty="0" smtClean="0"/>
              <a:t>)</a:t>
            </a:r>
            <a:endParaRPr lang="zh-CN" altLang="zh-CN" b="1" dirty="0" smtClean="0"/>
          </a:p>
          <a:p>
            <a:r>
              <a:rPr lang="en-US" altLang="zh-CN" b="1" dirty="0" smtClean="0"/>
              <a:t>4.</a:t>
            </a:r>
            <a:r>
              <a:rPr lang="zh-CN" altLang="zh-CN" b="1" dirty="0" smtClean="0"/>
              <a:t>行道</a:t>
            </a:r>
            <a:r>
              <a:rPr lang="zh-CN" altLang="zh-CN" b="1" u="sng" dirty="0" smtClean="0"/>
              <a:t>迟迟</a:t>
            </a:r>
            <a:r>
              <a:rPr lang="en-US" altLang="zh-CN" b="1" dirty="0" smtClean="0"/>
              <a:t>(</a:t>
            </a:r>
            <a:r>
              <a:rPr lang="zh-CN" altLang="zh-CN" b="1" dirty="0" smtClean="0"/>
              <a:t>　　　　</a:t>
            </a:r>
            <a:r>
              <a:rPr lang="en-US" altLang="zh-CN" b="1" dirty="0" smtClean="0"/>
              <a:t>     )</a:t>
            </a:r>
            <a:endParaRPr lang="zh-CN" altLang="zh-CN" b="1" dirty="0" smtClean="0"/>
          </a:p>
          <a:p>
            <a:r>
              <a:rPr lang="en-US" altLang="zh-CN" b="1" dirty="0" smtClean="0"/>
              <a:t>5.</a:t>
            </a:r>
            <a:r>
              <a:rPr lang="zh-CN" altLang="zh-CN" b="1" u="sng" dirty="0" smtClean="0"/>
              <a:t>载</a:t>
            </a:r>
            <a:r>
              <a:rPr lang="zh-CN" altLang="zh-CN" b="1" dirty="0" smtClean="0"/>
              <a:t>渴载饥</a:t>
            </a:r>
            <a:r>
              <a:rPr lang="en-US" altLang="zh-CN" b="1" dirty="0" smtClean="0"/>
              <a:t>(</a:t>
            </a:r>
            <a:r>
              <a:rPr lang="zh-CN" altLang="zh-CN" b="1" dirty="0" smtClean="0"/>
              <a:t>　　　</a:t>
            </a:r>
            <a:r>
              <a:rPr lang="en-US" altLang="zh-CN" b="1" dirty="0" smtClean="0"/>
              <a:t>)</a:t>
            </a:r>
            <a:endParaRPr lang="zh-CN" altLang="zh-CN" b="1" dirty="0" smtClean="0"/>
          </a:p>
          <a:p>
            <a:r>
              <a:rPr lang="en-US" altLang="zh-CN" b="1" dirty="0" smtClean="0"/>
              <a:t>6.</a:t>
            </a:r>
            <a:r>
              <a:rPr lang="zh-CN" altLang="zh-CN" b="1" u="sng" dirty="0" smtClean="0"/>
              <a:t>莫</a:t>
            </a:r>
            <a:r>
              <a:rPr lang="zh-CN" altLang="zh-CN" b="1" dirty="0" smtClean="0"/>
              <a:t>知我哀</a:t>
            </a:r>
            <a:r>
              <a:rPr lang="en-US" altLang="zh-CN" b="1" dirty="0" smtClean="0"/>
              <a:t>(</a:t>
            </a:r>
            <a:r>
              <a:rPr lang="zh-CN" altLang="zh-CN" b="1" dirty="0" smtClean="0"/>
              <a:t>　　　</a:t>
            </a:r>
            <a:r>
              <a:rPr lang="en-US" altLang="zh-CN" b="1" dirty="0" smtClean="0"/>
              <a:t>)</a:t>
            </a:r>
            <a:endParaRPr lang="zh-CN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177281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从前</a:t>
            </a:r>
            <a:r>
              <a:rPr lang="en-US" altLang="zh-CN" sz="28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,</a:t>
            </a:r>
            <a:r>
              <a:rPr lang="zh-CN" altLang="zh-CN" sz="28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指出征时</a:t>
            </a:r>
            <a:endParaRPr lang="zh-CN" altLang="en-US" sz="28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2348880"/>
            <a:ext cx="522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形容柳丝轻柔、随风摇曳的样子</a:t>
            </a:r>
            <a:endParaRPr lang="zh-CN" altLang="en-US" sz="28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292494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下雪</a:t>
            </a:r>
            <a:endParaRPr lang="zh-CN" altLang="en-US" sz="28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350100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迟缓的样子</a:t>
            </a:r>
            <a:endParaRPr lang="zh-CN" altLang="en-US" sz="28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414908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则</a:t>
            </a:r>
            <a:r>
              <a:rPr lang="en-US" altLang="zh-CN" sz="28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,</a:t>
            </a:r>
            <a:r>
              <a:rPr lang="zh-CN" altLang="zh-CN" sz="28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又</a:t>
            </a:r>
            <a:endParaRPr lang="zh-CN" altLang="en-US" sz="28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472514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没有人</a:t>
            </a:r>
            <a:endParaRPr lang="zh-CN" altLang="en-US" sz="28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275856" y="2204864"/>
            <a:ext cx="3024336" cy="1469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zh-CN" alt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谢   谢</a:t>
            </a:r>
            <a:endParaRPr lang="zh-CN" altLang="en-US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副标题 2"/>
          <p:cNvSpPr txBox="1"/>
          <p:nvPr/>
        </p:nvSpPr>
        <p:spPr>
          <a:xfrm>
            <a:off x="3635897" y="3140968"/>
            <a:ext cx="5381625" cy="584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r>
              <a:rPr lang="zh-CN" altLang="en-US" sz="2800" b="1" noProof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部编 </a:t>
            </a:r>
            <a:r>
              <a:rPr lang="en-US" altLang="zh-CN" sz="2800" b="1" noProof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RJ·</a:t>
            </a:r>
            <a:r>
              <a:rPr lang="zh-CN" altLang="en-US" sz="2800" b="1" noProof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六年级下册</a:t>
            </a:r>
            <a:endParaRPr lang="zh-CN" altLang="en-US" sz="2800" b="1" noProof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8" name="标题 1"/>
          <p:cNvSpPr txBox="1"/>
          <p:nvPr/>
        </p:nvSpPr>
        <p:spPr>
          <a:xfrm>
            <a:off x="3491881" y="1796819"/>
            <a:ext cx="5381625" cy="1036639"/>
          </a:xfrm>
          <a:prstGeom prst="rect">
            <a:avLst/>
          </a:prstGeom>
          <a:noFill/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t"/>
          <a:lstStyle/>
          <a:p>
            <a:pPr algn="ctr"/>
            <a:r>
              <a:rPr lang="en-US" altLang="zh-CN" sz="4000" b="1" noProof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  </a:t>
            </a:r>
            <a:r>
              <a:rPr lang="zh-CN" altLang="en-US" sz="4000" b="1" noProof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采 薇</a:t>
            </a:r>
            <a:endParaRPr lang="zh-CN" altLang="en-US" sz="4000" b="1" noProof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572000" y="2852936"/>
            <a:ext cx="3600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TextBox 10"/>
          <p:cNvSpPr txBox="1"/>
          <p:nvPr/>
        </p:nvSpPr>
        <p:spPr>
          <a:xfrm>
            <a:off x="4427985" y="164638"/>
            <a:ext cx="3240087" cy="76944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古诗词诵读</a:t>
            </a:r>
            <a:endParaRPr lang="zh-CN" altLang="en-US" sz="4400" b="1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32770" name="Picture 2" descr="https://timgsa.baidu.com/timg?image&amp;quality=80&amp;size=b9999_10000&amp;sec=1583687136319&amp;di=dc284e3fc746e942a0e09080e8e96f37&amp;imgtype=0&amp;src=http%3A%2F%2Fb-ssl.duitang.com%2Fuploads%2Fitem%2F201708%2F06%2F20170806171353_AtZLx.thumb.700_0.jpe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4211960" cy="6858000"/>
          </a:xfrm>
          <a:prstGeom prst="rect">
            <a:avLst/>
          </a:prstGeom>
          <a:noFill/>
        </p:spPr>
      </p:pic>
      <p:sp>
        <p:nvSpPr>
          <p:cNvPr id="8" name="横卷形 7"/>
          <p:cNvSpPr/>
          <p:nvPr/>
        </p:nvSpPr>
        <p:spPr>
          <a:xfrm>
            <a:off x="4211960" y="4149080"/>
            <a:ext cx="4608512" cy="1632181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诗经</a:t>
            </a:r>
            <a:r>
              <a:rPr lang="en-US" altLang="zh-CN" sz="32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·</a:t>
            </a:r>
            <a:r>
              <a:rPr lang="zh-CN" altLang="en-US" sz="32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小雅</a:t>
            </a:r>
            <a:r>
              <a:rPr lang="en-US" altLang="zh-CN" sz="32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·</a:t>
            </a:r>
            <a:r>
              <a:rPr lang="zh-CN" altLang="en-US" sz="32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采薇</a:t>
            </a:r>
            <a:endParaRPr lang="zh-CN" altLang="en-US" sz="32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83723368444&amp;di=d84c428b6b4b58c2bd8b696e7f835474&amp;imgtype=0&amp;src=http%3A%2F%2Fc.hiphotos.baidu.com%2Fbaike%2Fpic%2Fitem%2F0b7b02087bf40ad1088241ee502c11dfa9ecce5d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" y="0"/>
            <a:ext cx="9179467" cy="6858000"/>
          </a:xfrm>
          <a:prstGeom prst="rect">
            <a:avLst/>
          </a:prstGeom>
          <a:noFill/>
        </p:spPr>
      </p:pic>
      <p:pic>
        <p:nvPicPr>
          <p:cNvPr id="17410" name="Picture 2" descr="http://b-ssl.duitang.com/uploads/item/201511/28/20151128153230_Sxu2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403648" y="980728"/>
            <a:ext cx="6534472" cy="5016758"/>
          </a:xfrm>
          <a:prstGeom prst="rect">
            <a:avLst/>
          </a:prstGeom>
          <a:solidFill>
            <a:srgbClr val="FFEFC1">
              <a:alpha val="16863"/>
            </a:srgbClr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</a:t>
            </a:r>
            <a:r>
              <a:rPr lang="zh-CN" altLang="en-US" sz="3200" b="1" u="sng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采   薇</a:t>
            </a:r>
            <a:endParaRPr lang="zh-CN" altLang="en-US" sz="32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采薇采薇，薇亦作止。曰归曰归，岁亦莫止。靡室靡家，玁狁之故。不遑启居，玁狁之故。</a:t>
            </a:r>
            <a:br>
              <a:rPr lang="zh-CN" altLang="en-US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采薇采薇，薇亦柔止。曰归曰归，心亦忧止。忧心烈烈，载饥载渴。我戍未定，靡使归聘。</a:t>
            </a:r>
            <a:br>
              <a:rPr lang="zh-CN" altLang="en-US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采薇采薇，薇亦刚止。曰归曰归，岁亦阳止。王事靡盬，不遑启处。忧心孔疚，我行不来。</a:t>
            </a:r>
            <a:br>
              <a:rPr lang="zh-CN" altLang="en-US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彼尔维何？维常之华。彼路斯何？君子之车。戎车既驾，四牡业业。岂敢定居？一月三捷。</a:t>
            </a:r>
            <a:br>
              <a:rPr lang="zh-CN" altLang="en-US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驾彼四牡，四牡骙骙。君子所依，小人所腓。四牡翼翼，象弭鱼服。岂不日戒，玁狁孔棘。</a:t>
            </a:r>
            <a:br>
              <a:rPr lang="zh-CN" altLang="en-US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昔我往矣，杨柳依依。今我来思，雨雪霏霏。行道迟迟，载渴载饥。我心伤悲，莫知我哀！</a:t>
            </a:r>
            <a:endParaRPr lang="zh-CN" altLang="en-US" sz="24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971600" y="116632"/>
            <a:ext cx="2646878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800" noProof="1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原文展示</a:t>
            </a:r>
            <a:endParaRPr lang="zh-CN" altLang="en-US" sz="4800" noProof="1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" name="十角星 6"/>
          <p:cNvSpPr/>
          <p:nvPr/>
        </p:nvSpPr>
        <p:spPr>
          <a:xfrm>
            <a:off x="251520" y="188640"/>
            <a:ext cx="720080" cy="720080"/>
          </a:xfrm>
          <a:prstGeom prst="star10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432048" cy="39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99"/>
          <p:cNvSpPr txBox="1"/>
          <p:nvPr/>
        </p:nvSpPr>
        <p:spPr>
          <a:xfrm>
            <a:off x="3563888" y="1196752"/>
            <a:ext cx="5080000" cy="27022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>
              <a:lnSpc>
                <a:spcPct val="130000"/>
              </a:lnSpc>
            </a:pPr>
            <a:r>
              <a:rPr lang="zh-CN" sz="3200" dirty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cs typeface="楷体" panose="02010609060101010101" pitchFamily="49" charset="-122"/>
              </a:rPr>
              <a:t>采薇（节选）</a:t>
            </a:r>
            <a:endParaRPr lang="zh-CN" sz="3200" dirty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  <a:cs typeface="楷体" panose="02010609060101010101" pitchFamily="49" charset="-122"/>
            </a:endParaRPr>
          </a:p>
          <a:p>
            <a:pPr algn="ctr"/>
            <a:r>
              <a:rPr lang="zh-CN" sz="3200" dirty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cs typeface="楷体" panose="02010609060101010101" pitchFamily="49" charset="-122"/>
              </a:rPr>
              <a:t>昔我</a:t>
            </a:r>
            <a:r>
              <a:rPr lang="zh-CN" sz="32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cs typeface="楷体" panose="02010609060101010101" pitchFamily="49" charset="-122"/>
              </a:rPr>
              <a:t>/</a:t>
            </a:r>
            <a:r>
              <a:rPr lang="zh-CN" sz="3200" dirty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cs typeface="楷体" panose="02010609060101010101" pitchFamily="49" charset="-122"/>
              </a:rPr>
              <a:t>往矣，杨柳</a:t>
            </a:r>
            <a:r>
              <a:rPr lang="zh-CN" sz="32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cs typeface="楷体" panose="02010609060101010101" pitchFamily="49" charset="-122"/>
              </a:rPr>
              <a:t>/</a:t>
            </a:r>
            <a:r>
              <a:rPr lang="zh-CN" sz="3200" dirty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cs typeface="楷体" panose="02010609060101010101" pitchFamily="49" charset="-122"/>
              </a:rPr>
              <a:t>依依。</a:t>
            </a:r>
            <a:endParaRPr lang="zh-CN" sz="3200" dirty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  <a:cs typeface="楷体" panose="02010609060101010101" pitchFamily="49" charset="-122"/>
            </a:endParaRPr>
          </a:p>
          <a:p>
            <a:pPr algn="ctr"/>
            <a:r>
              <a:rPr lang="zh-CN" sz="3200" dirty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cs typeface="楷体" panose="02010609060101010101" pitchFamily="49" charset="-122"/>
              </a:rPr>
              <a:t>今我</a:t>
            </a:r>
            <a:r>
              <a:rPr lang="zh-CN" sz="32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cs typeface="楷体" panose="02010609060101010101" pitchFamily="49" charset="-122"/>
              </a:rPr>
              <a:t>/</a:t>
            </a:r>
            <a:r>
              <a:rPr lang="zh-CN" sz="3200" dirty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cs typeface="楷体" panose="02010609060101010101" pitchFamily="49" charset="-122"/>
              </a:rPr>
              <a:t>来思，雨雪</a:t>
            </a:r>
            <a:r>
              <a:rPr lang="zh-CN" sz="32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cs typeface="楷体" panose="02010609060101010101" pitchFamily="49" charset="-122"/>
              </a:rPr>
              <a:t>/</a:t>
            </a:r>
            <a:r>
              <a:rPr lang="zh-CN" sz="3200" dirty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cs typeface="楷体" panose="02010609060101010101" pitchFamily="49" charset="-122"/>
              </a:rPr>
              <a:t>霏霏。</a:t>
            </a:r>
            <a:endParaRPr lang="zh-CN" sz="3200" dirty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  <a:cs typeface="楷体" panose="02010609060101010101" pitchFamily="49" charset="-122"/>
            </a:endParaRPr>
          </a:p>
          <a:p>
            <a:pPr algn="ctr"/>
            <a:r>
              <a:rPr lang="zh-CN" sz="3200" dirty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cs typeface="楷体" panose="02010609060101010101" pitchFamily="49" charset="-122"/>
              </a:rPr>
              <a:t>行道</a:t>
            </a:r>
            <a:r>
              <a:rPr lang="zh-CN" sz="32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cs typeface="楷体" panose="02010609060101010101" pitchFamily="49" charset="-122"/>
              </a:rPr>
              <a:t>/</a:t>
            </a:r>
            <a:r>
              <a:rPr lang="zh-CN" sz="3200" dirty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cs typeface="楷体" panose="02010609060101010101" pitchFamily="49" charset="-122"/>
              </a:rPr>
              <a:t>迟迟</a:t>
            </a:r>
            <a:r>
              <a:rPr lang="zh-CN" sz="32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cs typeface="楷体" panose="02010609060101010101" pitchFamily="49" charset="-122"/>
              </a:rPr>
              <a:t>，</a:t>
            </a:r>
            <a:r>
              <a:rPr lang="zh-CN" altLang="zh-CN" sz="3200" dirty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载渴</a:t>
            </a:r>
            <a:r>
              <a:rPr lang="en-US" altLang="zh-CN" sz="32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/</a:t>
            </a:r>
            <a:r>
              <a:rPr lang="zh-CN" altLang="zh-CN" sz="3200" dirty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载饥</a:t>
            </a:r>
            <a:r>
              <a:rPr lang="zh-CN" sz="32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cs typeface="楷体" panose="02010609060101010101" pitchFamily="49" charset="-122"/>
              </a:rPr>
              <a:t>。</a:t>
            </a:r>
            <a:endParaRPr lang="zh-CN" sz="3200" dirty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  <a:cs typeface="楷体" panose="02010609060101010101" pitchFamily="49" charset="-122"/>
            </a:endParaRPr>
          </a:p>
          <a:p>
            <a:pPr algn="ctr"/>
            <a:r>
              <a:rPr lang="zh-CN" sz="3200" dirty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cs typeface="楷体" panose="02010609060101010101" pitchFamily="49" charset="-122"/>
              </a:rPr>
              <a:t>我心</a:t>
            </a:r>
            <a:r>
              <a:rPr lang="zh-CN" sz="32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cs typeface="楷体" panose="02010609060101010101" pitchFamily="49" charset="-122"/>
              </a:rPr>
              <a:t>/</a:t>
            </a:r>
            <a:r>
              <a:rPr lang="zh-CN" sz="3200" dirty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cs typeface="楷体" panose="02010609060101010101" pitchFamily="49" charset="-122"/>
              </a:rPr>
              <a:t>伤悲，莫知</a:t>
            </a:r>
            <a:r>
              <a:rPr lang="zh-CN" sz="32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cs typeface="楷体" panose="02010609060101010101" pitchFamily="49" charset="-122"/>
              </a:rPr>
              <a:t>/</a:t>
            </a:r>
            <a:r>
              <a:rPr lang="zh-CN" sz="3200" dirty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cs typeface="楷体" panose="02010609060101010101" pitchFamily="49" charset="-122"/>
              </a:rPr>
              <a:t>我</a:t>
            </a:r>
            <a:r>
              <a:rPr lang="zh-CN" sz="32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cs typeface="楷体" panose="02010609060101010101" pitchFamily="49" charset="-122"/>
              </a:rPr>
              <a:t>哀</a:t>
            </a:r>
            <a:r>
              <a:rPr lang="zh-CN" altLang="en-US" sz="32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cs typeface="楷体" panose="02010609060101010101" pitchFamily="49" charset="-122"/>
              </a:rPr>
              <a:t>！</a:t>
            </a:r>
            <a:endParaRPr lang="zh-CN" sz="3200" dirty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文本框 7"/>
          <p:cNvSpPr txBox="1"/>
          <p:nvPr/>
        </p:nvSpPr>
        <p:spPr>
          <a:xfrm>
            <a:off x="899592" y="393305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薇：野豌豆</a:t>
            </a:r>
            <a:endParaRPr lang="zh-CN" altLang="zh-CN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99"/>
          <p:cNvSpPr txBox="1"/>
          <p:nvPr/>
        </p:nvSpPr>
        <p:spPr>
          <a:xfrm>
            <a:off x="2627784" y="4797152"/>
            <a:ext cx="3834008" cy="1323439"/>
          </a:xfrm>
          <a:prstGeom prst="rect">
            <a:avLst/>
          </a:prstGeom>
          <a:noFill/>
          <a:ln w="95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/>
            <a:r>
              <a:rPr lang="zh-CN" alt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你读出了什么？</a:t>
            </a:r>
            <a:endParaRPr lang="en-US" altLang="zh-CN" sz="40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just"/>
            <a:r>
              <a:rPr lang="zh-CN" alt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楷体" panose="02010609060101010101" pitchFamily="49" charset="-122"/>
                <a:sym typeface="+mn-ea"/>
              </a:rPr>
              <a:t>有哪些疑问？</a:t>
            </a:r>
            <a:endParaRPr lang="zh-CN" sz="4000" b="1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文本框 1"/>
          <p:cNvSpPr txBox="1"/>
          <p:nvPr/>
        </p:nvSpPr>
        <p:spPr>
          <a:xfrm>
            <a:off x="683568" y="5157192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初读诗歌</a:t>
            </a:r>
            <a:endParaRPr lang="zh-CN" altLang="en-US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1"/>
          <p:cNvSpPr txBox="1"/>
          <p:nvPr/>
        </p:nvSpPr>
        <p:spPr>
          <a:xfrm>
            <a:off x="971600" y="116632"/>
            <a:ext cx="2646878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800" noProof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整体感知</a:t>
            </a:r>
            <a:endParaRPr lang="zh-CN" altLang="en-US" sz="4800" noProof="1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flipH="1">
            <a:off x="539552" y="1196752"/>
            <a:ext cx="2979818" cy="264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1079" y="4005064"/>
            <a:ext cx="3022922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十角星 13"/>
          <p:cNvSpPr/>
          <p:nvPr/>
        </p:nvSpPr>
        <p:spPr>
          <a:xfrm>
            <a:off x="323528" y="188640"/>
            <a:ext cx="720080" cy="720080"/>
          </a:xfrm>
          <a:prstGeom prst="star10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432048" cy="39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bldLvl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987824" y="2276873"/>
            <a:ext cx="503238" cy="673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线形标注 1 6"/>
          <p:cNvSpPr/>
          <p:nvPr/>
        </p:nvSpPr>
        <p:spPr>
          <a:xfrm>
            <a:off x="4067944" y="356659"/>
            <a:ext cx="3600350" cy="778933"/>
          </a:xfrm>
          <a:prstGeom prst="borderCallout1">
            <a:avLst>
              <a:gd name="adj1" fmla="val 96975"/>
              <a:gd name="adj2" fmla="val 586"/>
              <a:gd name="adj3" fmla="val 244965"/>
              <a:gd name="adj4" fmla="val -2075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从前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，文中指出征时。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995936" y="2348880"/>
            <a:ext cx="575246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线形标注 1 8"/>
          <p:cNvSpPr/>
          <p:nvPr/>
        </p:nvSpPr>
        <p:spPr>
          <a:xfrm>
            <a:off x="5580112" y="1508788"/>
            <a:ext cx="3270448" cy="1096665"/>
          </a:xfrm>
          <a:prstGeom prst="borderCallout1">
            <a:avLst>
              <a:gd name="adj1" fmla="val 20273"/>
              <a:gd name="adj2" fmla="val -38"/>
              <a:gd name="adj3" fmla="val 75431"/>
              <a:gd name="adj4" fmla="val -37602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离开，前往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。文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中指当初去从军。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sym typeface="+mn-ea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995936" y="2996952"/>
            <a:ext cx="1008112" cy="8170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线形标注 2(无边框) 10"/>
          <p:cNvSpPr/>
          <p:nvPr/>
        </p:nvSpPr>
        <p:spPr>
          <a:xfrm>
            <a:off x="2915816" y="3717032"/>
            <a:ext cx="3096344" cy="2180861"/>
          </a:xfrm>
          <a:prstGeom prst="callout2">
            <a:avLst>
              <a:gd name="adj1" fmla="val 2582"/>
              <a:gd name="adj2" fmla="val 50675"/>
              <a:gd name="adj3" fmla="val 24389"/>
              <a:gd name="adj4" fmla="val 47090"/>
              <a:gd name="adj5" fmla="val 31534"/>
              <a:gd name="adj6" fmla="val 4583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粗黑宋简体" pitchFamily="2" charset="-122"/>
                <a:ea typeface="方正粗黑宋简体" pitchFamily="2" charset="-122"/>
                <a:sym typeface="+mn-ea"/>
              </a:rPr>
              <a:t>形容柳丝轻柔</a:t>
            </a:r>
            <a:r>
              <a:rPr kumimoji="0" lang="zh-CN" altLang="en-US" sz="2800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粗黑宋简体" pitchFamily="2" charset="-122"/>
                <a:ea typeface="方正粗黑宋简体" pitchFamily="2" charset="-122"/>
                <a:sym typeface="+mn-ea"/>
              </a:rPr>
              <a:t>、</a:t>
            </a:r>
            <a:endParaRPr kumimoji="0" lang="en-US" altLang="zh-CN" sz="2800" i="0" u="none" strike="noStrike" kern="1200" cap="none" spc="0" normalizeH="0" baseline="0" noProof="1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粗黑宋简体" pitchFamily="2" charset="-122"/>
              <a:ea typeface="方正粗黑宋简体" pitchFamily="2" charset="-122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粗黑宋简体" pitchFamily="2" charset="-122"/>
                <a:ea typeface="方正粗黑宋简体" pitchFamily="2" charset="-122"/>
                <a:sym typeface="+mn-ea"/>
              </a:rPr>
              <a:t>随</a:t>
            </a:r>
            <a:r>
              <a:rPr kumimoji="0" lang="zh-CN" altLang="en-US" sz="280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粗黑宋简体" pitchFamily="2" charset="-122"/>
                <a:ea typeface="方正粗黑宋简体" pitchFamily="2" charset="-122"/>
                <a:sym typeface="+mn-ea"/>
              </a:rPr>
              <a:t>风摇曳的样子。</a:t>
            </a:r>
            <a:endParaRPr kumimoji="0" lang="zh-CN" altLang="en-US" sz="280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粗黑宋简体" pitchFamily="2" charset="-122"/>
              <a:ea typeface="方正粗黑宋简体" pitchFamily="2" charset="-122"/>
              <a:sym typeface="+mn-ea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"/>
            <a:ext cx="28072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椭圆 15"/>
          <p:cNvSpPr/>
          <p:nvPr/>
        </p:nvSpPr>
        <p:spPr>
          <a:xfrm>
            <a:off x="5508104" y="2780928"/>
            <a:ext cx="3059832" cy="271568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66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796137" y="3576398"/>
            <a:ext cx="29690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noProof="1" smtClean="0">
                <a:solidFill>
                  <a:srgbClr val="FF0066"/>
                </a:solidFill>
                <a:latin typeface="方正粗黑宋简体" pitchFamily="2" charset="-122"/>
                <a:ea typeface="方正粗黑宋简体" pitchFamily="2" charset="-122"/>
                <a:sym typeface="+mn-ea"/>
              </a:rPr>
              <a:t>回想当初出征时，</a:t>
            </a:r>
            <a:endParaRPr lang="en-US" altLang="zh-CN" sz="2400" b="1" noProof="1" smtClean="0">
              <a:solidFill>
                <a:srgbClr val="FF0066"/>
              </a:solidFill>
              <a:latin typeface="方正粗黑宋简体" pitchFamily="2" charset="-122"/>
              <a:ea typeface="方正粗黑宋简体" pitchFamily="2" charset="-122"/>
              <a:sym typeface="+mn-ea"/>
            </a:endParaRPr>
          </a:p>
          <a:p>
            <a:r>
              <a:rPr lang="zh-CN" altLang="en-US" sz="2400" b="1" noProof="1" smtClean="0">
                <a:solidFill>
                  <a:srgbClr val="FF0066"/>
                </a:solidFill>
                <a:latin typeface="方正粗黑宋简体" pitchFamily="2" charset="-122"/>
                <a:ea typeface="方正粗黑宋简体" pitchFamily="2" charset="-122"/>
                <a:sym typeface="+mn-ea"/>
              </a:rPr>
              <a:t>杨柳依依随风吹拂。</a:t>
            </a:r>
            <a:endParaRPr lang="zh-CN" altLang="en-US" sz="2400" dirty="0">
              <a:solidFill>
                <a:srgbClr val="FF0066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8" name="文本框 4"/>
          <p:cNvSpPr txBox="1"/>
          <p:nvPr/>
        </p:nvSpPr>
        <p:spPr>
          <a:xfrm>
            <a:off x="2915816" y="2204864"/>
            <a:ext cx="2524125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昔</a:t>
            </a:r>
            <a:r>
              <a:rPr lang="en-US" altLang="zh-CN" sz="32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 </a:t>
            </a:r>
            <a:r>
              <a:rPr lang="zh-CN" altLang="zh-CN" sz="32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我</a:t>
            </a:r>
            <a:r>
              <a:rPr lang="en-US" altLang="zh-CN" sz="32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 </a:t>
            </a:r>
            <a:r>
              <a:rPr lang="zh-CN" altLang="zh-CN" sz="32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往</a:t>
            </a:r>
            <a:r>
              <a:rPr lang="en-US" altLang="zh-CN" sz="32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 </a:t>
            </a:r>
            <a:r>
              <a:rPr lang="zh-CN" altLang="zh-CN" sz="32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矣</a:t>
            </a:r>
            <a:r>
              <a:rPr lang="zh-CN" altLang="zh-CN" sz="3200" dirty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，</a:t>
            </a:r>
            <a:endParaRPr lang="zh-CN" altLang="zh-CN" sz="3200" dirty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2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杨</a:t>
            </a:r>
            <a:r>
              <a:rPr lang="en-US" altLang="zh-CN" sz="32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 </a:t>
            </a:r>
            <a:r>
              <a:rPr lang="zh-CN" altLang="zh-CN" sz="32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柳</a:t>
            </a:r>
            <a:r>
              <a:rPr lang="en-US" altLang="zh-CN" sz="32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 </a:t>
            </a:r>
            <a:r>
              <a:rPr lang="zh-CN" altLang="zh-CN" sz="32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依</a:t>
            </a:r>
            <a:r>
              <a:rPr lang="en-US" altLang="zh-CN" sz="32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 </a:t>
            </a:r>
            <a:r>
              <a:rPr lang="zh-CN" altLang="zh-CN" sz="32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依</a:t>
            </a:r>
            <a:r>
              <a:rPr lang="zh-CN" altLang="zh-CN" sz="3200" dirty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。</a:t>
            </a:r>
            <a:endParaRPr lang="zh-CN" altLang="en-US" sz="3200" dirty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  <a:sym typeface="宋体" panose="02010600030101010101" pitchFamily="2" charset="-122"/>
            </a:endParaRPr>
          </a:p>
        </p:txBody>
      </p:sp>
      <p:sp>
        <p:nvSpPr>
          <p:cNvPr id="35" name="十角星 34"/>
          <p:cNvSpPr/>
          <p:nvPr/>
        </p:nvSpPr>
        <p:spPr>
          <a:xfrm>
            <a:off x="323528" y="188640"/>
            <a:ext cx="720080" cy="720080"/>
          </a:xfrm>
          <a:prstGeom prst="star10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432048" cy="39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文本框 1"/>
          <p:cNvSpPr txBox="1"/>
          <p:nvPr/>
        </p:nvSpPr>
        <p:spPr>
          <a:xfrm>
            <a:off x="971600" y="0"/>
            <a:ext cx="2646878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800" noProof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古诗解读</a:t>
            </a:r>
            <a:endParaRPr lang="zh-CN" altLang="en-US" sz="4800" noProof="1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"/>
          <p:cNvSpPr txBox="1"/>
          <p:nvPr/>
        </p:nvSpPr>
        <p:spPr>
          <a:xfrm>
            <a:off x="251520" y="2564905"/>
            <a:ext cx="2492990" cy="175432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6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昔我往矣，</a:t>
            </a:r>
            <a:endParaRPr lang="zh-CN" altLang="zh-CN" sz="36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6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杨柳依依。</a:t>
            </a:r>
            <a:endParaRPr lang="zh-CN" altLang="en-US" sz="36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2555776" y="2204864"/>
            <a:ext cx="6408712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    </a:t>
            </a:r>
            <a:r>
              <a:rPr lang="zh-CN" altLang="en-US" sz="2800" dirty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“杨柳依依”点明出征的</a:t>
            </a:r>
            <a:r>
              <a:rPr lang="zh-CN" altLang="en-US" sz="28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季节</a:t>
            </a:r>
            <a:r>
              <a:rPr lang="zh-CN" altLang="en-US" sz="2800" dirty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，“柳”在古诗中含有</a:t>
            </a:r>
            <a:r>
              <a:rPr lang="zh-CN" altLang="en-US" sz="28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“留”</a:t>
            </a:r>
            <a:r>
              <a:rPr lang="zh-CN" altLang="en-US" sz="2800" dirty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的喻意。这两句短短八个字，写出了“我”去前线时的</a:t>
            </a:r>
            <a:r>
              <a:rPr lang="zh-CN" altLang="en-US" sz="28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季节</a:t>
            </a:r>
            <a:r>
              <a:rPr lang="zh-CN" altLang="en-US" sz="2800" dirty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和当时亲人们依依不舍的</a:t>
            </a:r>
            <a:r>
              <a:rPr lang="zh-CN" altLang="en-US" sz="28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场景</a:t>
            </a:r>
            <a:r>
              <a:rPr lang="zh-CN" altLang="en-US" sz="2800" dirty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。</a:t>
            </a:r>
            <a:endParaRPr lang="zh-CN" altLang="en-US" sz="2800" dirty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pic>
        <p:nvPicPr>
          <p:cNvPr id="7" name="Picture 2" descr="https://timgsa.baidu.com/timg?image&amp;quality=80&amp;size=b9999_10000&amp;sec=1583674026567&amp;di=75cd5a33f6e65e49473b609e88c53e70&amp;imgtype=0&amp;src=http%3A%2F%2Fhbimg.b0.upaiyun.com%2Fcc36cd6f6ecc205d033701da53f82839f0fff93e9a92-Fw6G0m_fw65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2339752" cy="1845139"/>
          </a:xfrm>
          <a:prstGeom prst="rect">
            <a:avLst/>
          </a:prstGeom>
          <a:noFill/>
        </p:spPr>
      </p:pic>
      <p:pic>
        <p:nvPicPr>
          <p:cNvPr id="8" name="Picture 4" descr="https://timgsa.baidu.com/timg?image&amp;quality=80&amp;size=b9999_10000&amp;sec=1583674737852&amp;di=ffe6f9d84fc3162093f77f983e1070d5&amp;imgtype=0&amp;src=http%3A%2F%2Fattach.wzdsb.net%2Fblog_attachment%2F201204%2F4%2F16765048_13335214965k8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2016224" cy="1827560"/>
          </a:xfrm>
          <a:prstGeom prst="rect">
            <a:avLst/>
          </a:prstGeom>
          <a:noFill/>
        </p:spPr>
      </p:pic>
      <p:pic>
        <p:nvPicPr>
          <p:cNvPr id="9" name="Picture 6" descr="https://timgsa.baidu.com/timg?image&amp;quality=80&amp;size=b9999_10000&amp;sec=1583674871009&amp;di=ca4aa1e2d3a12ebe43cc38c80df07bb4&amp;imgtype=0&amp;src=http%3A%2F%2Fc-ssl.duitang.com%2Fuploads%2Fitem%2F201710%2F21%2F20171021201225_ELhe4.thumb.400_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2915816" cy="1796819"/>
          </a:xfrm>
          <a:prstGeom prst="rect">
            <a:avLst/>
          </a:prstGeom>
          <a:noFill/>
        </p:spPr>
      </p:pic>
      <p:pic>
        <p:nvPicPr>
          <p:cNvPr id="10" name="Picture 8" descr="https://timgsa.baidu.com/timg?image&amp;quality=80&amp;size=b9999_10000&amp;sec=1583675056998&amp;di=1c03ffcb4b5fc0a2a449b69ba4e6e73e&amp;imgtype=0&amp;src=http%3A%2F%2Fepaper.syd.com.cn%2Fsyrb%2Fres%2F1%2F20150524%2F426914324188304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1792" y="0"/>
            <a:ext cx="1872208" cy="2084851"/>
          </a:xfrm>
          <a:prstGeom prst="rect">
            <a:avLst/>
          </a:prstGeom>
          <a:noFill/>
        </p:spPr>
      </p:pic>
      <p:sp>
        <p:nvSpPr>
          <p:cNvPr id="11" name="横卷形 10"/>
          <p:cNvSpPr/>
          <p:nvPr/>
        </p:nvSpPr>
        <p:spPr>
          <a:xfrm>
            <a:off x="107504" y="4941168"/>
            <a:ext cx="3528392" cy="1152128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只有杨柳依依吗？</a:t>
            </a:r>
            <a:endParaRPr lang="zh-CN" altLang="en-US" sz="28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2" name="横卷形 11"/>
          <p:cNvSpPr/>
          <p:nvPr/>
        </p:nvSpPr>
        <p:spPr>
          <a:xfrm>
            <a:off x="3923928" y="4869160"/>
            <a:ext cx="4608512" cy="1220755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借景抒情  情景交融</a:t>
            </a:r>
            <a:endParaRPr lang="zh-CN" altLang="en-US" sz="3200" dirty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59300" y="2465363"/>
            <a:ext cx="2522538" cy="1503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今</a:t>
            </a:r>
            <a:r>
              <a:rPr lang="en-US" altLang="zh-CN" sz="32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 </a:t>
            </a:r>
            <a:r>
              <a:rPr lang="zh-CN" altLang="zh-CN" sz="32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我</a:t>
            </a:r>
            <a:r>
              <a:rPr lang="en-US" altLang="zh-CN" sz="32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 </a:t>
            </a:r>
            <a:r>
              <a:rPr lang="zh-CN" altLang="zh-CN" sz="32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来</a:t>
            </a:r>
            <a:r>
              <a:rPr lang="en-US" altLang="zh-CN" sz="32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 </a:t>
            </a:r>
            <a:r>
              <a:rPr lang="zh-CN" altLang="zh-CN" sz="32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思</a:t>
            </a:r>
            <a:r>
              <a:rPr lang="zh-CN" altLang="zh-CN" sz="3200" dirty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，</a:t>
            </a:r>
            <a:r>
              <a:rPr lang="zh-CN" altLang="zh-CN" sz="32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雨</a:t>
            </a:r>
            <a:r>
              <a:rPr lang="en-US" altLang="zh-CN" sz="32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 </a:t>
            </a:r>
            <a:r>
              <a:rPr lang="zh-CN" altLang="zh-CN" sz="32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雪</a:t>
            </a:r>
            <a:r>
              <a:rPr lang="en-US" altLang="zh-CN" sz="32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 </a:t>
            </a:r>
            <a:r>
              <a:rPr lang="zh-CN" altLang="zh-CN" sz="32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霏</a:t>
            </a:r>
            <a:r>
              <a:rPr lang="en-US" altLang="zh-CN" sz="32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 </a:t>
            </a:r>
            <a:r>
              <a:rPr lang="zh-CN" altLang="zh-CN" sz="32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霏</a:t>
            </a:r>
            <a:r>
              <a:rPr lang="zh-CN" altLang="zh-CN" sz="3200" dirty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。</a:t>
            </a:r>
            <a:endParaRPr lang="zh-CN" altLang="en-US" sz="3200" dirty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线形标注 1 5"/>
          <p:cNvSpPr/>
          <p:nvPr/>
        </p:nvSpPr>
        <p:spPr>
          <a:xfrm>
            <a:off x="7308304" y="2832398"/>
            <a:ext cx="1708497" cy="737220"/>
          </a:xfrm>
          <a:prstGeom prst="borderCallout1">
            <a:avLst>
              <a:gd name="adj1" fmla="val 51872"/>
              <a:gd name="adj2" fmla="val -768"/>
              <a:gd name="adj3" fmla="val 111057"/>
              <a:gd name="adj4" fmla="val -5675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粗黑宋简体" pitchFamily="2" charset="-122"/>
                <a:ea typeface="方正粗黑宋简体" pitchFamily="2" charset="-122"/>
                <a:sym typeface="+mn-ea"/>
              </a:rPr>
              <a:t>雪下得很大的样子。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粗黑宋简体" pitchFamily="2" charset="-122"/>
              <a:ea typeface="方正粗黑宋简体" pitchFamily="2" charset="-122"/>
              <a:sym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156176" y="2708920"/>
            <a:ext cx="503238" cy="504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559300" y="3284985"/>
            <a:ext cx="1020812" cy="6885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线形标注 2(无边框) 8"/>
          <p:cNvSpPr/>
          <p:nvPr/>
        </p:nvSpPr>
        <p:spPr>
          <a:xfrm>
            <a:off x="4932040" y="4344566"/>
            <a:ext cx="2227263" cy="1139825"/>
          </a:xfrm>
          <a:prstGeom prst="callout2">
            <a:avLst>
              <a:gd name="adj1" fmla="val 9687"/>
              <a:gd name="adj2" fmla="val 31472"/>
              <a:gd name="adj3" fmla="val -16348"/>
              <a:gd name="adj4" fmla="val 17283"/>
              <a:gd name="adj5" fmla="val -31694"/>
              <a:gd name="adj6" fmla="val 11150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粗黑宋简体" pitchFamily="2" charset="-122"/>
                <a:ea typeface="方正粗黑宋简体" pitchFamily="2" charset="-122"/>
                <a:sym typeface="+mn-ea"/>
              </a:rPr>
              <a:t>指下雪。“雨”这里读（yù）</a:t>
            </a:r>
            <a:endParaRPr kumimoji="0" lang="en-US" altLang="zh-CN" sz="24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粗黑宋简体" pitchFamily="2" charset="-122"/>
              <a:ea typeface="方正粗黑宋简体" pitchFamily="2" charset="-122"/>
              <a:sym typeface="+mn-ea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580112" y="3356992"/>
            <a:ext cx="1152128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8060" y="0"/>
            <a:ext cx="4358384" cy="304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椭圆形标注 12"/>
          <p:cNvSpPr/>
          <p:nvPr/>
        </p:nvSpPr>
        <p:spPr>
          <a:xfrm>
            <a:off x="395536" y="3408462"/>
            <a:ext cx="3384376" cy="2160240"/>
          </a:xfrm>
          <a:prstGeom prst="wedgeEllipseCallout">
            <a:avLst>
              <a:gd name="adj1" fmla="val 56425"/>
              <a:gd name="adj2" fmla="val -35413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67544" y="3984526"/>
            <a:ext cx="34307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noProof="1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sym typeface="+mn-ea"/>
              </a:rPr>
              <a:t>如今回来路途中，</a:t>
            </a:r>
            <a:endParaRPr lang="en-US" altLang="zh-CN" sz="2800" b="1" noProof="1" smtClean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  <a:sym typeface="+mn-ea"/>
            </a:endParaRPr>
          </a:p>
          <a:p>
            <a:r>
              <a:rPr lang="zh-CN" altLang="en-US" sz="2800" b="1" noProof="1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sym typeface="+mn-ea"/>
              </a:rPr>
              <a:t>大雪纷纷满天飞舞。</a:t>
            </a:r>
            <a:endParaRPr lang="zh-CN" altLang="en-US" sz="28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652120" y="2636912"/>
            <a:ext cx="503238" cy="504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线形标注 1 15"/>
          <p:cNvSpPr/>
          <p:nvPr/>
        </p:nvSpPr>
        <p:spPr>
          <a:xfrm>
            <a:off x="4644008" y="1484784"/>
            <a:ext cx="1872208" cy="576064"/>
          </a:xfrm>
          <a:prstGeom prst="borderCallout1">
            <a:avLst>
              <a:gd name="adj1" fmla="val 99531"/>
              <a:gd name="adj2" fmla="val 50016"/>
              <a:gd name="adj3" fmla="val 204128"/>
              <a:gd name="adj4" fmla="val 6475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粗黑宋简体" pitchFamily="2" charset="-122"/>
                <a:ea typeface="方正粗黑宋简体" pitchFamily="2" charset="-122"/>
                <a:sym typeface="+mn-ea"/>
              </a:rPr>
              <a:t>归来，回家。</a:t>
            </a:r>
            <a:endParaRPr kumimoji="0" lang="zh-CN" altLang="en-US" sz="2400" b="1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粗黑宋简体" pitchFamily="2" charset="-122"/>
              <a:ea typeface="方正粗黑宋简体" pitchFamily="2" charset="-122"/>
              <a:sym typeface="+mn-ea"/>
            </a:endParaRPr>
          </a:p>
        </p:txBody>
      </p:sp>
      <p:sp>
        <p:nvSpPr>
          <p:cNvPr id="17" name="线形标注 1 16"/>
          <p:cNvSpPr/>
          <p:nvPr/>
        </p:nvSpPr>
        <p:spPr>
          <a:xfrm>
            <a:off x="6660232" y="1196752"/>
            <a:ext cx="2232497" cy="866180"/>
          </a:xfrm>
          <a:prstGeom prst="borderCallout1">
            <a:avLst>
              <a:gd name="adj1" fmla="val 99531"/>
              <a:gd name="adj2" fmla="val 48138"/>
              <a:gd name="adj3" fmla="val 178380"/>
              <a:gd name="adj4" fmla="val -6605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粗黑宋简体" pitchFamily="2" charset="-122"/>
                <a:ea typeface="方正粗黑宋简体" pitchFamily="2" charset="-122"/>
                <a:sym typeface="+mn-ea"/>
              </a:rPr>
              <a:t>句末语气词，没有实在意义。</a:t>
            </a:r>
            <a:endParaRPr kumimoji="0" lang="zh-CN" altLang="en-US" sz="2400" b="1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粗黑宋简体" pitchFamily="2" charset="-122"/>
              <a:ea typeface="方正粗黑宋简体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3" grpId="0" animBg="1"/>
      <p:bldP spid="14" grpId="0"/>
      <p:bldP spid="15" grpId="0" bldLvl="0" animBg="1"/>
      <p:bldP spid="16" grpId="0" bldLvl="0" animBg="1"/>
      <p:bldP spid="1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7544" y="1604798"/>
            <a:ext cx="2501006" cy="175432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6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今我来思，</a:t>
            </a:r>
            <a:endParaRPr lang="zh-CN" altLang="zh-CN" sz="3600" b="1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6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雨雪霏霏。</a:t>
            </a:r>
            <a:endParaRPr lang="zh-CN" altLang="en-US" sz="3600" b="1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  <a:sym typeface="宋体" panose="02010600030101010101" pitchFamily="2" charset="-122"/>
            </a:endParaRPr>
          </a:p>
        </p:txBody>
      </p:sp>
      <p:pic>
        <p:nvPicPr>
          <p:cNvPr id="5" name="Picture 6" descr="https://timgsa.baidu.com/timg?image&amp;quality=80&amp;size=b9999_10000&amp;sec=1583674214044&amp;di=84d16518ffa2b194211b06cf793044cc&amp;imgtype=0&amp;src=http%3A%2F%2F5b0988e595225.cdn.sohucs.com%2Fimages%2F20171205%2F24a09377395541ddafc5580716839626.jpe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59832" y="4197085"/>
            <a:ext cx="3131840" cy="2660915"/>
          </a:xfrm>
          <a:prstGeom prst="rect">
            <a:avLst/>
          </a:prstGeom>
          <a:noFill/>
        </p:spPr>
      </p:pic>
      <p:pic>
        <p:nvPicPr>
          <p:cNvPr id="6" name="Picture 10" descr="https://timgsa.baidu.com/timg?image&amp;quality=80&amp;size=b9999_10000&amp;sec=1583681287161&amp;di=4cc2f1a71593a875a4d520bc115a72b2&amp;imgtype=0&amp;src=http%3A%2F%2Fimg.pconline.com.cn%2Fimages%2Fupload%2Fupc%2Ftx%2Fphotoblog%2F1403%2F20%2Fc7%2F32291225_13953152925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672" y="4197085"/>
            <a:ext cx="2990890" cy="2660915"/>
          </a:xfrm>
          <a:prstGeom prst="rect">
            <a:avLst/>
          </a:prstGeom>
          <a:noFill/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8890" y="1700808"/>
            <a:ext cx="2955110" cy="251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横卷形 7"/>
          <p:cNvSpPr/>
          <p:nvPr/>
        </p:nvSpPr>
        <p:spPr>
          <a:xfrm>
            <a:off x="4644008" y="260648"/>
            <a:ext cx="4248472" cy="1316765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EC2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借景抒情</a:t>
            </a:r>
            <a:r>
              <a:rPr lang="en-US" altLang="zh-CN" sz="32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zh-CN" altLang="en-US" sz="32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 情景交融</a:t>
            </a:r>
            <a:endParaRPr lang="zh-CN" altLang="en-US" sz="32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9" name="横卷形 8"/>
          <p:cNvSpPr/>
          <p:nvPr/>
        </p:nvSpPr>
        <p:spPr>
          <a:xfrm>
            <a:off x="539552" y="452669"/>
            <a:ext cx="3528392" cy="1152128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rgbClr val="0EC239"/>
                </a:solidFill>
                <a:latin typeface="方正粗黑宋简体" pitchFamily="2" charset="-122"/>
                <a:ea typeface="方正粗黑宋简体" pitchFamily="2" charset="-122"/>
              </a:rPr>
              <a:t>我的世界下雪了。</a:t>
            </a:r>
            <a:endParaRPr lang="zh-CN" altLang="en-US" sz="2800" dirty="0">
              <a:solidFill>
                <a:srgbClr val="0EC239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pic>
        <p:nvPicPr>
          <p:cNvPr id="10" name="Picture 8" descr="http://5b0988e595225.cdn.sohucs.com/images/20181121/c28e80be857e4f5eb2b3d477383f51ba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64569"/>
            <a:ext cx="3095328" cy="2693431"/>
          </a:xfrm>
          <a:prstGeom prst="rect">
            <a:avLst/>
          </a:prstGeom>
          <a:noFill/>
        </p:spPr>
      </p:pic>
      <p:sp>
        <p:nvSpPr>
          <p:cNvPr id="11" name="文本框 4"/>
          <p:cNvSpPr txBox="1"/>
          <p:nvPr/>
        </p:nvSpPr>
        <p:spPr>
          <a:xfrm>
            <a:off x="3131840" y="1604798"/>
            <a:ext cx="3240360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 这</a:t>
            </a:r>
            <a:r>
              <a:rPr lang="zh-CN" altLang="en-US" sz="2400" b="1" dirty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两句与前两句形成了鲜明的对比。“雨雪霏霏”</a:t>
            </a:r>
            <a:r>
              <a:rPr lang="zh-CN" altLang="en-US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既点明</a:t>
            </a:r>
            <a:r>
              <a:rPr lang="zh-CN" altLang="en-US" sz="2400" b="1" dirty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了归乡途中天气的恶劣，</a:t>
            </a:r>
            <a:r>
              <a:rPr lang="zh-CN" altLang="en-US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又暗含</a:t>
            </a:r>
            <a:r>
              <a:rPr lang="zh-CN" altLang="en-US" sz="2400" b="1" dirty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了“我”当时内心的惆怅。</a:t>
            </a:r>
            <a:endParaRPr lang="zh-CN" altLang="en-US" sz="2400" b="1" dirty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2047</Words>
  <Application>WPS 演示</Application>
  <PresentationFormat>全屏显示(4:3)</PresentationFormat>
  <Paragraphs>215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Arial</vt:lpstr>
      <vt:lpstr>宋体</vt:lpstr>
      <vt:lpstr>Wingdings</vt:lpstr>
      <vt:lpstr>方正粗黑宋简体</vt:lpstr>
      <vt:lpstr>Eras Bold ITC</vt:lpstr>
      <vt:lpstr>隶书</vt:lpstr>
      <vt:lpstr>黑体</vt:lpstr>
      <vt:lpstr>华文行楷</vt:lpstr>
      <vt:lpstr>Calibri</vt:lpstr>
      <vt:lpstr>楷体</vt:lpstr>
      <vt:lpstr>华文新魏</vt:lpstr>
      <vt:lpstr>等线</vt:lpstr>
      <vt:lpstr>微软雅黑</vt:lpstr>
      <vt:lpstr>Arial Unicode MS</vt:lpstr>
      <vt:lpstr>华文仿宋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吕海英</dc:creator>
  <cp:lastModifiedBy>Administrator</cp:lastModifiedBy>
  <cp:revision>31</cp:revision>
  <dcterms:created xsi:type="dcterms:W3CDTF">2020-03-09T04:27:00Z</dcterms:created>
  <dcterms:modified xsi:type="dcterms:W3CDTF">2020-04-22T06:51:26Z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