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4"/>
  </p:notesMasterIdLst>
  <p:handoutMasterIdLst>
    <p:handoutMasterId r:id="rId22"/>
  </p:handoutMasterIdLst>
  <p:sldIdLst>
    <p:sldId id="1483" r:id="rId3"/>
    <p:sldId id="1482" r:id="rId5"/>
    <p:sldId id="1484" r:id="rId6"/>
    <p:sldId id="1486" r:id="rId7"/>
    <p:sldId id="1487" r:id="rId8"/>
    <p:sldId id="1488" r:id="rId9"/>
    <p:sldId id="1489" r:id="rId10"/>
    <p:sldId id="1490" r:id="rId11"/>
    <p:sldId id="1491" r:id="rId12"/>
    <p:sldId id="1492" r:id="rId13"/>
    <p:sldId id="1493" r:id="rId14"/>
    <p:sldId id="1494" r:id="rId15"/>
    <p:sldId id="1495" r:id="rId16"/>
    <p:sldId id="1496" r:id="rId17"/>
    <p:sldId id="1497" r:id="rId18"/>
    <p:sldId id="1498" r:id="rId19"/>
    <p:sldId id="1499" r:id="rId20"/>
    <p:sldId id="1500" r:id="rId21"/>
  </p:sldIdLst>
  <p:sldSz cx="9144000" cy="5143500" type="screen16x9"/>
  <p:notesSz cx="6858000" cy="9144000"/>
  <p:embeddedFontLst>
    <p:embeddedFont>
      <p:font typeface="黑体" panose="02010609060101010101" pitchFamily="49" charset="-122"/>
      <p:regular r:id="rId27"/>
    </p:embeddedFont>
    <p:embeddedFont>
      <p:font typeface="Calibri" panose="020F0502020204030204" charset="0"/>
      <p:regular r:id="rId28"/>
      <p:bold r:id="rId29"/>
      <p:italic r:id="rId30"/>
      <p:boldItalic r:id="rId31"/>
    </p:embeddedFont>
    <p:embeddedFont>
      <p:font typeface="华文彩云" panose="02010800040101010101" charset="-122"/>
      <p:regular r:id="rId32"/>
    </p:embeddedFont>
    <p:embeddedFont>
      <p:font typeface="楷体" panose="02010609060101010101" pitchFamily="49" charset="-122"/>
      <p:regular r:id="rId33"/>
    </p:embeddedFont>
    <p:embeddedFont>
      <p:font typeface="华文仿宋" panose="02010600040101010101" charset="-122"/>
      <p:regular r:id="rId34"/>
    </p:embeddedFont>
    <p:embeddedFont>
      <p:font typeface="隶书" panose="02010509060101010101" charset="-122"/>
      <p:regular r:id="rId35"/>
    </p:embeddedFont>
    <p:embeddedFont>
      <p:font typeface="仿宋" panose="02010609060101010101" pitchFamily="49" charset="-122"/>
      <p:regular r:id="rId36"/>
    </p:embeddedFont>
    <p:embeddedFont>
      <p:font typeface="Calibri Light" panose="020F0302020204030204" charset="0"/>
      <p:regular r:id="rId37"/>
      <p:italic r:id="rId38"/>
    </p:embeddedFont>
  </p:embeddedFont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D60093"/>
    <a:srgbClr val="A38302"/>
    <a:srgbClr val="0066FF"/>
    <a:srgbClr val="FEFCDE"/>
    <a:srgbClr val="00B050"/>
    <a:srgbClr val="FF00FF"/>
    <a:srgbClr val="FF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9" autoAdjust="0"/>
    <p:restoredTop sz="99814" autoAdjust="0"/>
  </p:normalViewPr>
  <p:slideViewPr>
    <p:cSldViewPr>
      <p:cViewPr varScale="1">
        <p:scale>
          <a:sx n="166" d="100"/>
          <a:sy n="166" d="100"/>
        </p:scale>
        <p:origin x="-96" y="-150"/>
      </p:cViewPr>
      <p:guideLst>
        <p:guide orient="horz" pos="3319"/>
        <p:guide pos="5760"/>
      </p:guideLst>
    </p:cSldViewPr>
  </p:slideViewPr>
  <p:outlineViewPr>
    <p:cViewPr>
      <p:scale>
        <a:sx n="33" d="100"/>
        <a:sy n="33" d="100"/>
      </p:scale>
      <p:origin x="0" y="1122"/>
    </p:cViewPr>
  </p:outlineViewPr>
  <p:notesTextViewPr>
    <p:cViewPr>
      <p:scale>
        <a:sx n="1" d="1"/>
        <a:sy n="1" d="1"/>
      </p:scale>
      <p:origin x="0" y="0"/>
    </p:cViewPr>
  </p:notesTextViewPr>
  <p:sorterViewPr>
    <p:cViewPr>
      <p:scale>
        <a:sx n="66" d="100"/>
        <a:sy n="66" d="100"/>
      </p:scale>
      <p:origin x="0" y="4578"/>
    </p:cViewPr>
  </p:sorterViewPr>
  <p:notesViewPr>
    <p:cSldViewPr>
      <p:cViewPr varScale="1">
        <p:scale>
          <a:sx n="68" d="100"/>
          <a:sy n="68" d="100"/>
        </p:scale>
        <p:origin x="-2856" y="-90"/>
      </p:cViewPr>
      <p:guideLst>
        <p:guide orient="horz" pos="3077"/>
        <p:guide pos="22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font" Target="fonts/font12.fntdata"/><Relationship Id="rId37" Type="http://schemas.openxmlformats.org/officeDocument/2006/relationships/font" Target="fonts/font11.fntdata"/><Relationship Id="rId36" Type="http://schemas.openxmlformats.org/officeDocument/2006/relationships/font" Target="fonts/font10.fntdata"/><Relationship Id="rId35" Type="http://schemas.openxmlformats.org/officeDocument/2006/relationships/font" Target="fonts/font9.fntdata"/><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C8EF0-063C-4EC8-822D-D4BEE606CB45}"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7F7337-2D4C-4836-9F96-E27918AAD3E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2E35E-6DB1-4671-AA13-E9173BD066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CD010-A9A3-4117-BFBF-9C1583B3E1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noTextEdit="1"/>
          </p:cNvSpPr>
          <p:nvPr>
            <p:ph type="sldImg"/>
          </p:nvPr>
        </p:nvSpPr>
        <p:spPr>
          <a:ln>
            <a:solidFill>
              <a:srgbClr val="000000"/>
            </a:solidFill>
            <a:miter/>
          </a:ln>
        </p:spPr>
      </p:sp>
      <p:sp>
        <p:nvSpPr>
          <p:cNvPr id="5122"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512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Calibri" panose="020F0502020204030204" charset="0"/>
                <a:ea typeface="宋体" panose="02010600030101010101" pitchFamily="2" charset="-122"/>
              </a:rPr>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ln>
            <a:miter lim="800000"/>
          </a:ln>
        </p:spPr>
      </p:sp>
      <p:sp>
        <p:nvSpPr>
          <p:cNvPr id="30723" name="文本占位符 2"/>
          <p:cNvSpPr>
            <a:spLocks noGrp="1"/>
          </p:cNvSpPr>
          <p:nvPr>
            <p:ph type="body"/>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a:ln>
            <a:miter lim="800000"/>
          </a:ln>
        </p:spPr>
      </p:sp>
      <p:sp>
        <p:nvSpPr>
          <p:cNvPr id="31747" name="文本占位符 2"/>
          <p:cNvSpPr>
            <a:spLocks noGrp="1"/>
          </p:cNvSpPr>
          <p:nvPr>
            <p:ph type="body"/>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a:miter lim="800000"/>
          </a:ln>
        </p:spPr>
      </p:sp>
      <p:sp>
        <p:nvSpPr>
          <p:cNvPr id="32771" name="文本占位符 2"/>
          <p:cNvSpPr>
            <a:spLocks noGrp="1"/>
          </p:cNvSpPr>
          <p:nvPr>
            <p:ph type="body"/>
          </p:nvPr>
        </p:nvSpPr>
        <p:spPr/>
        <p:txBody>
          <a:bodyPr wrap="square" lIns="91440" tIns="45720" rIns="91440" bIns="45720" anchor="t"/>
          <a:lstStyle/>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showMasterSp="0">
  <p:cSld name="垂直排列标题与文本">
    <p:spTree>
      <p:nvGrpSpPr>
        <p:cNvPr id="1" name=""/>
        <p:cNvGrpSpPr/>
        <p:nvPr/>
      </p:nvGrpSpPr>
      <p:grpSpPr>
        <a:xfrm>
          <a:off x="0" y="0"/>
          <a:ext cx="0" cy="0"/>
          <a:chOff x="0" y="0"/>
          <a:chExt cx="0" cy="0"/>
        </a:xfrm>
      </p:grpSpPr>
      <p:pic>
        <p:nvPicPr>
          <p:cNvPr id="3074" name="Picture 5" descr="C:\Users\Administrator\Desktop\未标题-22.png"/>
          <p:cNvPicPr>
            <a:picLocks noChangeAspect="1"/>
          </p:cNvPicPr>
          <p:nvPr userDrawn="1"/>
        </p:nvPicPr>
        <p:blipFill>
          <a:blip r:embed="rId2" cstate="print"/>
          <a:stretch>
            <a:fillRect/>
          </a:stretch>
        </p:blipFill>
        <p:spPr>
          <a:xfrm>
            <a:off x="0" y="3332163"/>
            <a:ext cx="9145588" cy="1920875"/>
          </a:xfrm>
          <a:prstGeom prst="rect">
            <a:avLst/>
          </a:prstGeom>
          <a:noFill/>
          <a:ln w="9525">
            <a:noFill/>
          </a:ln>
        </p:spPr>
      </p:pic>
      <p:sp>
        <p:nvSpPr>
          <p:cNvPr id="8" name="矩形 7"/>
          <p:cNvSpPr/>
          <p:nvPr userDrawn="1"/>
        </p:nvSpPr>
        <p:spPr>
          <a:xfrm>
            <a:off x="0" y="3460750"/>
            <a:ext cx="9144000" cy="17018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0" strike="noStrike" noProof="1"/>
          </a:p>
        </p:txBody>
      </p:sp>
      <p:sp>
        <p:nvSpPr>
          <p:cNvPr id="2" name="日期占位符 1"/>
          <p:cNvSpPr>
            <a:spLocks noGrp="1"/>
          </p:cNvSpPr>
          <p:nvPr>
            <p:ph type="dt" sz="half" idx="10"/>
          </p:nvPr>
        </p:nvSpPr>
        <p:spPr/>
        <p:txBody>
          <a:bodyPr/>
          <a:lstStyle/>
          <a:p>
            <a:pPr fontAlgn="auto"/>
            <a:fld id="{9B106E5E-93E4-4E00-A6B4-288AF17FBD93}" type="datetimeFigureOut">
              <a:rPr lang="zh-CN" altLang="en-US" sz="1440"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756689A2-8639-4030-8423-EB1B3D95EDE0}" type="slidenum">
              <a:rPr lang="zh-CN" altLang="en-US" sz="1440"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10" name="矩形 9"/>
          <p:cNvSpPr/>
          <p:nvPr userDrawn="1"/>
        </p:nvSpPr>
        <p:spPr>
          <a:xfrm>
            <a:off x="611188" y="1600200"/>
            <a:ext cx="2665412"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0" strike="noStrike" noProof="1"/>
          </a:p>
        </p:txBody>
      </p:sp>
      <p:sp>
        <p:nvSpPr>
          <p:cNvPr id="2" name="日期占位符 1"/>
          <p:cNvSpPr>
            <a:spLocks noGrp="1"/>
          </p:cNvSpPr>
          <p:nvPr>
            <p:ph type="dt" sz="half" idx="10"/>
          </p:nvPr>
        </p:nvSpPr>
        <p:spPr/>
        <p:txBody>
          <a:bodyPr/>
          <a:lstStyle/>
          <a:p>
            <a:pPr fontAlgn="auto"/>
            <a:fld id="{9B106E5E-93E4-4E00-A6B4-288AF17FBD93}" type="datetimeFigureOut">
              <a:rPr lang="zh-CN" altLang="en-US" sz="1440"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756689A2-8639-4030-8423-EB1B3D95EDE0}" type="slidenum">
              <a:rPr lang="zh-CN" altLang="en-US" sz="1440"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28650" y="274638"/>
            <a:ext cx="7886700" cy="993775"/>
          </a:xfrm>
          <a:prstGeom prst="rect">
            <a:avLst/>
          </a:prstGeom>
          <a:noFill/>
          <a:ln w="9525">
            <a:noFill/>
          </a:ln>
        </p:spPr>
        <p:txBody>
          <a:bodyPr vert="horz" lIns="91440" tIns="45720" rIns="91440" bIns="45720" anchor="ctr"/>
          <a:lstStyle/>
          <a:p>
            <a:pPr lvl="0"/>
            <a:r>
              <a:rPr lang="zh-CN" altLang="en-US"/>
              <a:t>单击此处编辑母版标题样式</a:t>
            </a:r>
            <a:endParaRPr lang="en-US" altLang="zh-CN" dirty="0"/>
          </a:p>
        </p:txBody>
      </p:sp>
      <p:sp>
        <p:nvSpPr>
          <p:cNvPr id="3" name="Text Placeholder 2"/>
          <p:cNvSpPr>
            <a:spLocks noGrp="1"/>
          </p:cNvSpPr>
          <p:nvPr>
            <p:ph type="body" idx="1"/>
          </p:nvPr>
        </p:nvSpPr>
        <p:spPr>
          <a:xfrm>
            <a:off x="628650" y="1370012"/>
            <a:ext cx="7886700" cy="3262313"/>
          </a:xfrm>
          <a:prstGeom prst="rect">
            <a:avLst/>
          </a:prstGeom>
        </p:spPr>
        <p:txBody>
          <a:bodyPr vert="horz" lIns="91440" tIns="45720" rIns="91440" bIns="45720" rtlCol="0">
            <a:normAutofit/>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en-US" strike="noStrike" noProof="1"/>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fld id="{9B106E5E-93E4-4E00-A6B4-288AF17FBD93}" type="datetimeFigureOut">
              <a:rPr lang="zh-CN" altLang="en-US" sz="1440" strike="noStrike" noProof="1" smtClean="0">
                <a:latin typeface="+mn-lt"/>
                <a:ea typeface="+mn-ea"/>
                <a:cs typeface="+mn-cs"/>
              </a:rPr>
            </a:fld>
            <a:endParaRPr lang="zh-CN" altLang="en-US" strike="noStrike" noProof="1"/>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endParaRPr lang="zh-CN" altLang="en-US" strike="noStrike" noProof="1"/>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fld id="{756689A2-8639-4030-8423-EB1B3D95EDE0}" type="slidenum">
              <a:rPr lang="zh-CN" altLang="en-US" sz="1440"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7" name="副标题 2"/>
          <p:cNvSpPr txBox="1"/>
          <p:nvPr/>
        </p:nvSpPr>
        <p:spPr>
          <a:xfrm>
            <a:off x="1881188" y="2747963"/>
            <a:ext cx="5381625" cy="438150"/>
          </a:xfrm>
          <a:prstGeom prst="rect">
            <a:avLst/>
          </a:prstGeom>
          <a:noFill/>
          <a:ln w="9525">
            <a:noFill/>
          </a:ln>
        </p:spPr>
        <p:txBody>
          <a:bodyPr anchor="t"/>
          <a:lstStyle/>
          <a:p>
            <a:pPr algn="ctr"/>
            <a:r>
              <a:rPr lang="zh-CN" altLang="en-US" sz="2000" b="1" noProof="1">
                <a:solidFill>
                  <a:srgbClr val="000000"/>
                </a:solidFill>
                <a:latin typeface="黑体" panose="02010609060101010101" pitchFamily="49" charset="-122"/>
                <a:ea typeface="黑体" panose="02010609060101010101" pitchFamily="49" charset="-122"/>
                <a:cs typeface="+mn-cs"/>
              </a:rPr>
              <a:t>部编 </a:t>
            </a:r>
            <a:r>
              <a:rPr lang="en-US" altLang="zh-CN" sz="2000" b="1" noProof="1">
                <a:solidFill>
                  <a:srgbClr val="000000"/>
                </a:solidFill>
                <a:latin typeface="黑体" panose="02010609060101010101" pitchFamily="49" charset="-122"/>
                <a:ea typeface="黑体" panose="02010609060101010101" pitchFamily="49" charset="-122"/>
                <a:cs typeface="+mn-cs"/>
              </a:rPr>
              <a:t>RJ·</a:t>
            </a:r>
            <a:r>
              <a:rPr lang="zh-CN" altLang="en-US" sz="2000" b="1" noProof="1">
                <a:solidFill>
                  <a:srgbClr val="000000"/>
                </a:solidFill>
                <a:latin typeface="黑体" panose="02010609060101010101" pitchFamily="49" charset="-122"/>
                <a:ea typeface="黑体" panose="02010609060101010101" pitchFamily="49" charset="-122"/>
                <a:cs typeface="+mn-cs"/>
              </a:rPr>
              <a:t>六年级下册</a:t>
            </a:r>
            <a:endParaRPr lang="zh-CN" altLang="en-US" sz="2000" b="1" noProof="1">
              <a:solidFill>
                <a:srgbClr val="000000"/>
              </a:solidFill>
              <a:latin typeface="黑体" panose="02010609060101010101" pitchFamily="49" charset="-122"/>
              <a:ea typeface="黑体" panose="02010609060101010101" pitchFamily="49" charset="-122"/>
            </a:endParaRPr>
          </a:p>
        </p:txBody>
      </p:sp>
      <p:sp>
        <p:nvSpPr>
          <p:cNvPr id="4098" name="标题 1"/>
          <p:cNvSpPr txBox="1"/>
          <p:nvPr/>
        </p:nvSpPr>
        <p:spPr>
          <a:xfrm>
            <a:off x="1881188" y="1794272"/>
            <a:ext cx="5381625" cy="777479"/>
          </a:xfrm>
          <a:prstGeom prst="rect">
            <a:avLst/>
          </a:prstGeom>
          <a:noFill/>
          <a:ln w="12700">
            <a:noFill/>
          </a:ln>
        </p:spPr>
        <p:txBody>
          <a:bodyPr anchor="t"/>
          <a:lstStyle/>
          <a:p>
            <a:pPr algn="ctr"/>
            <a:r>
              <a:rPr lang="en-US" altLang="zh-CN" sz="4000" b="1" noProof="1">
                <a:solidFill>
                  <a:srgbClr val="000000"/>
                </a:solidFill>
                <a:latin typeface="黑体" panose="02010609060101010101" pitchFamily="49" charset="-122"/>
                <a:ea typeface="黑体" panose="02010609060101010101" pitchFamily="49" charset="-122"/>
                <a:cs typeface="+mn-cs"/>
              </a:rPr>
              <a:t>1  </a:t>
            </a:r>
            <a:r>
              <a:rPr lang="zh-CN" altLang="en-US" sz="4000" b="1" noProof="1">
                <a:solidFill>
                  <a:srgbClr val="000000"/>
                </a:solidFill>
                <a:latin typeface="黑体" panose="02010609060101010101" pitchFamily="49" charset="-122"/>
                <a:ea typeface="黑体" panose="02010609060101010101" pitchFamily="49" charset="-122"/>
                <a:cs typeface="+mn-cs"/>
              </a:rPr>
              <a:t>采 薇</a:t>
            </a:r>
            <a:endParaRPr lang="zh-CN" altLang="en-US" sz="4000" b="1" noProof="1">
              <a:solidFill>
                <a:srgbClr val="000000"/>
              </a:solidFill>
              <a:latin typeface="黑体" panose="02010609060101010101" pitchFamily="49" charset="-122"/>
              <a:ea typeface="黑体" panose="02010609060101010101" pitchFamily="49" charset="-122"/>
            </a:endParaRPr>
          </a:p>
        </p:txBody>
      </p:sp>
      <p:cxnSp>
        <p:nvCxnSpPr>
          <p:cNvPr id="4" name="直接连接符 3"/>
          <p:cNvCxnSpPr/>
          <p:nvPr/>
        </p:nvCxnSpPr>
        <p:spPr>
          <a:xfrm>
            <a:off x="3267710" y="2571750"/>
            <a:ext cx="2547620"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8200" name="TextBox 10"/>
          <p:cNvSpPr txBox="1"/>
          <p:nvPr/>
        </p:nvSpPr>
        <p:spPr>
          <a:xfrm>
            <a:off x="5240973" y="76200"/>
            <a:ext cx="3240087" cy="644525"/>
          </a:xfrm>
          <a:prstGeom prst="rect">
            <a:avLst/>
          </a:prstGeom>
          <a:noFill/>
          <a:ln w="9525">
            <a:noFill/>
          </a:ln>
        </p:spPr>
        <p:txBody>
          <a:bodyPr>
            <a:spAutoFit/>
          </a:bodyPr>
          <a:lstStyle/>
          <a:p>
            <a:pPr algn="ctr"/>
            <a:r>
              <a:rPr lang="zh-CN" altLang="en-US" sz="3600" b="1" dirty="0">
                <a:solidFill>
                  <a:srgbClr val="FF0000"/>
                </a:solidFill>
                <a:latin typeface="黑体" panose="02010609060101010101" pitchFamily="49" charset="-122"/>
                <a:ea typeface="黑体" panose="02010609060101010101" pitchFamily="49" charset="-122"/>
              </a:rPr>
              <a:t>古诗词诵读</a:t>
            </a:r>
            <a:endParaRPr lang="zh-CN" altLang="en-US" sz="3600" b="1" dirty="0">
              <a:solidFill>
                <a:srgbClr val="FF0000"/>
              </a:solidFill>
              <a:latin typeface="黑体" panose="02010609060101010101" pitchFamily="49" charset="-122"/>
              <a:ea typeface="黑体" panose="02010609060101010101" pitchFamily="49" charset="-122"/>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图片 1"/>
          <p:cNvPicPr>
            <a:picLocks noChangeAspect="1"/>
          </p:cNvPicPr>
          <p:nvPr/>
        </p:nvPicPr>
        <p:blipFill>
          <a:blip r:embed="rId1" cstate="print">
            <a:clrChange>
              <a:clrFrom>
                <a:srgbClr val="FFFFFF"/>
              </a:clrFrom>
              <a:clrTo>
                <a:srgbClr val="FFFFFF">
                  <a:alpha val="0"/>
                </a:srgbClr>
              </a:clrTo>
            </a:clrChange>
          </a:blip>
          <a:srcRect r="53230"/>
          <a:stretch>
            <a:fillRect/>
          </a:stretch>
        </p:blipFill>
        <p:spPr>
          <a:xfrm>
            <a:off x="4763" y="-34925"/>
            <a:ext cx="3074987" cy="4930775"/>
          </a:xfrm>
          <a:prstGeom prst="rect">
            <a:avLst/>
          </a:prstGeom>
          <a:noFill/>
          <a:ln w="9525">
            <a:noFill/>
          </a:ln>
        </p:spPr>
      </p:pic>
      <p:pic>
        <p:nvPicPr>
          <p:cNvPr id="18435" name="图片 2"/>
          <p:cNvPicPr>
            <a:picLocks noChangeAspect="1"/>
          </p:cNvPicPr>
          <p:nvPr/>
        </p:nvPicPr>
        <p:blipFill>
          <a:blip r:embed="rId1" cstate="print">
            <a:clrChange>
              <a:clrFrom>
                <a:srgbClr val="FFFFFF"/>
              </a:clrFrom>
              <a:clrTo>
                <a:srgbClr val="FFFFFF">
                  <a:alpha val="0"/>
                </a:srgbClr>
              </a:clrTo>
            </a:clrChange>
          </a:blip>
          <a:srcRect l="35516"/>
          <a:stretch>
            <a:fillRect/>
          </a:stretch>
        </p:blipFill>
        <p:spPr>
          <a:xfrm>
            <a:off x="5527675" y="669925"/>
            <a:ext cx="3632200" cy="4225925"/>
          </a:xfrm>
          <a:prstGeom prst="rect">
            <a:avLst/>
          </a:prstGeom>
          <a:noFill/>
          <a:ln w="9525">
            <a:noFill/>
          </a:ln>
        </p:spPr>
      </p:pic>
      <p:sp>
        <p:nvSpPr>
          <p:cNvPr id="18436" name="文本框 3"/>
          <p:cNvSpPr txBox="1"/>
          <p:nvPr/>
        </p:nvSpPr>
        <p:spPr>
          <a:xfrm>
            <a:off x="600075" y="815975"/>
            <a:ext cx="2478405" cy="1753235"/>
          </a:xfrm>
          <a:prstGeom prst="rect">
            <a:avLst/>
          </a:prstGeom>
          <a:noFill/>
          <a:ln w="9525">
            <a:noFill/>
          </a:ln>
        </p:spPr>
        <p:txBody>
          <a:bodyPr wrap="none">
            <a:spAutoFit/>
          </a:bodyPr>
          <a:lstStyle/>
          <a:p>
            <a:pPr>
              <a:lnSpc>
                <a:spcPct val="150000"/>
              </a:lnSpc>
            </a:pPr>
            <a:r>
              <a:rPr lang="zh-CN" altLang="zh-CN" sz="3600" b="1" dirty="0">
                <a:latin typeface="楷体" panose="02010609060101010101" pitchFamily="49" charset="-122"/>
                <a:ea typeface="楷体" panose="02010609060101010101" pitchFamily="49" charset="-122"/>
                <a:sym typeface="宋体" panose="02010600030101010101" pitchFamily="2" charset="-122"/>
              </a:rPr>
              <a:t>今我来思，</a:t>
            </a:r>
            <a:endParaRPr lang="zh-CN" altLang="zh-CN" sz="3600" b="1" dirty="0">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zh-CN" sz="3600" b="1" dirty="0">
                <a:latin typeface="楷体" panose="02010609060101010101" pitchFamily="49" charset="-122"/>
                <a:ea typeface="楷体" panose="02010609060101010101" pitchFamily="49" charset="-122"/>
                <a:sym typeface="宋体" panose="02010600030101010101" pitchFamily="2" charset="-122"/>
              </a:rPr>
              <a:t>雨雪霏霏。</a:t>
            </a:r>
            <a:endParaRPr lang="zh-CN" altLang="en-US" sz="3600" b="1" dirty="0">
              <a:latin typeface="楷体" panose="02010609060101010101" pitchFamily="49" charset="-122"/>
              <a:ea typeface="楷体" panose="02010609060101010101" pitchFamily="49" charset="-122"/>
              <a:sym typeface="宋体" panose="02010600030101010101" pitchFamily="2" charset="-122"/>
            </a:endParaRPr>
          </a:p>
        </p:txBody>
      </p:sp>
      <p:sp>
        <p:nvSpPr>
          <p:cNvPr id="5" name="文本框 4"/>
          <p:cNvSpPr txBox="1"/>
          <p:nvPr/>
        </p:nvSpPr>
        <p:spPr>
          <a:xfrm>
            <a:off x="506413" y="2668588"/>
            <a:ext cx="6550025" cy="1753235"/>
          </a:xfrm>
          <a:prstGeom prst="rect">
            <a:avLst/>
          </a:prstGeom>
          <a:noFill/>
          <a:ln w="9525">
            <a:noFill/>
          </a:ln>
        </p:spPr>
        <p:txBody>
          <a:bodyPr>
            <a:spAutoFit/>
          </a:bodyPr>
          <a:lstStyle/>
          <a:p>
            <a:pPr>
              <a:lnSpc>
                <a:spcPct val="150000"/>
              </a:lnSpc>
            </a:pPr>
            <a:r>
              <a:rPr lang="zh-CN" altLang="en-US" sz="2400" b="1" dirty="0">
                <a:solidFill>
                  <a:srgbClr val="FF0000"/>
                </a:solidFill>
                <a:latin typeface="Calibri" panose="020F0502020204030204" charset="0"/>
              </a:rPr>
              <a:t>这两句与前两句形成了鲜明的对比。“雨雪霏霏”既点明了归乡途中天气的恶劣，又暗含了“我”当时内心的惆怅。</a:t>
            </a:r>
            <a:endParaRPr lang="zh-CN" altLang="en-US" sz="2400" b="1" dirty="0">
              <a:solidFill>
                <a:srgbClr val="FF0000"/>
              </a:solidFill>
              <a:latin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图片 2"/>
          <p:cNvPicPr>
            <a:picLocks noChangeAspect="1"/>
          </p:cNvPicPr>
          <p:nvPr/>
        </p:nvPicPr>
        <p:blipFill>
          <a:blip r:embed="rId1" cstate="print">
            <a:clrChange>
              <a:clrFrom>
                <a:srgbClr val="FFFFFF"/>
              </a:clrFrom>
              <a:clrTo>
                <a:srgbClr val="FFFFFF">
                  <a:alpha val="0"/>
                </a:srgbClr>
              </a:clrTo>
            </a:clrChange>
          </a:blip>
          <a:stretch>
            <a:fillRect/>
          </a:stretch>
        </p:blipFill>
        <p:spPr>
          <a:xfrm>
            <a:off x="1588" y="1149350"/>
            <a:ext cx="5057775" cy="3794125"/>
          </a:xfrm>
          <a:prstGeom prst="rect">
            <a:avLst/>
          </a:prstGeom>
          <a:noFill/>
          <a:ln w="9525">
            <a:noFill/>
          </a:ln>
        </p:spPr>
      </p:pic>
      <p:sp>
        <p:nvSpPr>
          <p:cNvPr id="19459" name="文本框 3"/>
          <p:cNvSpPr txBox="1"/>
          <p:nvPr/>
        </p:nvSpPr>
        <p:spPr>
          <a:xfrm>
            <a:off x="3867150" y="1317625"/>
            <a:ext cx="4773930" cy="922020"/>
          </a:xfrm>
          <a:prstGeom prst="rect">
            <a:avLst/>
          </a:prstGeom>
          <a:noFill/>
          <a:ln w="9525">
            <a:noFill/>
          </a:ln>
        </p:spPr>
        <p:txBody>
          <a:bodyPr wrap="none">
            <a:spAutoFit/>
          </a:bodyPr>
          <a:lstStyle/>
          <a:p>
            <a:pPr>
              <a:lnSpc>
                <a:spcPct val="150000"/>
              </a:lnSpc>
            </a:pPr>
            <a:r>
              <a:rPr lang="zh-CN" altLang="zh-CN" sz="3600" b="1" dirty="0">
                <a:latin typeface="楷体" panose="02010609060101010101" pitchFamily="49" charset="-122"/>
                <a:ea typeface="楷体" panose="02010609060101010101" pitchFamily="49" charset="-122"/>
                <a:sym typeface="宋体" panose="02010600030101010101" pitchFamily="2" charset="-122"/>
              </a:rPr>
              <a:t>行道迟迟，载渴载饥。</a:t>
            </a:r>
            <a:endParaRPr lang="zh-CN" altLang="zh-CN" sz="3600" b="1" dirty="0">
              <a:latin typeface="楷体" panose="02010609060101010101" pitchFamily="49" charset="-122"/>
              <a:ea typeface="楷体" panose="02010609060101010101" pitchFamily="49" charset="-122"/>
              <a:sym typeface="宋体" panose="02010600030101010101" pitchFamily="2" charset="-122"/>
            </a:endParaRPr>
          </a:p>
        </p:txBody>
      </p:sp>
      <p:sp>
        <p:nvSpPr>
          <p:cNvPr id="2" name="文本框 1"/>
          <p:cNvSpPr txBox="1"/>
          <p:nvPr/>
        </p:nvSpPr>
        <p:spPr>
          <a:xfrm>
            <a:off x="4559300" y="2316163"/>
            <a:ext cx="4003675" cy="2306955"/>
          </a:xfrm>
          <a:prstGeom prst="rect">
            <a:avLst/>
          </a:prstGeom>
          <a:noFill/>
          <a:ln w="9525">
            <a:noFill/>
          </a:ln>
        </p:spPr>
        <p:txBody>
          <a:bodyPr>
            <a:spAutoFit/>
          </a:bodyPr>
          <a:lstStyle/>
          <a:p>
            <a:pPr>
              <a:lnSpc>
                <a:spcPct val="150000"/>
              </a:lnSpc>
            </a:pPr>
            <a:r>
              <a:rPr lang="zh-CN" altLang="en-US" sz="2400" b="1" dirty="0">
                <a:solidFill>
                  <a:srgbClr val="FF0000"/>
                </a:solidFill>
                <a:latin typeface="Calibri" panose="020F0502020204030204" charset="0"/>
              </a:rPr>
              <a:t>这两句写“我”远征归来途中遇到的现实困境。归途漫漫，饥渴交加，进一步加深了“我”的忧伤之感。】</a:t>
            </a:r>
            <a:endParaRPr lang="zh-CN" altLang="en-US" sz="2400" b="1" dirty="0">
              <a:solidFill>
                <a:srgbClr val="FF0000"/>
              </a:solidFill>
              <a:latin typeface="Calibri" panose="020F05020202040302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图片 1"/>
          <p:cNvPicPr>
            <a:picLocks noChangeAspect="1"/>
          </p:cNvPicPr>
          <p:nvPr/>
        </p:nvPicPr>
        <p:blipFill>
          <a:blip r:embed="rId1" cstate="print">
            <a:clrChange>
              <a:clrFrom>
                <a:srgbClr val="FFFFFF"/>
              </a:clrFrom>
              <a:clrTo>
                <a:srgbClr val="FFFFFF">
                  <a:alpha val="0"/>
                </a:srgbClr>
              </a:clrTo>
            </a:clrChange>
          </a:blip>
          <a:srcRect r="53230"/>
          <a:stretch>
            <a:fillRect/>
          </a:stretch>
        </p:blipFill>
        <p:spPr>
          <a:xfrm>
            <a:off x="4763" y="-34925"/>
            <a:ext cx="3074987" cy="4930775"/>
          </a:xfrm>
          <a:prstGeom prst="rect">
            <a:avLst/>
          </a:prstGeom>
          <a:noFill/>
          <a:ln w="9525">
            <a:noFill/>
          </a:ln>
        </p:spPr>
      </p:pic>
      <p:pic>
        <p:nvPicPr>
          <p:cNvPr id="20483" name="图片 2"/>
          <p:cNvPicPr>
            <a:picLocks noChangeAspect="1"/>
          </p:cNvPicPr>
          <p:nvPr/>
        </p:nvPicPr>
        <p:blipFill>
          <a:blip r:embed="rId1" cstate="print">
            <a:clrChange>
              <a:clrFrom>
                <a:srgbClr val="FFFFFF"/>
              </a:clrFrom>
              <a:clrTo>
                <a:srgbClr val="FFFFFF">
                  <a:alpha val="0"/>
                </a:srgbClr>
              </a:clrTo>
            </a:clrChange>
          </a:blip>
          <a:srcRect l="35516"/>
          <a:stretch>
            <a:fillRect/>
          </a:stretch>
        </p:blipFill>
        <p:spPr>
          <a:xfrm>
            <a:off x="5527675" y="669925"/>
            <a:ext cx="3632200" cy="4225925"/>
          </a:xfrm>
          <a:prstGeom prst="rect">
            <a:avLst/>
          </a:prstGeom>
          <a:noFill/>
          <a:ln w="9525">
            <a:noFill/>
          </a:ln>
        </p:spPr>
      </p:pic>
      <p:sp>
        <p:nvSpPr>
          <p:cNvPr id="20484" name="文本框 3"/>
          <p:cNvSpPr txBox="1"/>
          <p:nvPr/>
        </p:nvSpPr>
        <p:spPr>
          <a:xfrm>
            <a:off x="619125" y="1460500"/>
            <a:ext cx="4773930" cy="922020"/>
          </a:xfrm>
          <a:prstGeom prst="rect">
            <a:avLst/>
          </a:prstGeom>
          <a:noFill/>
          <a:ln w="9525">
            <a:noFill/>
          </a:ln>
        </p:spPr>
        <p:txBody>
          <a:bodyPr wrap="none">
            <a:spAutoFit/>
          </a:bodyPr>
          <a:lstStyle/>
          <a:p>
            <a:pPr>
              <a:lnSpc>
                <a:spcPct val="150000"/>
              </a:lnSpc>
            </a:pPr>
            <a:r>
              <a:rPr lang="zh-CN" altLang="zh-CN" sz="3600" b="1" dirty="0">
                <a:latin typeface="楷体" panose="02010609060101010101" pitchFamily="49" charset="-122"/>
                <a:ea typeface="楷体" panose="02010609060101010101" pitchFamily="49" charset="-122"/>
                <a:sym typeface="宋体" panose="02010600030101010101" pitchFamily="2" charset="-122"/>
              </a:rPr>
              <a:t>我心伤悲，莫知我哀！</a:t>
            </a:r>
            <a:endParaRPr lang="zh-CN" altLang="zh-CN" sz="3600" b="1" dirty="0">
              <a:latin typeface="楷体" panose="02010609060101010101" pitchFamily="49" charset="-122"/>
              <a:ea typeface="楷体" panose="02010609060101010101" pitchFamily="49" charset="-122"/>
              <a:sym typeface="宋体" panose="02010600030101010101" pitchFamily="2" charset="-122"/>
            </a:endParaRPr>
          </a:p>
        </p:txBody>
      </p:sp>
      <p:sp>
        <p:nvSpPr>
          <p:cNvPr id="5" name="文本框 4"/>
          <p:cNvSpPr txBox="1"/>
          <p:nvPr/>
        </p:nvSpPr>
        <p:spPr>
          <a:xfrm>
            <a:off x="384175" y="2706688"/>
            <a:ext cx="6550025" cy="1198880"/>
          </a:xfrm>
          <a:prstGeom prst="rect">
            <a:avLst/>
          </a:prstGeom>
          <a:noFill/>
          <a:ln w="9525">
            <a:noFill/>
          </a:ln>
        </p:spPr>
        <p:txBody>
          <a:bodyPr>
            <a:spAutoFit/>
          </a:bodyPr>
          <a:lstStyle/>
          <a:p>
            <a:pPr>
              <a:lnSpc>
                <a:spcPct val="150000"/>
              </a:lnSpc>
            </a:pPr>
            <a:r>
              <a:rPr lang="zh-CN" altLang="en-US" sz="2400" b="1" dirty="0">
                <a:solidFill>
                  <a:srgbClr val="FF0000"/>
                </a:solidFill>
                <a:latin typeface="Calibri" panose="020F0502020204030204" charset="0"/>
              </a:rPr>
              <a:t>“伤悲”“哀”采用直接抒情的方式，道出了“我”归途中的孤独无助之情。</a:t>
            </a:r>
            <a:endParaRPr lang="zh-CN" altLang="en-US" sz="2400" b="1" dirty="0">
              <a:solidFill>
                <a:srgbClr val="FF0000"/>
              </a:solidFill>
              <a:latin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圆角矩形 6"/>
          <p:cNvSpPr/>
          <p:nvPr/>
        </p:nvSpPr>
        <p:spPr>
          <a:xfrm>
            <a:off x="333375" y="1081088"/>
            <a:ext cx="8477250" cy="2981325"/>
          </a:xfrm>
          <a:prstGeom prst="roundRect">
            <a:avLst/>
          </a:prstGeom>
          <a:solidFill>
            <a:schemeClr val="accent4">
              <a:lumMod val="40000"/>
              <a:lumOff val="60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800" b="1" i="0" u="none" strike="noStrike" kern="1200" cap="none" spc="0" normalizeH="0" baseline="0" noProof="1">
                <a:ln>
                  <a:noFill/>
                </a:ln>
                <a:solidFill>
                  <a:srgbClr val="FF0000"/>
                </a:solidFill>
                <a:effectLst/>
                <a:uLnTx/>
                <a:uFillTx/>
                <a:latin typeface="楷体" panose="02010609060101010101" pitchFamily="49" charset="-122"/>
                <a:ea typeface="楷体" panose="02010609060101010101" pitchFamily="49" charset="-122"/>
                <a:cs typeface="+mn-cs"/>
              </a:rPr>
              <a:t> </a:t>
            </a:r>
            <a:r>
              <a:rPr kumimoji="0" lang="en-US" altLang="zh-CN" sz="2800" b="1" i="0" u="none" strike="noStrike" kern="1200" cap="none" spc="0" normalizeH="0" baseline="0" noProof="1" smtClean="0">
                <a:ln>
                  <a:noFill/>
                </a:ln>
                <a:solidFill>
                  <a:srgbClr val="FF0000"/>
                </a:solidFill>
                <a:effectLst/>
                <a:uLnTx/>
                <a:uFillTx/>
                <a:latin typeface="楷体" panose="02010609060101010101" pitchFamily="49" charset="-122"/>
                <a:ea typeface="楷体" panose="02010609060101010101" pitchFamily="49" charset="-122"/>
                <a:cs typeface="+mn-cs"/>
              </a:rPr>
              <a:t> </a:t>
            </a:r>
            <a:r>
              <a:rPr kumimoji="0" lang="zh-CN" altLang="en-US" sz="2800" b="1" i="0" u="none" strike="noStrike" kern="1200" cap="none" spc="0" normalizeH="0" baseline="0" noProof="1" smtClean="0">
                <a:ln>
                  <a:noFill/>
                </a:ln>
                <a:solidFill>
                  <a:srgbClr val="FF0000"/>
                </a:solidFill>
                <a:effectLst/>
                <a:uLnTx/>
                <a:uFillTx/>
                <a:latin typeface="黑体" panose="02010609060101010101" pitchFamily="49" charset="-122"/>
                <a:ea typeface="黑体" panose="02010609060101010101" pitchFamily="49" charset="-122"/>
                <a:cs typeface="+mn-cs"/>
                <a:sym typeface="+mn-ea"/>
              </a:rPr>
              <a:t>译文：</a:t>
            </a:r>
            <a:r>
              <a:rPr kumimoji="0" lang="zh-CN" altLang="en-US" sz="2800" b="1" i="0" u="none" strike="noStrike" kern="1200" cap="none" spc="0" normalizeH="0" baseline="0" noProof="1">
                <a:ln>
                  <a:noFill/>
                </a:ln>
                <a:solidFill>
                  <a:schemeClr val="tx1"/>
                </a:solidFill>
                <a:effectLst/>
                <a:uLnTx/>
                <a:uFillTx/>
                <a:latin typeface="+mn-lt"/>
                <a:ea typeface="+mn-ea"/>
                <a:cs typeface="+mn-cs"/>
                <a:sym typeface="+mn-ea"/>
              </a:rPr>
              <a:t>回想当初出征时，杨柳依依随风吹拂。如今回来路途中，大雪纷纷满天飞舞。道路泥泞难以行走，又饥又渴非常劳累。满腔伤感满腔悲愁，我的哀痛谁能体会！</a:t>
            </a:r>
            <a:endParaRPr kumimoji="0" lang="zh-CN" altLang="en-US" sz="2800" b="1" i="0" u="none" strike="noStrike" kern="1200" cap="none" spc="0" normalizeH="0" baseline="0" noProof="1">
              <a:ln>
                <a:noFill/>
              </a:ln>
              <a:solidFill>
                <a:schemeClr val="tx1"/>
              </a:solidFill>
              <a:effectLst/>
              <a:uLnTx/>
              <a:uFillTx/>
              <a:latin typeface="楷体" panose="02010609060101010101" pitchFamily="49" charset="-122"/>
              <a:ea typeface="楷体" panose="02010609060101010101"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文本框 132097"/>
          <p:cNvSpPr txBox="1"/>
          <p:nvPr/>
        </p:nvSpPr>
        <p:spPr>
          <a:xfrm>
            <a:off x="360363" y="771525"/>
            <a:ext cx="8172450" cy="3046095"/>
          </a:xfrm>
          <a:prstGeom prst="rect">
            <a:avLst/>
          </a:prstGeom>
          <a:noFill/>
          <a:ln w="9525">
            <a:noFill/>
          </a:ln>
        </p:spPr>
        <p:txBody>
          <a:bodyPr>
            <a:spAutoFit/>
          </a:bodyPr>
          <a:lstStyle/>
          <a:p>
            <a:pPr>
              <a:spcBef>
                <a:spcPct val="50000"/>
              </a:spcBef>
            </a:pPr>
            <a:r>
              <a:rPr lang="zh-CN" altLang="en-US" sz="2800" b="1" dirty="0">
                <a:solidFill>
                  <a:srgbClr val="FF0000"/>
                </a:solidFill>
                <a:latin typeface="Times New Roman" panose="02020603050405020304" pitchFamily="18" charset="0"/>
                <a:ea typeface="黑体" panose="02010609060101010101" pitchFamily="49" charset="-122"/>
              </a:rPr>
              <a:t>课堂练习，</a:t>
            </a:r>
            <a:r>
              <a:rPr lang="zh-CN" altLang="en-US" sz="2800" b="1" dirty="0">
                <a:solidFill>
                  <a:srgbClr val="FF0000"/>
                </a:solidFill>
                <a:latin typeface="黑体" panose="02010609060101010101" pitchFamily="49" charset="-122"/>
                <a:ea typeface="黑体" panose="02010609060101010101" pitchFamily="49" charset="-122"/>
              </a:rPr>
              <a:t>完成练习</a:t>
            </a:r>
            <a:r>
              <a:rPr lang="zh-CN" altLang="en-US" sz="2800" b="1" dirty="0">
                <a:solidFill>
                  <a:srgbClr val="FF0000"/>
                </a:solidFill>
                <a:latin typeface="Times New Roman" panose="02020603050405020304" pitchFamily="18" charset="0"/>
                <a:ea typeface="黑体" panose="02010609060101010101" pitchFamily="49" charset="-122"/>
              </a:rPr>
              <a:t>。</a:t>
            </a:r>
            <a:endParaRPr lang="zh-CN" altLang="en-US" sz="2800" b="1" dirty="0">
              <a:solidFill>
                <a:srgbClr val="FF0000"/>
              </a:solidFill>
              <a:latin typeface="Times New Roman" panose="02020603050405020304" pitchFamily="18" charset="0"/>
              <a:ea typeface="黑体" panose="02010609060101010101" pitchFamily="49" charset="-122"/>
            </a:endParaRPr>
          </a:p>
          <a:p>
            <a:pPr>
              <a:lnSpc>
                <a:spcPct val="150000"/>
              </a:lnSpc>
              <a:spcBef>
                <a:spcPct val="50000"/>
              </a:spcBef>
            </a:pPr>
            <a:r>
              <a:rPr lang="zh-CN" altLang="en-US" sz="4000" b="1" dirty="0">
                <a:latin typeface="Times New Roman" panose="02020603050405020304" pitchFamily="18" charset="0"/>
                <a:ea typeface="黑体" panose="02010609060101010101" pitchFamily="49" charset="-122"/>
              </a:rPr>
              <a:t>“</a:t>
            </a:r>
            <a:r>
              <a:rPr lang="zh-CN" altLang="en-US" sz="2800" b="1" dirty="0">
                <a:latin typeface="Times New Roman" panose="02020603050405020304" pitchFamily="18" charset="0"/>
                <a:ea typeface="黑体" panose="02010609060101010101" pitchFamily="49" charset="-122"/>
              </a:rPr>
              <a:t>昔我往矣，杨柳依依。今我来思，雨雪霏霏。”被视为情景交融的佳句。根据资料，体会古人对这两句诗的</a:t>
            </a:r>
            <a:r>
              <a:rPr lang="zh-CN" altLang="en-US" sz="2800" b="1" dirty="0">
                <a:latin typeface="Times New Roman" panose="02020603050405020304" pitchFamily="18" charset="0"/>
                <a:ea typeface="黑体" panose="02010609060101010101" pitchFamily="49" charset="-122"/>
                <a:hlinkClick r:id="rId1" action="ppaction://hlinksldjump"/>
              </a:rPr>
              <a:t>评价</a:t>
            </a:r>
            <a:r>
              <a:rPr lang="zh-CN" altLang="en-US" sz="2800" b="1" dirty="0">
                <a:latin typeface="Times New Roman" panose="02020603050405020304" pitchFamily="18" charset="0"/>
                <a:ea typeface="黑体" panose="02010609060101010101" pitchFamily="49" charset="-122"/>
              </a:rPr>
              <a:t>并谈谈你的看法。</a:t>
            </a:r>
            <a:endParaRPr lang="zh-CN" altLang="en-US" sz="2800" b="1" dirty="0">
              <a:latin typeface="Times New Roman" panose="02020603050405020304" pitchFamily="18" charset="0"/>
              <a:ea typeface="黑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矩形 133122"/>
          <p:cNvSpPr/>
          <p:nvPr/>
        </p:nvSpPr>
        <p:spPr>
          <a:xfrm>
            <a:off x="325438" y="757238"/>
            <a:ext cx="8586787" cy="1753235"/>
          </a:xfrm>
          <a:prstGeom prst="rect">
            <a:avLst/>
          </a:prstGeom>
          <a:noFill/>
          <a:ln w="9525">
            <a:noFill/>
          </a:ln>
        </p:spPr>
        <p:txBody>
          <a:bodyPr>
            <a:spAutoFit/>
          </a:bodyPr>
          <a:lstStyle/>
          <a:p>
            <a:pPr>
              <a:lnSpc>
                <a:spcPct val="150000"/>
              </a:lnSpc>
            </a:pPr>
            <a:r>
              <a:rPr lang="zh-CN" altLang="en-US" sz="2400" b="1" dirty="0">
                <a:solidFill>
                  <a:srgbClr val="FF0000"/>
                </a:solidFill>
                <a:latin typeface="Arial" panose="020B0604020202020204" pitchFamily="34" charset="0"/>
                <a:ea typeface="黑体" panose="02010609060101010101" pitchFamily="49" charset="-122"/>
              </a:rPr>
              <a:t>古人评价</a:t>
            </a:r>
            <a:r>
              <a:rPr lang="zh-CN" altLang="en-US" sz="2400" b="1" dirty="0">
                <a:solidFill>
                  <a:srgbClr val="25010A"/>
                </a:solidFill>
                <a:latin typeface="Arial" panose="020B0604020202020204" pitchFamily="34" charset="0"/>
                <a:ea typeface="黑体" panose="02010609060101010101" pitchFamily="49" charset="-122"/>
              </a:rPr>
              <a:t>：</a:t>
            </a:r>
            <a:r>
              <a:rPr lang="zh-CN" altLang="en-US" sz="2400" b="1" dirty="0">
                <a:latin typeface="Arial" panose="020B0604020202020204" pitchFamily="34" charset="0"/>
                <a:ea typeface="黑体" panose="02010609060101010101" pitchFamily="49" charset="-122"/>
              </a:rPr>
              <a:t>清人王夫之在论《诗经·小雅·采薇》“昔我往矣，杨柳依依；今我来思，雨雪霏霏”两句时说：“以乐景写哀，以哀景写乐，一倍增其哀乐。”</a:t>
            </a:r>
            <a:endParaRPr lang="zh-CN" altLang="en-US" sz="2400" b="1" dirty="0">
              <a:latin typeface="Arial" panose="020B0604020202020204" pitchFamily="34" charset="0"/>
              <a:ea typeface="黑体" panose="02010609060101010101" pitchFamily="49" charset="-122"/>
            </a:endParaRPr>
          </a:p>
        </p:txBody>
      </p:sp>
      <p:sp>
        <p:nvSpPr>
          <p:cNvPr id="27650" name="矩形 133123"/>
          <p:cNvSpPr/>
          <p:nvPr/>
        </p:nvSpPr>
        <p:spPr>
          <a:xfrm>
            <a:off x="349250" y="2687638"/>
            <a:ext cx="8562975" cy="1753235"/>
          </a:xfrm>
          <a:prstGeom prst="rect">
            <a:avLst/>
          </a:prstGeom>
          <a:noFill/>
          <a:ln w="9525">
            <a:noFill/>
          </a:ln>
        </p:spPr>
        <p:txBody>
          <a:bodyPr>
            <a:spAutoFit/>
          </a:bodyPr>
          <a:lstStyle/>
          <a:p>
            <a:pPr>
              <a:lnSpc>
                <a:spcPct val="150000"/>
              </a:lnSpc>
              <a:spcBef>
                <a:spcPct val="50000"/>
              </a:spcBef>
            </a:pPr>
            <a:r>
              <a:rPr lang="zh-CN" altLang="en-US" sz="2400" b="1" dirty="0">
                <a:solidFill>
                  <a:srgbClr val="FF0000"/>
                </a:solidFill>
                <a:latin typeface="Times New Roman" panose="02020603050405020304" pitchFamily="18" charset="0"/>
                <a:ea typeface="黑体" panose="02010609060101010101" pitchFamily="49" charset="-122"/>
              </a:rPr>
              <a:t>今人评价</a:t>
            </a:r>
            <a:r>
              <a:rPr lang="zh-CN" altLang="en-US" sz="2400" b="1" dirty="0">
                <a:solidFill>
                  <a:srgbClr val="25010A"/>
                </a:solidFill>
                <a:latin typeface="Times New Roman" panose="02020603050405020304" pitchFamily="18" charset="0"/>
                <a:ea typeface="黑体" panose="02010609060101010101" pitchFamily="49" charset="-122"/>
              </a:rPr>
              <a:t>：</a:t>
            </a:r>
            <a:r>
              <a:rPr lang="zh-CN" altLang="en-US" sz="2400" b="1" dirty="0">
                <a:latin typeface="Times New Roman" panose="02020603050405020304" pitchFamily="18" charset="0"/>
                <a:ea typeface="黑体" panose="02010609060101010101" pitchFamily="49" charset="-122"/>
              </a:rPr>
              <a:t>描写戍边战士归乡途中，雨雪阻隔，饥渴交加，以及痛定思痛的心情。该诗语调低沉，低回往复，多以叠字加重气氛，读起来令人潸然泪下。</a:t>
            </a:r>
            <a:endParaRPr lang="zh-CN" altLang="en-US" sz="2400" b="1" dirty="0">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edge">
                                      <p:cBhvr>
                                        <p:cTn id="7"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93700" y="280988"/>
            <a:ext cx="2058988" cy="52197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smtClean="0">
                <a:ln>
                  <a:noFill/>
                </a:ln>
                <a:solidFill>
                  <a:schemeClr val="dk1"/>
                </a:solidFill>
                <a:effectLst/>
                <a:uLnTx/>
                <a:uFillTx/>
                <a:latin typeface="+mn-lt"/>
                <a:ea typeface="隶书" panose="02010509060101010101" charset="-122"/>
                <a:cs typeface="+mn-cs"/>
                <a:sym typeface="+mn-ea"/>
              </a:rPr>
              <a:t>千 古 名 句</a:t>
            </a:r>
            <a:endParaRPr kumimoji="0" lang="zh-CN" altLang="en-US" sz="2800" b="1" i="0" u="none" strike="noStrike" kern="1200" cap="none" spc="0" normalizeH="0" baseline="0" noProof="1" smtClean="0">
              <a:ln>
                <a:noFill/>
              </a:ln>
              <a:solidFill>
                <a:schemeClr val="dk1"/>
              </a:solidFill>
              <a:effectLst/>
              <a:uLnTx/>
              <a:uFillTx/>
              <a:latin typeface="+mn-lt"/>
              <a:ea typeface="隶书" panose="02010509060101010101" charset="-122"/>
              <a:cs typeface="+mn-cs"/>
              <a:sym typeface="+mn-ea"/>
            </a:endParaRPr>
          </a:p>
        </p:txBody>
      </p:sp>
      <p:sp>
        <p:nvSpPr>
          <p:cNvPr id="3" name="文本框 2"/>
          <p:cNvSpPr txBox="1"/>
          <p:nvPr/>
        </p:nvSpPr>
        <p:spPr>
          <a:xfrm>
            <a:off x="393700" y="1870075"/>
            <a:ext cx="8485188" cy="2861310"/>
          </a:xfrm>
          <a:prstGeom prst="rect">
            <a:avLst/>
          </a:prstGeom>
          <a:noFill/>
          <a:ln w="9525">
            <a:noFill/>
          </a:ln>
        </p:spPr>
        <p:txBody>
          <a:bodyPr>
            <a:spAutoFit/>
          </a:bodyPr>
          <a:lstStyle/>
          <a:p>
            <a:pPr>
              <a:lnSpc>
                <a:spcPct val="150000"/>
              </a:lnSpc>
            </a:pPr>
            <a:r>
              <a:rPr lang="zh-CN" altLang="en-US" sz="2000" b="1" dirty="0">
                <a:latin typeface="仿宋" panose="02010609060101010101" pitchFamily="49" charset="-122"/>
                <a:ea typeface="仿宋" panose="02010609060101010101" pitchFamily="49" charset="-122"/>
              </a:rPr>
              <a:t> </a:t>
            </a:r>
            <a:r>
              <a:rPr lang="zh-CN" altLang="en-US" sz="2000" b="1" dirty="0">
                <a:solidFill>
                  <a:srgbClr val="FF0000"/>
                </a:solidFill>
                <a:latin typeface="仿宋" panose="02010609060101010101" pitchFamily="49" charset="-122"/>
                <a:ea typeface="仿宋" panose="02010609060101010101" pitchFamily="49" charset="-122"/>
              </a:rPr>
              <a:t>这四句，是诗中情景交融的名句。“依依”，“霏霏”这两组叠词，不但把柳枝的婀娜姿态、大雪的飞舞飘扬描绘得十分得体、生动，而且非常形象地揭示了这一征人的内心世界。“杨柳依依”表现他春天出征时对故乡、亲人恋恋不舍的心情。“雨雪霏霏”使我们联想到他在征程中经受的许多磨难，并衬托出他在返家时满怀哀伤悲愤心情。清人王夫之说这四句诗“以乐景写哀，以哀景写乐，一倍增其哀乐。”（</a:t>
            </a:r>
            <a:r>
              <a:rPr lang="en-US" altLang="zh-CN" sz="2000" b="1" dirty="0">
                <a:solidFill>
                  <a:srgbClr val="FF0000"/>
                </a:solidFill>
                <a:latin typeface="仿宋" panose="02010609060101010101" pitchFamily="49" charset="-122"/>
                <a:ea typeface="仿宋" panose="02010609060101010101" pitchFamily="49" charset="-122"/>
              </a:rPr>
              <a:t>《</a:t>
            </a:r>
            <a:r>
              <a:rPr lang="zh-CN" altLang="en-US" sz="2000" b="1" dirty="0">
                <a:solidFill>
                  <a:srgbClr val="FF0000"/>
                </a:solidFill>
                <a:latin typeface="仿宋" panose="02010609060101010101" pitchFamily="49" charset="-122"/>
                <a:ea typeface="仿宋" panose="02010609060101010101" pitchFamily="49" charset="-122"/>
              </a:rPr>
              <a:t>姜斋诗话</a:t>
            </a:r>
            <a:r>
              <a:rPr lang="en-US" altLang="zh-CN" sz="2000" b="1" dirty="0">
                <a:solidFill>
                  <a:srgbClr val="FF0000"/>
                </a:solidFill>
                <a:latin typeface="仿宋" panose="02010609060101010101" pitchFamily="49" charset="-122"/>
                <a:ea typeface="仿宋" panose="02010609060101010101" pitchFamily="49" charset="-122"/>
              </a:rPr>
              <a:t>》</a:t>
            </a:r>
            <a:r>
              <a:rPr lang="zh-CN" altLang="en-US" sz="2000" b="1" dirty="0">
                <a:solidFill>
                  <a:srgbClr val="FF0000"/>
                </a:solidFill>
                <a:latin typeface="仿宋" panose="02010609060101010101" pitchFamily="49" charset="-122"/>
                <a:ea typeface="仿宋" panose="02010609060101010101" pitchFamily="49" charset="-122"/>
              </a:rPr>
              <a:t>） </a:t>
            </a:r>
            <a:endParaRPr lang="zh-CN" altLang="en-US" sz="2000" b="1" dirty="0">
              <a:latin typeface="仿宋" panose="02010609060101010101" pitchFamily="49" charset="-122"/>
              <a:ea typeface="仿宋" panose="02010609060101010101" pitchFamily="49" charset="-122"/>
            </a:endParaRPr>
          </a:p>
        </p:txBody>
      </p:sp>
      <p:sp>
        <p:nvSpPr>
          <p:cNvPr id="24580" name="矩形 4"/>
          <p:cNvSpPr/>
          <p:nvPr/>
        </p:nvSpPr>
        <p:spPr>
          <a:xfrm>
            <a:off x="539750" y="1203325"/>
            <a:ext cx="7416800" cy="521970"/>
          </a:xfrm>
          <a:prstGeom prst="rect">
            <a:avLst/>
          </a:prstGeom>
          <a:noFill/>
          <a:ln w="9525">
            <a:noFill/>
          </a:ln>
        </p:spPr>
        <p:txBody>
          <a:bodyPr>
            <a:spAutoFit/>
          </a:bodyPr>
          <a:lstStyle/>
          <a:p>
            <a:r>
              <a:rPr lang="zh-CN" altLang="en-US" sz="2800" b="1" dirty="0">
                <a:latin typeface="黑体" panose="02010609060101010101" pitchFamily="49" charset="-122"/>
                <a:ea typeface="黑体" panose="02010609060101010101" pitchFamily="49" charset="-122"/>
              </a:rPr>
              <a:t>昔我往矣，杨柳依依。今我来思，雨雪霏霏。</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4" name="图片 1"/>
          <p:cNvPicPr>
            <a:picLocks noChangeAspect="1"/>
          </p:cNvPicPr>
          <p:nvPr/>
        </p:nvPicPr>
        <p:blipFill>
          <a:blip r:embed="rId1" cstate="print"/>
          <a:stretch>
            <a:fillRect/>
          </a:stretch>
        </p:blipFill>
        <p:spPr>
          <a:xfrm>
            <a:off x="25400" y="1633538"/>
            <a:ext cx="9067800" cy="1735137"/>
          </a:xfrm>
          <a:prstGeom prst="rect">
            <a:avLst/>
          </a:prstGeom>
          <a:noFill/>
          <a:ln w="9525">
            <a:noFill/>
          </a:ln>
        </p:spPr>
      </p:pic>
      <p:grpSp>
        <p:nvGrpSpPr>
          <p:cNvPr id="32776" name="组合 11"/>
          <p:cNvGrpSpPr/>
          <p:nvPr/>
        </p:nvGrpSpPr>
        <p:grpSpPr>
          <a:xfrm>
            <a:off x="344488" y="223838"/>
            <a:ext cx="2631122" cy="645158"/>
            <a:chOff x="541" y="351"/>
            <a:chExt cx="4146" cy="1019"/>
          </a:xfrm>
        </p:grpSpPr>
        <p:sp>
          <p:nvSpPr>
            <p:cNvPr id="7170" name="文本框 1"/>
            <p:cNvSpPr txBox="1"/>
            <p:nvPr/>
          </p:nvSpPr>
          <p:spPr>
            <a:xfrm>
              <a:off x="1517" y="351"/>
              <a:ext cx="3170" cy="1019"/>
            </a:xfrm>
            <a:prstGeom prst="rect">
              <a:avLst/>
            </a:prstGeom>
            <a:noFill/>
            <a:ln w="9525">
              <a:noFill/>
            </a:ln>
          </p:spPr>
          <p:txBody>
            <a:bodyPr wrap="none" anchor="t">
              <a:spAutoFit/>
              <a:scene3d>
                <a:camera prst="orthographicFront"/>
                <a:lightRig rig="threePt" dir="t"/>
              </a:scene3d>
            </a:bodyPr>
            <a:lstStyle/>
            <a:p>
              <a:r>
                <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cs typeface="+mn-cs"/>
                </a:rPr>
                <a:t>结构梳理</a:t>
              </a:r>
              <a:endPar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endParaRPr>
            </a:p>
          </p:txBody>
        </p:sp>
        <p:sp>
          <p:nvSpPr>
            <p:cNvPr id="4" name="五边形 3"/>
            <p:cNvSpPr/>
            <p:nvPr/>
          </p:nvSpPr>
          <p:spPr>
            <a:xfrm>
              <a:off x="541" y="519"/>
              <a:ext cx="820" cy="684"/>
            </a:xfrm>
            <a:prstGeom prst="homePlate">
              <a:avLst/>
            </a:prstGeom>
            <a:solidFill>
              <a:schemeClr val="accent6"/>
            </a:solidFill>
            <a:ln w="28575" cmpd="sng">
              <a:solidFill>
                <a:srgbClr val="7030A0"/>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endParaRPr lang="zh-CN" altLang="en-US" strike="noStrike" noProof="1"/>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矩形 17"/>
          <p:cNvSpPr/>
          <p:nvPr/>
        </p:nvSpPr>
        <p:spPr>
          <a:xfrm>
            <a:off x="683260" y="1506855"/>
            <a:ext cx="7827645" cy="2030095"/>
          </a:xfrm>
          <a:prstGeom prst="rect">
            <a:avLst/>
          </a:prstGeom>
          <a:noFill/>
          <a:ln w="9525">
            <a:noFill/>
          </a:ln>
        </p:spPr>
        <p:txBody>
          <a:bodyPr wrap="square">
            <a:spAutoFit/>
          </a:bodyPr>
          <a:lstStyle/>
          <a:p>
            <a:pPr>
              <a:lnSpc>
                <a:spcPct val="150000"/>
              </a:lnSpc>
            </a:pPr>
            <a:r>
              <a:rPr lang="zh-CN" altLang="en-US" sz="2800" b="1" dirty="0">
                <a:latin typeface="黑体" panose="02010609060101010101" pitchFamily="49" charset="-122"/>
                <a:ea typeface="黑体" panose="02010609060101010101" pitchFamily="49" charset="-122"/>
                <a:cs typeface="黑体" panose="02010609060101010101" pitchFamily="49" charset="-122"/>
              </a:rPr>
              <a:t>    本诗通过写一位饱尝服役思家之苦的戍边战士在归途中的所见所思所想，表达了他爱国恋家、忧时伤事的情感。</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grpSp>
        <p:nvGrpSpPr>
          <p:cNvPr id="32776" name="组合 11"/>
          <p:cNvGrpSpPr/>
          <p:nvPr/>
        </p:nvGrpSpPr>
        <p:grpSpPr>
          <a:xfrm>
            <a:off x="344488" y="223838"/>
            <a:ext cx="2631122" cy="645158"/>
            <a:chOff x="541" y="351"/>
            <a:chExt cx="4146" cy="1019"/>
          </a:xfrm>
        </p:grpSpPr>
        <p:sp>
          <p:nvSpPr>
            <p:cNvPr id="7170" name="文本框 1"/>
            <p:cNvSpPr txBox="1"/>
            <p:nvPr/>
          </p:nvSpPr>
          <p:spPr>
            <a:xfrm>
              <a:off x="1517" y="351"/>
              <a:ext cx="3170" cy="1019"/>
            </a:xfrm>
            <a:prstGeom prst="rect">
              <a:avLst/>
            </a:prstGeom>
            <a:noFill/>
            <a:ln w="9525">
              <a:noFill/>
            </a:ln>
          </p:spPr>
          <p:txBody>
            <a:bodyPr wrap="none" anchor="t">
              <a:spAutoFit/>
              <a:scene3d>
                <a:camera prst="orthographicFront"/>
                <a:lightRig rig="threePt" dir="t"/>
              </a:scene3d>
            </a:bodyPr>
            <a:lstStyle/>
            <a:p>
              <a:r>
                <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cs typeface="+mn-cs"/>
                </a:rPr>
                <a:t>主题概括</a:t>
              </a:r>
              <a:endPar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endParaRPr>
            </a:p>
          </p:txBody>
        </p:sp>
        <p:sp>
          <p:nvSpPr>
            <p:cNvPr id="4" name="五边形 3"/>
            <p:cNvSpPr/>
            <p:nvPr/>
          </p:nvSpPr>
          <p:spPr>
            <a:xfrm>
              <a:off x="541" y="519"/>
              <a:ext cx="820" cy="684"/>
            </a:xfrm>
            <a:prstGeom prst="homePlate">
              <a:avLst/>
            </a:prstGeom>
            <a:solidFill>
              <a:schemeClr val="accent6"/>
            </a:solidFill>
            <a:ln w="28575" cmpd="sng">
              <a:solidFill>
                <a:srgbClr val="7030A0"/>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endParaRPr lang="zh-CN" altLang="en-US" strike="noStrike" noProof="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100000">
                                          <p:val>
                                            <p:strVal val="#ppt_x"/>
                                          </p:val>
                                        </p:tav>
                                      </p:tavLst>
                                    </p:anim>
                                    <p:anim calcmode="lin" valueType="num">
                                      <p:cBhvr>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descr="C:\Users\123\Pictures\1\t014f9ef7bbd3e07a27.jpgt014f9ef7bbd3e07a27"/>
          <p:cNvPicPr>
            <a:picLocks noChangeAspect="1"/>
          </p:cNvPicPr>
          <p:nvPr/>
        </p:nvPicPr>
        <p:blipFill rotWithShape="1">
          <a:blip r:embed="rId1" cstate="print"/>
          <a:srcRect/>
          <a:stretch>
            <a:fillRect/>
          </a:stretch>
        </p:blipFill>
        <p:spPr>
          <a:xfrm>
            <a:off x="15240" y="1576070"/>
            <a:ext cx="3488690" cy="2282825"/>
          </a:xfrm>
          <a:prstGeom prst="rect">
            <a:avLst/>
          </a:prstGeom>
        </p:spPr>
      </p:pic>
      <p:sp>
        <p:nvSpPr>
          <p:cNvPr id="2" name="矩形 1"/>
          <p:cNvSpPr/>
          <p:nvPr/>
        </p:nvSpPr>
        <p:spPr>
          <a:xfrm>
            <a:off x="3385820" y="1306830"/>
            <a:ext cx="5560695" cy="2676525"/>
          </a:xfrm>
          <a:prstGeom prst="rect">
            <a:avLst/>
          </a:prstGeom>
        </p:spPr>
        <p:txBody>
          <a:bodyPr wrap="square">
            <a:spAutoFit/>
          </a:bodyPr>
          <a:lstStyle/>
          <a:p>
            <a:pPr>
              <a:lnSpc>
                <a:spcPct val="150000"/>
              </a:lnSpc>
            </a:pPr>
            <a:r>
              <a:rPr lang="en-US" altLang="zh-CN" sz="2800" b="1" kern="100" dirty="0" smtClean="0">
                <a:latin typeface="黑体" panose="02010609060101010101" pitchFamily="49" charset="-122"/>
                <a:ea typeface="黑体" panose="02010609060101010101" pitchFamily="49" charset="-122"/>
                <a:cs typeface="黑体" panose="02010609060101010101" pitchFamily="49" charset="-122"/>
              </a:rPr>
              <a:t>    </a:t>
            </a:r>
            <a:r>
              <a:rPr lang="zh-CN" altLang="zh-CN" sz="2800" b="1" kern="100"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《诗经》</a:t>
            </a:r>
            <a:r>
              <a:rPr lang="zh-CN" altLang="en-US" sz="2800" b="1" kern="100" dirty="0" smtClean="0">
                <a:latin typeface="黑体" panose="02010609060101010101" pitchFamily="49" charset="-122"/>
                <a:ea typeface="黑体" panose="02010609060101010101" pitchFamily="49" charset="-122"/>
                <a:cs typeface="黑体" panose="02010609060101010101" pitchFamily="49" charset="-122"/>
              </a:rPr>
              <a:t>是</a:t>
            </a:r>
            <a:r>
              <a:rPr lang="zh-CN" altLang="en-US" sz="2800" b="1" kern="100"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我国</a:t>
            </a:r>
            <a:r>
              <a:rPr lang="zh-CN" altLang="zh-CN" sz="2800" b="1" kern="100"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最早</a:t>
            </a:r>
            <a:r>
              <a:rPr lang="zh-CN" altLang="zh-CN" sz="2800" b="1" kern="100" dirty="0">
                <a:solidFill>
                  <a:srgbClr val="FF0000"/>
                </a:solidFill>
                <a:latin typeface="黑体" panose="02010609060101010101" pitchFamily="49" charset="-122"/>
                <a:ea typeface="黑体" panose="02010609060101010101" pitchFamily="49" charset="-122"/>
                <a:cs typeface="黑体" panose="02010609060101010101" pitchFamily="49" charset="-122"/>
              </a:rPr>
              <a:t>的诗歌</a:t>
            </a:r>
            <a:r>
              <a:rPr lang="zh-CN" altLang="zh-CN" sz="2800" b="1" kern="100"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总集</a:t>
            </a:r>
            <a:r>
              <a:rPr lang="zh-CN" altLang="en-US" sz="2800" b="1" kern="100" dirty="0" smtClean="0">
                <a:latin typeface="黑体" panose="02010609060101010101" pitchFamily="49" charset="-122"/>
                <a:ea typeface="黑体" panose="02010609060101010101" pitchFamily="49" charset="-122"/>
                <a:cs typeface="黑体" panose="02010609060101010101" pitchFamily="49" charset="-122"/>
              </a:rPr>
              <a:t>，</a:t>
            </a:r>
            <a:r>
              <a:rPr lang="zh-CN" altLang="zh-CN" sz="2800" b="1" kern="100" dirty="0" smtClean="0">
                <a:latin typeface="黑体" panose="02010609060101010101" pitchFamily="49" charset="-122"/>
                <a:ea typeface="黑体" panose="02010609060101010101" pitchFamily="49" charset="-122"/>
                <a:cs typeface="黑体" panose="02010609060101010101" pitchFamily="49" charset="-122"/>
              </a:rPr>
              <a:t>已经</a:t>
            </a:r>
            <a:r>
              <a:rPr lang="zh-CN" altLang="zh-CN" sz="2800" b="1" kern="100" dirty="0">
                <a:latin typeface="黑体" panose="02010609060101010101" pitchFamily="49" charset="-122"/>
                <a:ea typeface="黑体" panose="02010609060101010101" pitchFamily="49" charset="-122"/>
                <a:cs typeface="黑体" panose="02010609060101010101" pitchFamily="49" charset="-122"/>
              </a:rPr>
              <a:t>有</a:t>
            </a:r>
            <a:r>
              <a:rPr lang="zh-CN" altLang="zh-CN" sz="2800" b="1" kern="100" dirty="0" smtClean="0">
                <a:latin typeface="黑体" panose="02010609060101010101" pitchFamily="49" charset="-122"/>
                <a:ea typeface="黑体" panose="02010609060101010101" pitchFamily="49" charset="-122"/>
                <a:cs typeface="黑体" panose="02010609060101010101" pitchFamily="49" charset="-122"/>
              </a:rPr>
              <a:t>两千多年历史</a:t>
            </a:r>
            <a:r>
              <a:rPr lang="zh-CN" altLang="zh-CN" sz="2800" b="1" kern="100" dirty="0">
                <a:latin typeface="黑体" panose="02010609060101010101" pitchFamily="49" charset="-122"/>
                <a:ea typeface="黑体" panose="02010609060101010101" pitchFamily="49" charset="-122"/>
                <a:cs typeface="黑体" panose="02010609060101010101" pitchFamily="49" charset="-122"/>
              </a:rPr>
              <a:t>了</a:t>
            </a:r>
            <a:r>
              <a:rPr lang="zh-CN" altLang="zh-CN" sz="2800" b="1" kern="100" dirty="0" smtClean="0">
                <a:latin typeface="黑体" panose="02010609060101010101" pitchFamily="49" charset="-122"/>
                <a:ea typeface="黑体" panose="02010609060101010101" pitchFamily="49" charset="-122"/>
                <a:cs typeface="黑体" panose="02010609060101010101" pitchFamily="49" charset="-122"/>
              </a:rPr>
              <a:t>。根据</a:t>
            </a:r>
            <a:r>
              <a:rPr lang="zh-CN" altLang="zh-CN" sz="2800" b="1" kern="100" dirty="0">
                <a:latin typeface="黑体" panose="02010609060101010101" pitchFamily="49" charset="-122"/>
                <a:ea typeface="黑体" panose="02010609060101010101" pitchFamily="49" charset="-122"/>
                <a:cs typeface="黑体" panose="02010609060101010101" pitchFamily="49" charset="-122"/>
              </a:rPr>
              <a:t>内容不同，《诗经》可以分为</a:t>
            </a:r>
            <a:r>
              <a:rPr lang="zh-CN" altLang="zh-CN" sz="2800" b="1" kern="100" dirty="0">
                <a:solidFill>
                  <a:srgbClr val="FF0000"/>
                </a:solidFill>
                <a:latin typeface="黑体" panose="02010609060101010101" pitchFamily="49" charset="-122"/>
                <a:ea typeface="黑体" panose="02010609060101010101" pitchFamily="49" charset="-122"/>
                <a:cs typeface="黑体" panose="02010609060101010101" pitchFamily="49" charset="-122"/>
              </a:rPr>
              <a:t>“风”</a:t>
            </a:r>
            <a:r>
              <a:rPr lang="zh-CN" altLang="zh-CN" sz="2800" b="1" kern="100"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“雅”“颂”</a:t>
            </a:r>
            <a:r>
              <a:rPr lang="zh-CN" altLang="zh-CN" sz="2800" b="1" kern="100" dirty="0">
                <a:latin typeface="黑体" panose="02010609060101010101" pitchFamily="49" charset="-122"/>
                <a:ea typeface="黑体" panose="02010609060101010101" pitchFamily="49" charset="-122"/>
                <a:cs typeface="黑体" panose="02010609060101010101" pitchFamily="49" charset="-122"/>
              </a:rPr>
              <a:t>三部分</a:t>
            </a:r>
            <a:r>
              <a:rPr lang="zh-CN" altLang="zh-CN" sz="2800" b="1" kern="100" dirty="0" smtClean="0">
                <a:latin typeface="黑体" panose="02010609060101010101" pitchFamily="49" charset="-122"/>
                <a:ea typeface="黑体" panose="02010609060101010101" pitchFamily="49" charset="-122"/>
                <a:cs typeface="黑体" panose="02010609060101010101" pitchFamily="49" charset="-122"/>
              </a:rPr>
              <a:t>。</a:t>
            </a:r>
            <a:endParaRPr lang="zh-CN" altLang="zh-CN" sz="2800" b="1" kern="100" dirty="0" smtClean="0">
              <a:effectLst/>
              <a:latin typeface="黑体" panose="02010609060101010101" pitchFamily="49" charset="-122"/>
              <a:ea typeface="黑体" panose="02010609060101010101" pitchFamily="49" charset="-122"/>
              <a:cs typeface="黑体" panose="02010609060101010101" pitchFamily="49" charset="-122"/>
            </a:endParaRPr>
          </a:p>
        </p:txBody>
      </p:sp>
      <p:grpSp>
        <p:nvGrpSpPr>
          <p:cNvPr id="14337" name="组合 11"/>
          <p:cNvGrpSpPr/>
          <p:nvPr/>
        </p:nvGrpSpPr>
        <p:grpSpPr>
          <a:xfrm>
            <a:off x="344488" y="223838"/>
            <a:ext cx="2630487" cy="644525"/>
            <a:chOff x="541" y="351"/>
            <a:chExt cx="4145" cy="1018"/>
          </a:xfrm>
        </p:grpSpPr>
        <p:sp>
          <p:nvSpPr>
            <p:cNvPr id="3" name="文本框 1"/>
            <p:cNvSpPr txBox="1"/>
            <p:nvPr/>
          </p:nvSpPr>
          <p:spPr>
            <a:xfrm>
              <a:off x="1517" y="351"/>
              <a:ext cx="3169" cy="1018"/>
            </a:xfrm>
            <a:prstGeom prst="rect">
              <a:avLst/>
            </a:prstGeom>
            <a:noFill/>
            <a:ln w="9525">
              <a:noFill/>
            </a:ln>
          </p:spPr>
          <p:txBody>
            <a:bodyPr wrap="none" anchor="t">
              <a:spAutoFit/>
              <a:scene3d>
                <a:camera prst="orthographicFront"/>
                <a:lightRig rig="threePt" dir="t"/>
              </a:scene3d>
            </a:bodyPr>
            <a:lstStyle/>
            <a:p>
              <a:r>
                <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cs typeface="+mn-cs"/>
                </a:rPr>
                <a:t>知识链接</a:t>
              </a:r>
              <a:endPar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endParaRPr>
            </a:p>
          </p:txBody>
        </p:sp>
        <p:sp>
          <p:nvSpPr>
            <p:cNvPr id="4" name="五边形 3"/>
            <p:cNvSpPr/>
            <p:nvPr/>
          </p:nvSpPr>
          <p:spPr>
            <a:xfrm>
              <a:off x="541" y="519"/>
              <a:ext cx="820" cy="684"/>
            </a:xfrm>
            <a:prstGeom prst="homePlate">
              <a:avLst/>
            </a:prstGeom>
            <a:solidFill>
              <a:schemeClr val="accent6"/>
            </a:solidFill>
            <a:ln w="28575" cmpd="sng">
              <a:solidFill>
                <a:srgbClr val="7030A0"/>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endParaRPr lang="zh-CN" altLang="en-US" strike="noStrike" noProof="1"/>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薇1"/>
          <p:cNvPicPr>
            <a:picLocks noChangeAspect="1"/>
          </p:cNvPicPr>
          <p:nvPr/>
        </p:nvPicPr>
        <p:blipFill>
          <a:blip r:embed="rId1" cstate="print"/>
          <a:stretch>
            <a:fillRect/>
          </a:stretch>
        </p:blipFill>
        <p:spPr>
          <a:xfrm>
            <a:off x="498151" y="858102"/>
            <a:ext cx="2993729" cy="2160240"/>
          </a:xfrm>
          <a:prstGeom prst="rect">
            <a:avLst/>
          </a:prstGeom>
          <a:ln>
            <a:noFill/>
          </a:ln>
          <a:effectLst>
            <a:softEdge rad="112500"/>
          </a:effectLst>
        </p:spPr>
      </p:pic>
      <p:sp>
        <p:nvSpPr>
          <p:cNvPr id="100" name="文本框 99"/>
          <p:cNvSpPr txBox="1"/>
          <p:nvPr/>
        </p:nvSpPr>
        <p:spPr>
          <a:xfrm>
            <a:off x="3584707" y="858102"/>
            <a:ext cx="5080000" cy="2376035"/>
          </a:xfrm>
          <a:prstGeom prst="rect">
            <a:avLst/>
          </a:prstGeom>
          <a:noFill/>
          <a:ln w="9525">
            <a:noFill/>
          </a:ln>
        </p:spPr>
        <p:txBody>
          <a:bodyPr wrap="square">
            <a:spAutoFit/>
          </a:bodyPr>
          <a:lstStyle/>
          <a:p>
            <a:pPr indent="0" algn="ctr">
              <a:lnSpc>
                <a:spcPct val="130000"/>
              </a:lnSpc>
            </a:pPr>
            <a:r>
              <a:rPr lang="zh-CN" sz="2800" b="1" dirty="0">
                <a:solidFill>
                  <a:srgbClr val="000000"/>
                </a:solidFill>
                <a:latin typeface="宋体" panose="02010600030101010101" pitchFamily="2" charset="-122"/>
                <a:ea typeface="宋体" panose="02010600030101010101" pitchFamily="2" charset="-122"/>
                <a:cs typeface="楷体" panose="02010609060101010101" pitchFamily="49" charset="-122"/>
              </a:rPr>
              <a:t>采薇（节选）</a:t>
            </a:r>
            <a:endParaRPr lang="zh-CN" sz="2800" b="1" dirty="0">
              <a:solidFill>
                <a:srgbClr val="000000"/>
              </a:solidFill>
              <a:latin typeface="宋体" panose="02010600030101010101" pitchFamily="2" charset="-122"/>
              <a:ea typeface="宋体" panose="02010600030101010101" pitchFamily="2" charset="-122"/>
              <a:cs typeface="楷体" panose="02010609060101010101" pitchFamily="49" charset="-122"/>
            </a:endParaRPr>
          </a:p>
          <a:p>
            <a:pPr algn="ctr"/>
            <a:r>
              <a:rPr lang="zh-CN" sz="2800" b="1" dirty="0">
                <a:solidFill>
                  <a:srgbClr val="000000"/>
                </a:solidFill>
                <a:latin typeface="楷体" panose="02010609060101010101" pitchFamily="49" charset="-122"/>
                <a:ea typeface="楷体" panose="02010609060101010101" pitchFamily="49" charset="-122"/>
                <a:cs typeface="楷体" panose="02010609060101010101" pitchFamily="49" charset="-122"/>
              </a:rPr>
              <a:t>昔我</a:t>
            </a:r>
            <a:r>
              <a:rPr lang="zh-CN"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sz="2800" b="1" dirty="0">
                <a:solidFill>
                  <a:srgbClr val="000000"/>
                </a:solidFill>
                <a:latin typeface="楷体" panose="02010609060101010101" pitchFamily="49" charset="-122"/>
                <a:ea typeface="楷体" panose="02010609060101010101" pitchFamily="49" charset="-122"/>
                <a:cs typeface="楷体" panose="02010609060101010101" pitchFamily="49" charset="-122"/>
              </a:rPr>
              <a:t>往矣，杨柳</a:t>
            </a:r>
            <a:r>
              <a:rPr lang="zh-CN"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sz="2800" b="1" dirty="0">
                <a:solidFill>
                  <a:srgbClr val="000000"/>
                </a:solidFill>
                <a:latin typeface="楷体" panose="02010609060101010101" pitchFamily="49" charset="-122"/>
                <a:ea typeface="楷体" panose="02010609060101010101" pitchFamily="49" charset="-122"/>
                <a:cs typeface="楷体" panose="02010609060101010101" pitchFamily="49" charset="-122"/>
              </a:rPr>
              <a:t>依依。</a:t>
            </a:r>
            <a:endParaRPr lang="zh-CN" sz="2800" b="1" dirty="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algn="ctr"/>
            <a:r>
              <a:rPr lang="zh-CN" sz="2800" b="1" dirty="0">
                <a:solidFill>
                  <a:srgbClr val="000000"/>
                </a:solidFill>
                <a:latin typeface="楷体" panose="02010609060101010101" pitchFamily="49" charset="-122"/>
                <a:ea typeface="楷体" panose="02010609060101010101" pitchFamily="49" charset="-122"/>
                <a:cs typeface="楷体" panose="02010609060101010101" pitchFamily="49" charset="-122"/>
              </a:rPr>
              <a:t>今我</a:t>
            </a:r>
            <a:r>
              <a:rPr lang="zh-CN"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sz="2800" b="1" dirty="0">
                <a:solidFill>
                  <a:srgbClr val="000000"/>
                </a:solidFill>
                <a:latin typeface="楷体" panose="02010609060101010101" pitchFamily="49" charset="-122"/>
                <a:ea typeface="楷体" panose="02010609060101010101" pitchFamily="49" charset="-122"/>
                <a:cs typeface="楷体" panose="02010609060101010101" pitchFamily="49" charset="-122"/>
              </a:rPr>
              <a:t>来思，雨雪</a:t>
            </a:r>
            <a:r>
              <a:rPr lang="zh-CN"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sz="2800" b="1" dirty="0">
                <a:solidFill>
                  <a:srgbClr val="000000"/>
                </a:solidFill>
                <a:latin typeface="楷体" panose="02010609060101010101" pitchFamily="49" charset="-122"/>
                <a:ea typeface="楷体" panose="02010609060101010101" pitchFamily="49" charset="-122"/>
                <a:cs typeface="楷体" panose="02010609060101010101" pitchFamily="49" charset="-122"/>
              </a:rPr>
              <a:t>霏霏。</a:t>
            </a:r>
            <a:endParaRPr lang="zh-CN" sz="2800" b="1" dirty="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algn="ctr"/>
            <a:r>
              <a:rPr lang="zh-CN" sz="2800" b="1" dirty="0">
                <a:solidFill>
                  <a:srgbClr val="000000"/>
                </a:solidFill>
                <a:latin typeface="楷体" panose="02010609060101010101" pitchFamily="49" charset="-122"/>
                <a:ea typeface="楷体" panose="02010609060101010101" pitchFamily="49" charset="-122"/>
                <a:cs typeface="楷体" panose="02010609060101010101" pitchFamily="49" charset="-122"/>
              </a:rPr>
              <a:t>行道</a:t>
            </a:r>
            <a:r>
              <a:rPr lang="zh-CN"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sz="2800" b="1" dirty="0">
                <a:solidFill>
                  <a:srgbClr val="000000"/>
                </a:solidFill>
                <a:latin typeface="楷体" panose="02010609060101010101" pitchFamily="49" charset="-122"/>
                <a:ea typeface="楷体" panose="02010609060101010101" pitchFamily="49" charset="-122"/>
                <a:cs typeface="楷体" panose="02010609060101010101" pitchFamily="49" charset="-122"/>
              </a:rPr>
              <a:t>迟迟</a:t>
            </a:r>
            <a:r>
              <a:rPr lang="zh-CN" sz="28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zh-CN" sz="2800" b="1" dirty="0">
                <a:latin typeface="楷体" panose="02010609060101010101" pitchFamily="49" charset="-122"/>
                <a:ea typeface="楷体" panose="02010609060101010101" pitchFamily="49" charset="-122"/>
              </a:rPr>
              <a:t>载渴</a:t>
            </a:r>
            <a:r>
              <a:rPr lang="en-US" altLang="zh-CN" sz="2800" b="1" dirty="0">
                <a:solidFill>
                  <a:srgbClr val="FF0000"/>
                </a:solidFill>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载饥</a:t>
            </a:r>
            <a:r>
              <a:rPr lang="zh-CN" sz="28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a:t>
            </a:r>
            <a:endParaRPr lang="zh-CN" sz="2800" b="1" dirty="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algn="ctr"/>
            <a:r>
              <a:rPr lang="zh-CN" sz="2800" b="1" dirty="0">
                <a:solidFill>
                  <a:srgbClr val="000000"/>
                </a:solidFill>
                <a:latin typeface="楷体" panose="02010609060101010101" pitchFamily="49" charset="-122"/>
                <a:ea typeface="楷体" panose="02010609060101010101" pitchFamily="49" charset="-122"/>
                <a:cs typeface="楷体" panose="02010609060101010101" pitchFamily="49" charset="-122"/>
              </a:rPr>
              <a:t>我心</a:t>
            </a:r>
            <a:r>
              <a:rPr lang="zh-CN"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sz="2800" b="1" dirty="0">
                <a:solidFill>
                  <a:srgbClr val="000000"/>
                </a:solidFill>
                <a:latin typeface="楷体" panose="02010609060101010101" pitchFamily="49" charset="-122"/>
                <a:ea typeface="楷体" panose="02010609060101010101" pitchFamily="49" charset="-122"/>
                <a:cs typeface="楷体" panose="02010609060101010101" pitchFamily="49" charset="-122"/>
              </a:rPr>
              <a:t>伤悲，莫知</a:t>
            </a:r>
            <a:r>
              <a:rPr lang="zh-CN" sz="2800" b="1" dirty="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sz="2800" b="1" dirty="0">
                <a:solidFill>
                  <a:srgbClr val="000000"/>
                </a:solidFill>
                <a:latin typeface="楷体" panose="02010609060101010101" pitchFamily="49" charset="-122"/>
                <a:ea typeface="楷体" panose="02010609060101010101" pitchFamily="49" charset="-122"/>
                <a:cs typeface="楷体" panose="02010609060101010101" pitchFamily="49" charset="-122"/>
              </a:rPr>
              <a:t>我</a:t>
            </a:r>
            <a:r>
              <a:rPr lang="zh-CN" sz="28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哀</a:t>
            </a:r>
            <a:r>
              <a:rPr lang="zh-CN" altLang="en-US" sz="28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a:t>
            </a:r>
            <a:endParaRPr lang="zh-CN" sz="2000" b="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8" name="文本框 7"/>
          <p:cNvSpPr txBox="1"/>
          <p:nvPr/>
        </p:nvSpPr>
        <p:spPr>
          <a:xfrm>
            <a:off x="1222548" y="2946334"/>
            <a:ext cx="1482090" cy="400110"/>
          </a:xfrm>
          <a:prstGeom prst="rect">
            <a:avLst/>
          </a:prstGeom>
          <a:noFill/>
        </p:spPr>
        <p:txBody>
          <a:bodyPr wrap="square" rtlCol="0">
            <a:spAutoFit/>
          </a:bodyPr>
          <a:lstStyle/>
          <a:p>
            <a:r>
              <a:rPr lang="zh-CN" altLang="zh-CN" sz="2000" b="1" dirty="0">
                <a:solidFill>
                  <a:srgbClr val="0000FF"/>
                </a:solidFill>
                <a:latin typeface="楷体" panose="02010609060101010101" pitchFamily="49" charset="-122"/>
                <a:ea typeface="楷体" panose="02010609060101010101" pitchFamily="49" charset="-122"/>
              </a:rPr>
              <a:t>薇：野豌豆</a:t>
            </a:r>
            <a:endParaRPr lang="zh-CN" altLang="zh-CN" sz="2000" b="1" dirty="0">
              <a:solidFill>
                <a:srgbClr val="0000FF"/>
              </a:solidFill>
              <a:latin typeface="楷体" panose="02010609060101010101" pitchFamily="49" charset="-122"/>
              <a:ea typeface="楷体" panose="02010609060101010101" pitchFamily="49" charset="-122"/>
            </a:endParaRPr>
          </a:p>
        </p:txBody>
      </p:sp>
      <p:sp>
        <p:nvSpPr>
          <p:cNvPr id="10" name="文本框 99"/>
          <p:cNvSpPr txBox="1"/>
          <p:nvPr/>
        </p:nvSpPr>
        <p:spPr>
          <a:xfrm>
            <a:off x="593976" y="3860343"/>
            <a:ext cx="7848872" cy="1015663"/>
          </a:xfrm>
          <a:prstGeom prst="rect">
            <a:avLst/>
          </a:prstGeom>
          <a:solidFill>
            <a:schemeClr val="accent3">
              <a:lumMod val="20000"/>
              <a:lumOff val="80000"/>
            </a:schemeClr>
          </a:solidFill>
          <a:ln w="9525">
            <a:noFill/>
          </a:ln>
        </p:spPr>
        <p:txBody>
          <a:bodyPr wrap="square">
            <a:spAutoFit/>
          </a:bodyPr>
          <a:lstStyle/>
          <a:p>
            <a:pPr algn="just"/>
            <a:r>
              <a:rPr lang="zh-CN" altLang="en-US" sz="20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回想</a:t>
            </a:r>
            <a:r>
              <a:rPr lang="zh-CN" altLang="en-US" sz="2000" b="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当初出征时，杨柳依依随风吹；如今回来路途中，大雪纷纷满天飞。道路泥泞难行走，又渴又饥真劳累。满心伤感满腔悲。我的哀痛谁体会</a:t>
            </a:r>
            <a:r>
              <a:rPr lang="zh-CN" altLang="en-US" sz="20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sz="2800" b="1" dirty="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1" name="文本框 1"/>
          <p:cNvSpPr txBox="1"/>
          <p:nvPr/>
        </p:nvSpPr>
        <p:spPr>
          <a:xfrm>
            <a:off x="567600" y="3364028"/>
            <a:ext cx="906017" cy="523220"/>
          </a:xfrm>
          <a:prstGeom prst="rect">
            <a:avLst/>
          </a:prstGeom>
          <a:noFill/>
        </p:spPr>
        <p:txBody>
          <a:bodyPr wrap="none" rtlCol="0">
            <a:spAutoFit/>
          </a:bodyPr>
          <a:lstStyle/>
          <a:p>
            <a:pPr algn="l"/>
            <a:r>
              <a:rPr lang="zh-CN" altLang="en-US" sz="2800" b="1" dirty="0" smtClean="0">
                <a:ln w="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译文</a:t>
            </a:r>
            <a:endParaRPr lang="zh-CN" altLang="en-US" sz="2800" b="1" dirty="0">
              <a:ln w="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grpSp>
        <p:nvGrpSpPr>
          <p:cNvPr id="32776" name="组合 11"/>
          <p:cNvGrpSpPr/>
          <p:nvPr/>
        </p:nvGrpSpPr>
        <p:grpSpPr>
          <a:xfrm>
            <a:off x="344488" y="223838"/>
            <a:ext cx="2630487" cy="644525"/>
            <a:chOff x="541" y="351"/>
            <a:chExt cx="4145" cy="1018"/>
          </a:xfrm>
        </p:grpSpPr>
        <p:sp>
          <p:nvSpPr>
            <p:cNvPr id="7170" name="文本框 1"/>
            <p:cNvSpPr txBox="1"/>
            <p:nvPr/>
          </p:nvSpPr>
          <p:spPr>
            <a:xfrm>
              <a:off x="1517" y="351"/>
              <a:ext cx="3169" cy="1018"/>
            </a:xfrm>
            <a:prstGeom prst="rect">
              <a:avLst/>
            </a:prstGeom>
            <a:noFill/>
            <a:ln w="9525">
              <a:noFill/>
            </a:ln>
          </p:spPr>
          <p:txBody>
            <a:bodyPr wrap="none" anchor="t">
              <a:spAutoFit/>
              <a:scene3d>
                <a:camera prst="orthographicFront"/>
                <a:lightRig rig="threePt" dir="t"/>
              </a:scene3d>
            </a:bodyPr>
            <a:lstStyle/>
            <a:p>
              <a:r>
                <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cs typeface="+mn-cs"/>
                </a:rPr>
                <a:t>整体感知</a:t>
              </a:r>
              <a:endPar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endParaRPr>
            </a:p>
          </p:txBody>
        </p:sp>
        <p:sp>
          <p:nvSpPr>
            <p:cNvPr id="4" name="五边形 3"/>
            <p:cNvSpPr/>
            <p:nvPr/>
          </p:nvSpPr>
          <p:spPr>
            <a:xfrm>
              <a:off x="541" y="519"/>
              <a:ext cx="820" cy="684"/>
            </a:xfrm>
            <a:prstGeom prst="homePlate">
              <a:avLst/>
            </a:prstGeom>
            <a:solidFill>
              <a:schemeClr val="accent6"/>
            </a:solidFill>
            <a:ln w="28575" cmpd="sng">
              <a:solidFill>
                <a:srgbClr val="7030A0"/>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endParaRPr lang="zh-CN" altLang="en-US" strike="noStrike" noProof="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P spid="10" grpId="0" bldLvl="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图片 5"/>
          <p:cNvPicPr>
            <a:picLocks noChangeAspect="1"/>
          </p:cNvPicPr>
          <p:nvPr/>
        </p:nvPicPr>
        <p:blipFill>
          <a:blip r:embed="rId1" cstate="print">
            <a:clrChange>
              <a:clrFrom>
                <a:srgbClr val="F6F6F6"/>
              </a:clrFrom>
              <a:clrTo>
                <a:srgbClr val="F6F6F6">
                  <a:alpha val="0"/>
                </a:srgbClr>
              </a:clrTo>
            </a:clrChange>
          </a:blip>
          <a:srcRect t="27058" b="20351"/>
          <a:stretch>
            <a:fillRect/>
          </a:stretch>
        </p:blipFill>
        <p:spPr>
          <a:xfrm>
            <a:off x="1801813" y="1836738"/>
            <a:ext cx="3532187" cy="1860550"/>
          </a:xfrm>
          <a:prstGeom prst="rect">
            <a:avLst/>
          </a:prstGeom>
          <a:noFill/>
          <a:ln w="9525">
            <a:noFill/>
          </a:ln>
        </p:spPr>
      </p:pic>
      <p:pic>
        <p:nvPicPr>
          <p:cNvPr id="4" name="图片 3"/>
          <p:cNvPicPr>
            <a:picLocks noChangeAspect="1"/>
          </p:cNvPicPr>
          <p:nvPr/>
        </p:nvPicPr>
        <p:blipFill>
          <a:blip r:embed="rId2" cstate="print">
            <a:clrChange>
              <a:clrFrom>
                <a:srgbClr val="F7F7F5">
                  <a:alpha val="100000"/>
                </a:srgbClr>
              </a:clrFrom>
              <a:clrTo>
                <a:srgbClr val="F7F7F5">
                  <a:alpha val="100000"/>
                  <a:alpha val="0"/>
                </a:srgbClr>
              </a:clrTo>
            </a:clrChange>
          </a:blip>
          <a:stretch>
            <a:fillRect/>
          </a:stretch>
        </p:blipFill>
        <p:spPr>
          <a:xfrm>
            <a:off x="6800850" y="1837052"/>
            <a:ext cx="2150110" cy="2946400"/>
          </a:xfrm>
          <a:prstGeom prst="rect">
            <a:avLst/>
          </a:prstGeom>
          <a:effectLst>
            <a:softEdge rad="127000"/>
          </a:effectLst>
        </p:spPr>
      </p:pic>
      <p:sp>
        <p:nvSpPr>
          <p:cNvPr id="12292" name="文本框 4"/>
          <p:cNvSpPr txBox="1"/>
          <p:nvPr/>
        </p:nvSpPr>
        <p:spPr>
          <a:xfrm>
            <a:off x="2527300" y="1920875"/>
            <a:ext cx="2524125" cy="1568450"/>
          </a:xfrm>
          <a:prstGeom prst="rect">
            <a:avLst/>
          </a:prstGeom>
          <a:noFill/>
          <a:ln w="9525">
            <a:noFill/>
          </a:ln>
        </p:spPr>
        <p:txBody>
          <a:bodyPr>
            <a:spAutoFit/>
          </a:bodyPr>
          <a:lstStyle/>
          <a:p>
            <a:pPr>
              <a:lnSpc>
                <a:spcPct val="150000"/>
              </a:lnSpc>
            </a:pPr>
            <a:r>
              <a:rPr lang="zh-CN" altLang="zh-CN" sz="3200" b="1" dirty="0">
                <a:latin typeface="楷体" panose="02010609060101010101" pitchFamily="49" charset="-122"/>
                <a:ea typeface="楷体" panose="02010609060101010101" pitchFamily="49" charset="-122"/>
                <a:sym typeface="宋体" panose="02010600030101010101" pitchFamily="2" charset="-122"/>
              </a:rPr>
              <a:t>昔我往矣，</a:t>
            </a:r>
            <a:endParaRPr lang="zh-CN" altLang="zh-CN" sz="3200" b="1" dirty="0">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zh-CN" sz="3200" b="1" dirty="0">
                <a:latin typeface="楷体" panose="02010609060101010101" pitchFamily="49" charset="-122"/>
                <a:ea typeface="楷体" panose="02010609060101010101" pitchFamily="49" charset="-122"/>
                <a:sym typeface="宋体" panose="02010600030101010101" pitchFamily="2" charset="-122"/>
              </a:rPr>
              <a:t>杨柳依依。</a:t>
            </a:r>
            <a:endParaRPr lang="zh-CN" altLang="en-US" sz="3200" b="1" dirty="0">
              <a:latin typeface="楷体" panose="02010609060101010101" pitchFamily="49" charset="-122"/>
              <a:ea typeface="楷体" panose="02010609060101010101" pitchFamily="49" charset="-122"/>
              <a:sym typeface="宋体" panose="02010600030101010101" pitchFamily="2" charset="-122"/>
            </a:endParaRPr>
          </a:p>
        </p:txBody>
      </p:sp>
      <p:sp>
        <p:nvSpPr>
          <p:cNvPr id="8" name="椭圆 7"/>
          <p:cNvSpPr/>
          <p:nvPr/>
        </p:nvSpPr>
        <p:spPr>
          <a:xfrm>
            <a:off x="2578100" y="2170113"/>
            <a:ext cx="503238"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线形标注 1 9"/>
          <p:cNvSpPr/>
          <p:nvPr/>
        </p:nvSpPr>
        <p:spPr>
          <a:xfrm>
            <a:off x="3563938" y="700088"/>
            <a:ext cx="2663825" cy="584200"/>
          </a:xfrm>
          <a:prstGeom prst="borderCallout1">
            <a:avLst>
              <a:gd name="adj1" fmla="val 54960"/>
              <a:gd name="adj2" fmla="val -2751"/>
              <a:gd name="adj3" fmla="val 240074"/>
              <a:gd name="adj4" fmla="val -265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tx1"/>
                </a:solidFill>
                <a:effectLst/>
                <a:uLnTx/>
                <a:uFillTx/>
                <a:latin typeface="华文仿宋" panose="02010600040101010101" charset="-122"/>
                <a:ea typeface="华文仿宋" panose="02010600040101010101" charset="-122"/>
                <a:cs typeface="+mn-cs"/>
                <a:sym typeface="+mn-ea"/>
              </a:rPr>
              <a:t>从前，文中指出征时。</a:t>
            </a:r>
            <a:endParaRPr kumimoji="0" lang="zh-CN" altLang="en-US" sz="2000" b="1" i="0" u="none" strike="noStrike" kern="1200" cap="none" spc="0" normalizeH="0" baseline="0" noProof="1">
              <a:ln>
                <a:noFill/>
              </a:ln>
              <a:solidFill>
                <a:schemeClr val="lt1"/>
              </a:solidFill>
              <a:effectLst/>
              <a:uLnTx/>
              <a:uFillTx/>
              <a:latin typeface="华文仿宋" panose="02010600040101010101" charset="-122"/>
              <a:ea typeface="华文仿宋" panose="02010600040101010101" charset="-122"/>
              <a:cs typeface="+mn-cs"/>
            </a:endParaRPr>
          </a:p>
        </p:txBody>
      </p:sp>
      <p:sp>
        <p:nvSpPr>
          <p:cNvPr id="13" name="椭圆 12"/>
          <p:cNvSpPr/>
          <p:nvPr/>
        </p:nvSpPr>
        <p:spPr>
          <a:xfrm>
            <a:off x="3402013" y="2178050"/>
            <a:ext cx="503238"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线形标注 1 13"/>
          <p:cNvSpPr/>
          <p:nvPr/>
        </p:nvSpPr>
        <p:spPr>
          <a:xfrm>
            <a:off x="5334000" y="1587500"/>
            <a:ext cx="2549525" cy="582613"/>
          </a:xfrm>
          <a:prstGeom prst="borderCallout1">
            <a:avLst>
              <a:gd name="adj1" fmla="val 13057"/>
              <a:gd name="adj2" fmla="val -2726"/>
              <a:gd name="adj3" fmla="val 92646"/>
              <a:gd name="adj4" fmla="val -563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tx1"/>
                </a:solidFill>
                <a:effectLst/>
                <a:uLnTx/>
                <a:uFillTx/>
                <a:latin typeface="+mn-lt"/>
                <a:ea typeface="+mn-ea"/>
                <a:cs typeface="+mn-cs"/>
                <a:sym typeface="+mn-ea"/>
              </a:rPr>
              <a:t>文中指当初去从军。</a:t>
            </a:r>
            <a:endParaRPr kumimoji="0" lang="zh-CN" altLang="en-US" sz="2000" b="1" i="0" u="none" strike="noStrike" kern="1200" cap="none" spc="0" normalizeH="0" baseline="0" noProof="1">
              <a:ln>
                <a:noFill/>
              </a:ln>
              <a:solidFill>
                <a:schemeClr val="tx1"/>
              </a:solidFill>
              <a:effectLst/>
              <a:uLnTx/>
              <a:uFillTx/>
              <a:latin typeface="华文仿宋" panose="02010600040101010101" charset="-122"/>
              <a:ea typeface="华文仿宋" panose="02010600040101010101" charset="-122"/>
              <a:cs typeface="+mn-cs"/>
              <a:sym typeface="+mn-ea"/>
            </a:endParaRPr>
          </a:p>
        </p:txBody>
      </p:sp>
      <p:sp>
        <p:nvSpPr>
          <p:cNvPr id="17" name="椭圆 16"/>
          <p:cNvSpPr/>
          <p:nvPr/>
        </p:nvSpPr>
        <p:spPr>
          <a:xfrm>
            <a:off x="3400425" y="2822575"/>
            <a:ext cx="882650" cy="612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 name="线形标注 2(无边框) 18"/>
          <p:cNvSpPr/>
          <p:nvPr/>
        </p:nvSpPr>
        <p:spPr>
          <a:xfrm>
            <a:off x="5156200" y="3697288"/>
            <a:ext cx="1644650" cy="1141413"/>
          </a:xfrm>
          <a:prstGeom prst="callout2">
            <a:avLst>
              <a:gd name="adj1" fmla="val 18750"/>
              <a:gd name="adj2" fmla="val -8333"/>
              <a:gd name="adj3" fmla="val 18750"/>
              <a:gd name="adj4" fmla="val -16667"/>
              <a:gd name="adj5" fmla="val -20959"/>
              <a:gd name="adj6" fmla="val -73591"/>
            </a:avLst>
          </a:prstGeom>
          <a:solidFill>
            <a:schemeClr val="accent5">
              <a:lumMod val="40000"/>
              <a:lumOff val="6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tx1"/>
                </a:solidFill>
                <a:effectLst/>
                <a:uLnTx/>
                <a:uFillTx/>
                <a:latin typeface="华文仿宋" panose="02010600040101010101" charset="-122"/>
                <a:ea typeface="华文仿宋" panose="02010600040101010101" charset="-122"/>
                <a:cs typeface="+mn-cs"/>
                <a:sym typeface="+mn-ea"/>
              </a:rPr>
              <a:t>形容柳丝轻柔、随风摇曳的样子。</a:t>
            </a:r>
            <a:endParaRPr kumimoji="0" lang="zh-CN" altLang="en-US" sz="2000" b="1" i="0" u="none" strike="noStrike" kern="1200" cap="none" spc="0" normalizeH="0" baseline="0" noProof="1">
              <a:ln>
                <a:noFill/>
              </a:ln>
              <a:solidFill>
                <a:schemeClr val="tx1"/>
              </a:solidFill>
              <a:effectLst/>
              <a:uLnTx/>
              <a:uFillTx/>
              <a:latin typeface="华文仿宋" panose="02010600040101010101" charset="-122"/>
              <a:ea typeface="华文仿宋" panose="02010600040101010101" charset="-122"/>
              <a:cs typeface="+mn-cs"/>
              <a:sym typeface="+mn-ea"/>
            </a:endParaRPr>
          </a:p>
        </p:txBody>
      </p:sp>
      <p:grpSp>
        <p:nvGrpSpPr>
          <p:cNvPr id="34842" name="组合 11"/>
          <p:cNvGrpSpPr/>
          <p:nvPr/>
        </p:nvGrpSpPr>
        <p:grpSpPr>
          <a:xfrm>
            <a:off x="344488" y="223838"/>
            <a:ext cx="2631122" cy="645158"/>
            <a:chOff x="541" y="351"/>
            <a:chExt cx="4146" cy="1019"/>
          </a:xfrm>
        </p:grpSpPr>
        <p:sp>
          <p:nvSpPr>
            <p:cNvPr id="7170" name="文本框 1"/>
            <p:cNvSpPr txBox="1"/>
            <p:nvPr/>
          </p:nvSpPr>
          <p:spPr>
            <a:xfrm>
              <a:off x="1517" y="351"/>
              <a:ext cx="3170" cy="1019"/>
            </a:xfrm>
            <a:prstGeom prst="rect">
              <a:avLst/>
            </a:prstGeom>
            <a:noFill/>
            <a:ln w="9525">
              <a:noFill/>
            </a:ln>
          </p:spPr>
          <p:txBody>
            <a:bodyPr wrap="none" anchor="t">
              <a:spAutoFit/>
              <a:scene3d>
                <a:camera prst="orthographicFront"/>
                <a:lightRig rig="threePt" dir="t"/>
              </a:scene3d>
            </a:bodyPr>
            <a:lstStyle/>
            <a:p>
              <a:r>
                <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cs typeface="+mn-cs"/>
                </a:rPr>
                <a:t>古诗解读</a:t>
              </a:r>
              <a:endPar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endParaRPr>
            </a:p>
          </p:txBody>
        </p:sp>
        <p:sp>
          <p:nvSpPr>
            <p:cNvPr id="2" name="五边形 1"/>
            <p:cNvSpPr/>
            <p:nvPr/>
          </p:nvSpPr>
          <p:spPr>
            <a:xfrm>
              <a:off x="541" y="519"/>
              <a:ext cx="820" cy="684"/>
            </a:xfrm>
            <a:prstGeom prst="homePlate">
              <a:avLst/>
            </a:prstGeom>
            <a:solidFill>
              <a:schemeClr val="accent6"/>
            </a:solidFill>
            <a:ln w="28575" cmpd="sng">
              <a:solidFill>
                <a:srgbClr val="7030A0"/>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endParaRPr lang="zh-CN" altLang="en-US" strike="noStrike" noProof="1"/>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edge">
                                      <p:cBhvr>
                                        <p:cTn id="3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13" grpId="0" bldLvl="0" animBg="1"/>
      <p:bldP spid="14" grpId="0" bldLvl="0" animBg="1"/>
      <p:bldP spid="17" grpId="0" bldLvl="0" animBg="1"/>
      <p:bldP spid="1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图片 2"/>
          <p:cNvPicPr>
            <a:picLocks noChangeAspect="1"/>
          </p:cNvPicPr>
          <p:nvPr/>
        </p:nvPicPr>
        <p:blipFill>
          <a:blip r:embed="rId1" cstate="print">
            <a:clrChange>
              <a:clrFrom>
                <a:srgbClr val="FFFFFF"/>
              </a:clrFrom>
              <a:clrTo>
                <a:srgbClr val="FFFFFF">
                  <a:alpha val="0"/>
                </a:srgbClr>
              </a:clrTo>
            </a:clrChange>
          </a:blip>
          <a:stretch>
            <a:fillRect/>
          </a:stretch>
        </p:blipFill>
        <p:spPr>
          <a:xfrm>
            <a:off x="1588" y="1149350"/>
            <a:ext cx="5057775" cy="3794125"/>
          </a:xfrm>
          <a:prstGeom prst="rect">
            <a:avLst/>
          </a:prstGeom>
          <a:noFill/>
          <a:ln w="9525">
            <a:noFill/>
          </a:ln>
        </p:spPr>
      </p:pic>
      <p:pic>
        <p:nvPicPr>
          <p:cNvPr id="13315" name="图片 5"/>
          <p:cNvPicPr>
            <a:picLocks noChangeAspect="1"/>
          </p:cNvPicPr>
          <p:nvPr/>
        </p:nvPicPr>
        <p:blipFill>
          <a:blip r:embed="rId2" cstate="print">
            <a:clrChange>
              <a:clrFrom>
                <a:srgbClr val="F6F6F6"/>
              </a:clrFrom>
              <a:clrTo>
                <a:srgbClr val="F6F6F6">
                  <a:alpha val="0"/>
                </a:srgbClr>
              </a:clrTo>
            </a:clrChange>
          </a:blip>
          <a:srcRect t="27058" b="20351"/>
          <a:stretch>
            <a:fillRect/>
          </a:stretch>
        </p:blipFill>
        <p:spPr>
          <a:xfrm>
            <a:off x="3832225" y="1762125"/>
            <a:ext cx="3532188" cy="1860550"/>
          </a:xfrm>
          <a:prstGeom prst="rect">
            <a:avLst/>
          </a:prstGeom>
          <a:noFill/>
          <a:ln w="9525">
            <a:noFill/>
          </a:ln>
        </p:spPr>
      </p:pic>
      <p:sp>
        <p:nvSpPr>
          <p:cNvPr id="13316" name="文本框 4"/>
          <p:cNvSpPr txBox="1"/>
          <p:nvPr/>
        </p:nvSpPr>
        <p:spPr>
          <a:xfrm>
            <a:off x="4559300" y="1844675"/>
            <a:ext cx="2522538" cy="1568450"/>
          </a:xfrm>
          <a:prstGeom prst="rect">
            <a:avLst/>
          </a:prstGeom>
          <a:noFill/>
          <a:ln w="9525">
            <a:noFill/>
          </a:ln>
        </p:spPr>
        <p:txBody>
          <a:bodyPr>
            <a:spAutoFit/>
          </a:bodyPr>
          <a:lstStyle/>
          <a:p>
            <a:pPr>
              <a:lnSpc>
                <a:spcPct val="150000"/>
              </a:lnSpc>
            </a:pPr>
            <a:r>
              <a:rPr lang="zh-CN" altLang="zh-CN" sz="3200" b="1" dirty="0">
                <a:latin typeface="楷体" panose="02010609060101010101" pitchFamily="49" charset="-122"/>
                <a:ea typeface="楷体" panose="02010609060101010101" pitchFamily="49" charset="-122"/>
                <a:sym typeface="宋体" panose="02010600030101010101" pitchFamily="2" charset="-122"/>
              </a:rPr>
              <a:t>今我来思，雨雪霏霏。</a:t>
            </a:r>
            <a:endParaRPr lang="zh-CN" altLang="en-US" sz="3200" b="1" dirty="0">
              <a:latin typeface="楷体" panose="02010609060101010101" pitchFamily="49" charset="-122"/>
              <a:ea typeface="楷体" panose="02010609060101010101" pitchFamily="49" charset="-122"/>
              <a:sym typeface="宋体" panose="02010600030101010101" pitchFamily="2" charset="-122"/>
            </a:endParaRPr>
          </a:p>
        </p:txBody>
      </p:sp>
      <p:sp>
        <p:nvSpPr>
          <p:cNvPr id="10" name="线形标注 1 9"/>
          <p:cNvSpPr/>
          <p:nvPr/>
        </p:nvSpPr>
        <p:spPr>
          <a:xfrm>
            <a:off x="2349500" y="1577975"/>
            <a:ext cx="1482725" cy="650875"/>
          </a:xfrm>
          <a:prstGeom prst="borderCallout1">
            <a:avLst>
              <a:gd name="adj1" fmla="val 107429"/>
              <a:gd name="adj2" fmla="val 45505"/>
              <a:gd name="adj3" fmla="val 175659"/>
              <a:gd name="adj4" fmla="val 22089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tx1"/>
                </a:solidFill>
                <a:effectLst/>
                <a:uLnTx/>
                <a:uFillTx/>
                <a:latin typeface="华文仿宋" panose="02010600040101010101" charset="-122"/>
                <a:ea typeface="华文仿宋" panose="02010600040101010101" charset="-122"/>
                <a:cs typeface="+mn-cs"/>
                <a:sym typeface="+mn-ea"/>
              </a:rPr>
              <a:t>雪下得很大的样子。</a:t>
            </a:r>
            <a:endParaRPr kumimoji="0" lang="zh-CN" altLang="en-US" sz="2000" b="1" i="0" u="none" strike="noStrike" kern="1200" cap="none" spc="0" normalizeH="0" baseline="0" noProof="1">
              <a:ln>
                <a:noFill/>
              </a:ln>
              <a:solidFill>
                <a:schemeClr val="tx1"/>
              </a:solidFill>
              <a:effectLst/>
              <a:uLnTx/>
              <a:uFillTx/>
              <a:latin typeface="华文仿宋" panose="02010600040101010101" charset="-122"/>
              <a:ea typeface="华文仿宋" panose="02010600040101010101" charset="-122"/>
              <a:cs typeface="+mn-cs"/>
              <a:sym typeface="+mn-ea"/>
            </a:endParaRPr>
          </a:p>
        </p:txBody>
      </p:sp>
      <p:sp>
        <p:nvSpPr>
          <p:cNvPr id="13" name="椭圆 12"/>
          <p:cNvSpPr/>
          <p:nvPr/>
        </p:nvSpPr>
        <p:spPr>
          <a:xfrm>
            <a:off x="5868988" y="2103438"/>
            <a:ext cx="503238"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7" name="椭圆 16"/>
          <p:cNvSpPr/>
          <p:nvPr/>
        </p:nvSpPr>
        <p:spPr>
          <a:xfrm>
            <a:off x="4559300" y="2740025"/>
            <a:ext cx="882650" cy="612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 name="线形标注 2(无边框) 18"/>
          <p:cNvSpPr/>
          <p:nvPr/>
        </p:nvSpPr>
        <p:spPr>
          <a:xfrm>
            <a:off x="6604000" y="3622675"/>
            <a:ext cx="2227263" cy="1139825"/>
          </a:xfrm>
          <a:prstGeom prst="callout2">
            <a:avLst>
              <a:gd name="adj1" fmla="val 18750"/>
              <a:gd name="adj2" fmla="val -8333"/>
              <a:gd name="adj3" fmla="val 18750"/>
              <a:gd name="adj4" fmla="val -16667"/>
              <a:gd name="adj5" fmla="val -20959"/>
              <a:gd name="adj6" fmla="val -73591"/>
            </a:avLst>
          </a:prstGeom>
          <a:solidFill>
            <a:schemeClr val="accent3">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dk1"/>
                </a:solidFill>
                <a:effectLst/>
                <a:uLnTx/>
                <a:uFillTx/>
                <a:latin typeface="+mn-lt"/>
                <a:ea typeface="+mn-ea"/>
                <a:cs typeface="+mn-cs"/>
                <a:sym typeface="+mn-ea"/>
              </a:rPr>
              <a:t>指下雪。“雨”这里读（yù）</a:t>
            </a:r>
            <a:endParaRPr kumimoji="0" lang="en-US" altLang="zh-CN" sz="2000" b="1" i="0" u="none" strike="noStrike" kern="1200" cap="none" spc="0" normalizeH="0" baseline="0" noProof="1">
              <a:ln>
                <a:noFill/>
              </a:ln>
              <a:solidFill>
                <a:schemeClr val="dk1"/>
              </a:solidFill>
              <a:effectLst/>
              <a:uLnTx/>
              <a:uFillTx/>
              <a:latin typeface="+mn-lt"/>
              <a:ea typeface="+mn-ea"/>
              <a:cs typeface="+mn-cs"/>
              <a:sym typeface="+mn-ea"/>
            </a:endParaRPr>
          </a:p>
        </p:txBody>
      </p:sp>
      <p:sp>
        <p:nvSpPr>
          <p:cNvPr id="11" name="椭圆 10"/>
          <p:cNvSpPr/>
          <p:nvPr/>
        </p:nvSpPr>
        <p:spPr>
          <a:xfrm>
            <a:off x="5441950" y="2740025"/>
            <a:ext cx="882650" cy="612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线形标注 1 11"/>
          <p:cNvSpPr/>
          <p:nvPr/>
        </p:nvSpPr>
        <p:spPr>
          <a:xfrm>
            <a:off x="6659563" y="1058863"/>
            <a:ext cx="2089150" cy="650875"/>
          </a:xfrm>
          <a:prstGeom prst="borderCallout1">
            <a:avLst>
              <a:gd name="adj1" fmla="val 66541"/>
              <a:gd name="adj2" fmla="val -2207"/>
              <a:gd name="adj3" fmla="val 144206"/>
              <a:gd name="adj4" fmla="val -258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smtClean="0">
                <a:ln>
                  <a:noFill/>
                </a:ln>
                <a:solidFill>
                  <a:schemeClr val="tx1"/>
                </a:solidFill>
                <a:effectLst/>
                <a:uLnTx/>
                <a:uFillTx/>
                <a:latin typeface="华文仿宋" panose="02010600040101010101" charset="-122"/>
                <a:ea typeface="华文仿宋" panose="02010600040101010101" charset="-122"/>
                <a:cs typeface="+mn-cs"/>
                <a:sym typeface="+mn-ea"/>
              </a:rPr>
              <a:t>句末语气词，没有实在意义。</a:t>
            </a:r>
            <a:endParaRPr kumimoji="0" lang="zh-CN" altLang="en-US" sz="2000" b="1" i="0" u="none" strike="noStrike" kern="1200" cap="none" spc="0" normalizeH="0" baseline="0" noProof="1" smtClean="0">
              <a:ln>
                <a:noFill/>
              </a:ln>
              <a:solidFill>
                <a:schemeClr val="tx1"/>
              </a:solidFill>
              <a:effectLst/>
              <a:uLnTx/>
              <a:uFillTx/>
              <a:latin typeface="华文仿宋" panose="02010600040101010101" charset="-122"/>
              <a:ea typeface="华文仿宋" panose="02010600040101010101" charset="-122"/>
              <a:cs typeface="+mn-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edg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edge">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3" grpId="0" bldLvl="0" animBg="1"/>
      <p:bldP spid="17" grpId="0" bldLvl="0" animBg="1"/>
      <p:bldP spid="19" grpId="0" bldLvl="0" animBg="1"/>
      <p:bldP spid="11" grpId="0" bldLvl="0" animBg="1"/>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035050" y="2092325"/>
            <a:ext cx="3384550" cy="19192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200000"/>
              </a:lnSpc>
              <a:spcBef>
                <a:spcPct val="0"/>
              </a:spcBef>
              <a:spcAft>
                <a:spcPct val="0"/>
              </a:spcAft>
              <a:buClrTx/>
              <a:buSzTx/>
              <a:buFontTx/>
              <a:buNone/>
              <a:defRPr/>
            </a:pPr>
            <a:r>
              <a:rPr kumimoji="0" lang="zh-CN" altLang="en-US" sz="2800" b="1" i="0" u="none" strike="noStrike" kern="1200" cap="none" spc="0" normalizeH="0" baseline="0" noProof="1">
                <a:ln>
                  <a:noFill/>
                </a:ln>
                <a:solidFill>
                  <a:schemeClr val="tx1"/>
                </a:solidFill>
                <a:effectLst/>
                <a:uLnTx/>
                <a:uFillTx/>
                <a:latin typeface="+mn-lt"/>
                <a:ea typeface="+mn-ea"/>
                <a:cs typeface="+mn-cs"/>
              </a:rPr>
              <a:t>昔</a:t>
            </a:r>
            <a:r>
              <a:rPr kumimoji="0" lang="en-US" altLang="zh-CN" sz="2800" b="1" i="0" u="none" strike="noStrike" kern="1200" cap="none" spc="0" normalizeH="0" baseline="0" noProof="1">
                <a:ln>
                  <a:noFill/>
                </a:ln>
                <a:solidFill>
                  <a:schemeClr val="tx1"/>
                </a:solidFill>
                <a:effectLst/>
                <a:uLnTx/>
                <a:uFillTx/>
                <a:latin typeface="+mn-lt"/>
                <a:ea typeface="+mn-ea"/>
                <a:cs typeface="+mn-cs"/>
              </a:rPr>
              <a:t>———</a:t>
            </a:r>
            <a:r>
              <a:rPr kumimoji="0" lang="zh-CN" altLang="en-US" sz="2800" b="1" i="0" u="none" strike="noStrike" kern="1200" cap="none" spc="0" normalizeH="0" baseline="0" noProof="1">
                <a:ln>
                  <a:noFill/>
                </a:ln>
                <a:solidFill>
                  <a:schemeClr val="tx1"/>
                </a:solidFill>
                <a:effectLst/>
                <a:uLnTx/>
                <a:uFillTx/>
                <a:latin typeface="+mn-lt"/>
                <a:ea typeface="+mn-ea"/>
                <a:cs typeface="+mn-cs"/>
              </a:rPr>
              <a:t>今</a:t>
            </a:r>
            <a:endParaRPr kumimoji="0" lang="zh-CN" altLang="en-US" sz="2800" b="1" i="0" u="none" strike="noStrike" kern="1200" cap="none" spc="0" normalizeH="0" baseline="0" noProof="1">
              <a:ln>
                <a:noFill/>
              </a:ln>
              <a:solidFill>
                <a:schemeClr val="tx1"/>
              </a:solidFill>
              <a:effectLst/>
              <a:uLnTx/>
              <a:uFillTx/>
              <a:latin typeface="+mn-lt"/>
              <a:ea typeface="+mn-ea"/>
              <a:cs typeface="+mn-cs"/>
            </a:endParaRPr>
          </a:p>
          <a:p>
            <a:pPr marL="0" marR="0" lvl="0" indent="0" algn="l" defTabSz="914400" rtl="0" eaLnBrk="1" fontAlgn="base" latinLnBrk="0" hangingPunct="1">
              <a:lnSpc>
                <a:spcPct val="200000"/>
              </a:lnSpc>
              <a:spcBef>
                <a:spcPct val="0"/>
              </a:spcBef>
              <a:spcAft>
                <a:spcPct val="0"/>
              </a:spcAft>
              <a:buClrTx/>
              <a:buSzTx/>
              <a:buFontTx/>
              <a:buNone/>
              <a:defRPr/>
            </a:pPr>
            <a:r>
              <a:rPr kumimoji="0" lang="zh-CN" altLang="en-US" sz="2800" b="1" i="0" u="none" strike="noStrike" kern="1200" cap="none" spc="0" normalizeH="0" baseline="0" noProof="1">
                <a:ln>
                  <a:noFill/>
                </a:ln>
                <a:solidFill>
                  <a:schemeClr val="tx1"/>
                </a:solidFill>
                <a:effectLst/>
                <a:uLnTx/>
                <a:uFillTx/>
                <a:latin typeface="+mn-lt"/>
                <a:ea typeface="+mn-ea"/>
                <a:cs typeface="+mn-cs"/>
              </a:rPr>
              <a:t>杨柳</a:t>
            </a:r>
            <a:r>
              <a:rPr kumimoji="0" lang="en-US" altLang="zh-CN" sz="2800" b="1" i="0" u="none" strike="noStrike" kern="1200" cap="none" spc="0" normalizeH="0" baseline="0" noProof="1">
                <a:ln>
                  <a:noFill/>
                </a:ln>
                <a:solidFill>
                  <a:schemeClr val="tx1"/>
                </a:solidFill>
                <a:effectLst/>
                <a:uLnTx/>
                <a:uFillTx/>
                <a:latin typeface="+mn-lt"/>
                <a:ea typeface="+mn-ea"/>
                <a:cs typeface="+mn-cs"/>
              </a:rPr>
              <a:t>———</a:t>
            </a:r>
            <a:r>
              <a:rPr kumimoji="0" lang="zh-CN" altLang="en-US" sz="2800" b="1" i="0" u="none" strike="noStrike" kern="1200" cap="none" spc="0" normalizeH="0" baseline="0" noProof="1">
                <a:ln>
                  <a:noFill/>
                </a:ln>
                <a:solidFill>
                  <a:schemeClr val="tx1"/>
                </a:solidFill>
                <a:effectLst/>
                <a:uLnTx/>
                <a:uFillTx/>
                <a:latin typeface="+mn-lt"/>
                <a:ea typeface="+mn-ea"/>
                <a:cs typeface="+mn-cs"/>
              </a:rPr>
              <a:t>雨雪</a:t>
            </a:r>
            <a:endParaRPr kumimoji="0" lang="zh-CN" altLang="en-US" sz="2800" b="1" i="0" u="none" strike="noStrike" kern="1200" cap="none" spc="0" normalizeH="0" baseline="0" noProof="1">
              <a:ln>
                <a:noFill/>
              </a:ln>
              <a:solidFill>
                <a:schemeClr val="tx1"/>
              </a:solidFill>
              <a:effectLst/>
              <a:uLnTx/>
              <a:uFillTx/>
              <a:latin typeface="+mn-lt"/>
              <a:ea typeface="+mn-ea"/>
              <a:cs typeface="+mn-cs"/>
            </a:endParaRPr>
          </a:p>
        </p:txBody>
      </p:sp>
      <p:sp>
        <p:nvSpPr>
          <p:cNvPr id="4" name="矩形 3"/>
          <p:cNvSpPr/>
          <p:nvPr/>
        </p:nvSpPr>
        <p:spPr>
          <a:xfrm>
            <a:off x="4489450" y="2074863"/>
            <a:ext cx="3384550" cy="19208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200000"/>
              </a:lnSpc>
              <a:spcBef>
                <a:spcPct val="0"/>
              </a:spcBef>
              <a:spcAft>
                <a:spcPct val="0"/>
              </a:spcAft>
              <a:buClrTx/>
              <a:buSzTx/>
              <a:buFontTx/>
              <a:buNone/>
              <a:defRPr/>
            </a:pPr>
            <a:r>
              <a:rPr kumimoji="0" lang="zh-CN" altLang="en-US" sz="2800" b="1" i="0" u="none" strike="noStrike" kern="1200" cap="none" spc="0" normalizeH="0" baseline="0" noProof="1">
                <a:ln>
                  <a:noFill/>
                </a:ln>
                <a:solidFill>
                  <a:schemeClr val="tx1"/>
                </a:solidFill>
                <a:effectLst/>
                <a:uLnTx/>
                <a:uFillTx/>
                <a:latin typeface="+mn-lt"/>
                <a:ea typeface="+mn-ea"/>
                <a:cs typeface="+mn-cs"/>
              </a:rPr>
              <a:t>往</a:t>
            </a:r>
            <a:r>
              <a:rPr kumimoji="0" lang="en-US" altLang="zh-CN" sz="2800" b="1" i="0" u="none" strike="noStrike" kern="1200" cap="none" spc="0" normalizeH="0" baseline="0" noProof="1">
                <a:ln>
                  <a:noFill/>
                </a:ln>
                <a:solidFill>
                  <a:schemeClr val="tx1"/>
                </a:solidFill>
                <a:effectLst/>
                <a:uLnTx/>
                <a:uFillTx/>
                <a:latin typeface="+mn-lt"/>
                <a:ea typeface="+mn-ea"/>
                <a:cs typeface="+mn-cs"/>
              </a:rPr>
              <a:t>———</a:t>
            </a:r>
            <a:r>
              <a:rPr kumimoji="0" lang="zh-CN" altLang="en-US" sz="2800" b="1" i="0" u="none" strike="noStrike" kern="1200" cap="none" spc="0" normalizeH="0" baseline="0" noProof="1">
                <a:ln>
                  <a:noFill/>
                </a:ln>
                <a:solidFill>
                  <a:schemeClr val="tx1"/>
                </a:solidFill>
                <a:effectLst/>
                <a:uLnTx/>
                <a:uFillTx/>
                <a:latin typeface="+mn-lt"/>
                <a:ea typeface="+mn-ea"/>
                <a:cs typeface="+mn-cs"/>
              </a:rPr>
              <a:t>来</a:t>
            </a:r>
            <a:endParaRPr kumimoji="0" lang="zh-CN" altLang="en-US" sz="2800" b="1" i="0" u="none" strike="noStrike" kern="1200" cap="none" spc="0" normalizeH="0" baseline="0" noProof="1">
              <a:ln>
                <a:noFill/>
              </a:ln>
              <a:solidFill>
                <a:schemeClr val="tx1"/>
              </a:solidFill>
              <a:effectLst/>
              <a:uLnTx/>
              <a:uFillTx/>
              <a:latin typeface="+mn-lt"/>
              <a:ea typeface="+mn-ea"/>
              <a:cs typeface="+mn-cs"/>
            </a:endParaRPr>
          </a:p>
          <a:p>
            <a:pPr marL="0" marR="0" lvl="0" indent="0" algn="l" defTabSz="914400" rtl="0" eaLnBrk="1" fontAlgn="base" latinLnBrk="0" hangingPunct="1">
              <a:lnSpc>
                <a:spcPct val="200000"/>
              </a:lnSpc>
              <a:spcBef>
                <a:spcPct val="0"/>
              </a:spcBef>
              <a:spcAft>
                <a:spcPct val="0"/>
              </a:spcAft>
              <a:buClrTx/>
              <a:buSzTx/>
              <a:buFontTx/>
              <a:buNone/>
              <a:defRPr/>
            </a:pPr>
            <a:r>
              <a:rPr kumimoji="0" lang="zh-CN" altLang="en-US" sz="2800" b="1" i="0" u="none" strike="noStrike" kern="1200" cap="none" spc="0" normalizeH="0" baseline="0" noProof="1">
                <a:ln>
                  <a:noFill/>
                </a:ln>
                <a:solidFill>
                  <a:schemeClr val="tx1"/>
                </a:solidFill>
                <a:effectLst/>
                <a:uLnTx/>
                <a:uFillTx/>
                <a:latin typeface="+mn-lt"/>
                <a:ea typeface="+mn-ea"/>
                <a:cs typeface="+mn-cs"/>
              </a:rPr>
              <a:t>依依</a:t>
            </a:r>
            <a:r>
              <a:rPr kumimoji="0" lang="en-US" altLang="zh-CN" sz="2800" b="1" i="0" u="none" strike="noStrike" kern="1200" cap="none" spc="0" normalizeH="0" baseline="0" noProof="1">
                <a:ln>
                  <a:noFill/>
                </a:ln>
                <a:solidFill>
                  <a:schemeClr val="tx1"/>
                </a:solidFill>
                <a:effectLst/>
                <a:uLnTx/>
                <a:uFillTx/>
                <a:latin typeface="+mn-lt"/>
                <a:ea typeface="+mn-ea"/>
                <a:cs typeface="+mn-cs"/>
              </a:rPr>
              <a:t>———</a:t>
            </a:r>
            <a:r>
              <a:rPr kumimoji="0" lang="zh-CN" altLang="en-US" sz="2800" b="1" i="0" u="none" strike="noStrike" kern="1200" cap="none" spc="0" normalizeH="0" baseline="0" noProof="1">
                <a:ln>
                  <a:noFill/>
                </a:ln>
                <a:solidFill>
                  <a:schemeClr val="tx1"/>
                </a:solidFill>
                <a:effectLst/>
                <a:uLnTx/>
                <a:uFillTx/>
                <a:latin typeface="+mn-lt"/>
                <a:ea typeface="+mn-ea"/>
                <a:cs typeface="+mn-cs"/>
              </a:rPr>
              <a:t>霏霏</a:t>
            </a:r>
            <a:endParaRPr kumimoji="0" lang="zh-CN" altLang="en-US" sz="2800" b="1" i="0" u="none" strike="noStrike" kern="1200" cap="none" spc="0" normalizeH="0" baseline="0" noProof="1">
              <a:ln>
                <a:noFill/>
              </a:ln>
              <a:solidFill>
                <a:schemeClr val="tx1"/>
              </a:solidFill>
              <a:effectLst/>
              <a:uLnTx/>
              <a:uFillTx/>
              <a:latin typeface="+mn-lt"/>
              <a:ea typeface="+mn-ea"/>
              <a:cs typeface="+mn-cs"/>
            </a:endParaRPr>
          </a:p>
        </p:txBody>
      </p:sp>
      <p:sp>
        <p:nvSpPr>
          <p:cNvPr id="5" name="云形标注 4"/>
          <p:cNvSpPr/>
          <p:nvPr/>
        </p:nvSpPr>
        <p:spPr>
          <a:xfrm>
            <a:off x="5316538" y="617538"/>
            <a:ext cx="2557463" cy="1125538"/>
          </a:xfrm>
          <a:prstGeom prst="cloudCallout">
            <a:avLst>
              <a:gd name="adj1" fmla="val -82977"/>
              <a:gd name="adj2" fmla="val 71388"/>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rgbClr val="FF0000"/>
                </a:solidFill>
                <a:effectLst/>
                <a:uLnTx/>
                <a:uFillTx/>
                <a:latin typeface="+mn-lt"/>
                <a:ea typeface="+mn-ea"/>
                <a:cs typeface="+mn-cs"/>
              </a:rPr>
              <a:t>上下对仗工整</a:t>
            </a:r>
            <a:endParaRPr kumimoji="0" lang="zh-CN" altLang="en-US" sz="2400" b="1" i="0" u="none" strike="noStrike" kern="1200" cap="none" spc="0" normalizeH="0" baseline="0" noProof="1">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edge">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图片 5"/>
          <p:cNvPicPr>
            <a:picLocks noChangeAspect="1"/>
          </p:cNvPicPr>
          <p:nvPr/>
        </p:nvPicPr>
        <p:blipFill>
          <a:blip r:embed="rId1" cstate="print">
            <a:clrChange>
              <a:clrFrom>
                <a:srgbClr val="F6F6F6"/>
              </a:clrFrom>
              <a:clrTo>
                <a:srgbClr val="F6F6F6">
                  <a:alpha val="0"/>
                </a:srgbClr>
              </a:clrTo>
            </a:clrChange>
          </a:blip>
          <a:srcRect t="27058" b="20351"/>
          <a:stretch>
            <a:fillRect/>
          </a:stretch>
        </p:blipFill>
        <p:spPr>
          <a:xfrm>
            <a:off x="1801813" y="1836738"/>
            <a:ext cx="3532187" cy="1860550"/>
          </a:xfrm>
          <a:prstGeom prst="rect">
            <a:avLst/>
          </a:prstGeom>
          <a:noFill/>
          <a:ln w="9525">
            <a:noFill/>
          </a:ln>
        </p:spPr>
      </p:pic>
      <p:pic>
        <p:nvPicPr>
          <p:cNvPr id="4" name="图片 3"/>
          <p:cNvPicPr>
            <a:picLocks noChangeAspect="1"/>
          </p:cNvPicPr>
          <p:nvPr/>
        </p:nvPicPr>
        <p:blipFill>
          <a:blip r:embed="rId2" cstate="print">
            <a:clrChange>
              <a:clrFrom>
                <a:srgbClr val="F7F7F5">
                  <a:alpha val="100000"/>
                </a:srgbClr>
              </a:clrFrom>
              <a:clrTo>
                <a:srgbClr val="F7F7F5">
                  <a:alpha val="100000"/>
                  <a:alpha val="0"/>
                </a:srgbClr>
              </a:clrTo>
            </a:clrChange>
          </a:blip>
          <a:stretch>
            <a:fillRect/>
          </a:stretch>
        </p:blipFill>
        <p:spPr>
          <a:xfrm>
            <a:off x="6800850" y="1837052"/>
            <a:ext cx="2150110" cy="2946400"/>
          </a:xfrm>
          <a:prstGeom prst="rect">
            <a:avLst/>
          </a:prstGeom>
          <a:effectLst>
            <a:softEdge rad="127000"/>
          </a:effectLst>
        </p:spPr>
      </p:pic>
      <p:sp>
        <p:nvSpPr>
          <p:cNvPr id="15364" name="文本框 4"/>
          <p:cNvSpPr txBox="1"/>
          <p:nvPr/>
        </p:nvSpPr>
        <p:spPr>
          <a:xfrm>
            <a:off x="2527300" y="1920875"/>
            <a:ext cx="2524125" cy="1568450"/>
          </a:xfrm>
          <a:prstGeom prst="rect">
            <a:avLst/>
          </a:prstGeom>
          <a:noFill/>
          <a:ln w="9525">
            <a:noFill/>
          </a:ln>
        </p:spPr>
        <p:txBody>
          <a:bodyPr>
            <a:spAutoFit/>
          </a:bodyPr>
          <a:lstStyle/>
          <a:p>
            <a:pPr>
              <a:lnSpc>
                <a:spcPct val="150000"/>
              </a:lnSpc>
            </a:pPr>
            <a:r>
              <a:rPr lang="zh-CN" altLang="zh-CN" sz="3200" b="1" dirty="0">
                <a:latin typeface="楷体" panose="02010609060101010101" pitchFamily="49" charset="-122"/>
                <a:ea typeface="楷体" panose="02010609060101010101" pitchFamily="49" charset="-122"/>
                <a:sym typeface="宋体" panose="02010600030101010101" pitchFamily="2" charset="-122"/>
              </a:rPr>
              <a:t>行道迟迟，载渴载饥。</a:t>
            </a:r>
            <a:endParaRPr lang="zh-CN" altLang="zh-CN" sz="3200" b="1" dirty="0">
              <a:latin typeface="楷体" panose="02010609060101010101" pitchFamily="49" charset="-122"/>
              <a:ea typeface="楷体" panose="02010609060101010101" pitchFamily="49" charset="-122"/>
              <a:sym typeface="宋体" panose="02010600030101010101" pitchFamily="2" charset="-122"/>
            </a:endParaRPr>
          </a:p>
        </p:txBody>
      </p:sp>
      <p:sp>
        <p:nvSpPr>
          <p:cNvPr id="13" name="椭圆 12"/>
          <p:cNvSpPr/>
          <p:nvPr/>
        </p:nvSpPr>
        <p:spPr>
          <a:xfrm>
            <a:off x="3402013" y="2178050"/>
            <a:ext cx="881063" cy="496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线形标注 1 13"/>
          <p:cNvSpPr/>
          <p:nvPr/>
        </p:nvSpPr>
        <p:spPr>
          <a:xfrm>
            <a:off x="5997575" y="1438275"/>
            <a:ext cx="1808163" cy="739775"/>
          </a:xfrm>
          <a:prstGeom prst="borderCallout1">
            <a:avLst>
              <a:gd name="adj1" fmla="val 13057"/>
              <a:gd name="adj2" fmla="val -2726"/>
              <a:gd name="adj3" fmla="val 99673"/>
              <a:gd name="adj4" fmla="val -10242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uLnTx/>
                <a:uFillTx/>
                <a:latin typeface="+mn-lt"/>
                <a:ea typeface="+mn-ea"/>
                <a:cs typeface="+mn-cs"/>
                <a:sym typeface="+mn-ea"/>
              </a:rPr>
              <a:t>迟缓的样子</a:t>
            </a:r>
            <a:r>
              <a:rPr kumimoji="0" lang="zh-CN" altLang="en-US" sz="2000" b="0" i="0" u="none" strike="noStrike" kern="1200" cap="none" spc="0" normalizeH="0" baseline="0" noProof="1">
                <a:ln>
                  <a:noFill/>
                </a:ln>
                <a:solidFill>
                  <a:schemeClr val="lt1"/>
                </a:solidFill>
                <a:effectLst/>
                <a:uLnTx/>
                <a:uFillTx/>
                <a:latin typeface="+mn-lt"/>
                <a:ea typeface="+mn-ea"/>
                <a:cs typeface="+mn-cs"/>
                <a:sym typeface="+mn-ea"/>
              </a:rPr>
              <a:t>。</a:t>
            </a:r>
            <a:endParaRPr kumimoji="0" lang="zh-CN" altLang="en-US" sz="2000" b="1" i="0" u="none" strike="noStrike" kern="1200" cap="none" spc="0" normalizeH="0" baseline="0" noProof="1">
              <a:ln>
                <a:noFill/>
              </a:ln>
              <a:solidFill>
                <a:schemeClr val="tx1"/>
              </a:solidFill>
              <a:effectLst/>
              <a:uLnTx/>
              <a:uFillTx/>
              <a:latin typeface="华文仿宋" panose="02010600040101010101" charset="-122"/>
              <a:ea typeface="华文仿宋" panose="02010600040101010101" charset="-122"/>
              <a:cs typeface="+mn-cs"/>
              <a:sym typeface="+mn-ea"/>
            </a:endParaRPr>
          </a:p>
        </p:txBody>
      </p:sp>
      <p:sp>
        <p:nvSpPr>
          <p:cNvPr id="19" name="线形标注 2(无边框) 18"/>
          <p:cNvSpPr/>
          <p:nvPr/>
        </p:nvSpPr>
        <p:spPr>
          <a:xfrm>
            <a:off x="4981575" y="3697288"/>
            <a:ext cx="1819275" cy="908050"/>
          </a:xfrm>
          <a:prstGeom prst="callout2">
            <a:avLst>
              <a:gd name="adj1" fmla="val 18750"/>
              <a:gd name="adj2" fmla="val -8333"/>
              <a:gd name="adj3" fmla="val 18750"/>
              <a:gd name="adj4" fmla="val -16667"/>
              <a:gd name="adj5" fmla="val -20959"/>
              <a:gd name="adj6" fmla="val -73591"/>
            </a:avLst>
          </a:prstGeom>
          <a:solidFill>
            <a:schemeClr val="accent5">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1">
                <a:ln>
                  <a:noFill/>
                </a:ln>
                <a:solidFill>
                  <a:schemeClr val="dk1"/>
                </a:solidFill>
                <a:effectLst/>
                <a:uLnTx/>
                <a:uFillTx/>
                <a:latin typeface="+mn-lt"/>
                <a:ea typeface="+mn-ea"/>
                <a:cs typeface="+mn-cs"/>
                <a:sym typeface="+mn-ea"/>
              </a:rPr>
              <a:t>则，又。</a:t>
            </a:r>
            <a:endParaRPr kumimoji="0" lang="zh-CN" altLang="en-US" sz="3200" b="1" i="0" u="none" strike="noStrike" kern="1200" cap="none" spc="0" normalizeH="0" baseline="0" noProof="1">
              <a:ln>
                <a:noFill/>
              </a:ln>
              <a:solidFill>
                <a:schemeClr val="tx1"/>
              </a:solidFill>
              <a:effectLst/>
              <a:uLnTx/>
              <a:uFillTx/>
              <a:latin typeface="华文仿宋" panose="02010600040101010101" charset="-122"/>
              <a:ea typeface="华文仿宋" panose="02010600040101010101" charset="-122"/>
              <a:cs typeface="+mn-cs"/>
              <a:sym typeface="+mn-ea"/>
            </a:endParaRPr>
          </a:p>
        </p:txBody>
      </p:sp>
      <p:sp>
        <p:nvSpPr>
          <p:cNvPr id="7" name="椭圆 6"/>
          <p:cNvSpPr/>
          <p:nvPr/>
        </p:nvSpPr>
        <p:spPr>
          <a:xfrm>
            <a:off x="3402013" y="2889250"/>
            <a:ext cx="503238"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edge">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edge">
                                      <p:cBhvr>
                                        <p:cTn id="2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9" grpId="0" bldLvl="0" animBg="1"/>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图片 2"/>
          <p:cNvPicPr>
            <a:picLocks noChangeAspect="1"/>
          </p:cNvPicPr>
          <p:nvPr/>
        </p:nvPicPr>
        <p:blipFill>
          <a:blip r:embed="rId1" cstate="print">
            <a:clrChange>
              <a:clrFrom>
                <a:srgbClr val="FFFFFF"/>
              </a:clrFrom>
              <a:clrTo>
                <a:srgbClr val="FFFFFF">
                  <a:alpha val="0"/>
                </a:srgbClr>
              </a:clrTo>
            </a:clrChange>
          </a:blip>
          <a:stretch>
            <a:fillRect/>
          </a:stretch>
        </p:blipFill>
        <p:spPr>
          <a:xfrm>
            <a:off x="1588" y="1149350"/>
            <a:ext cx="5057775" cy="3794125"/>
          </a:xfrm>
          <a:prstGeom prst="rect">
            <a:avLst/>
          </a:prstGeom>
          <a:noFill/>
          <a:ln w="9525">
            <a:noFill/>
          </a:ln>
        </p:spPr>
      </p:pic>
      <p:pic>
        <p:nvPicPr>
          <p:cNvPr id="16387" name="图片 5"/>
          <p:cNvPicPr>
            <a:picLocks noChangeAspect="1"/>
          </p:cNvPicPr>
          <p:nvPr/>
        </p:nvPicPr>
        <p:blipFill>
          <a:blip r:embed="rId2" cstate="print">
            <a:clrChange>
              <a:clrFrom>
                <a:srgbClr val="F6F6F6"/>
              </a:clrFrom>
              <a:clrTo>
                <a:srgbClr val="F6F6F6">
                  <a:alpha val="0"/>
                </a:srgbClr>
              </a:clrTo>
            </a:clrChange>
          </a:blip>
          <a:srcRect t="27058" b="20351"/>
          <a:stretch>
            <a:fillRect/>
          </a:stretch>
        </p:blipFill>
        <p:spPr>
          <a:xfrm>
            <a:off x="3832225" y="1762125"/>
            <a:ext cx="3532188" cy="1860550"/>
          </a:xfrm>
          <a:prstGeom prst="rect">
            <a:avLst/>
          </a:prstGeom>
          <a:noFill/>
          <a:ln w="9525">
            <a:noFill/>
          </a:ln>
        </p:spPr>
      </p:pic>
      <p:sp>
        <p:nvSpPr>
          <p:cNvPr id="16388" name="文本框 4"/>
          <p:cNvSpPr txBox="1"/>
          <p:nvPr/>
        </p:nvSpPr>
        <p:spPr>
          <a:xfrm>
            <a:off x="4559300" y="1844675"/>
            <a:ext cx="2522538" cy="1568450"/>
          </a:xfrm>
          <a:prstGeom prst="rect">
            <a:avLst/>
          </a:prstGeom>
          <a:noFill/>
          <a:ln w="9525">
            <a:noFill/>
          </a:ln>
        </p:spPr>
        <p:txBody>
          <a:bodyPr>
            <a:spAutoFit/>
          </a:bodyPr>
          <a:lstStyle/>
          <a:p>
            <a:pPr>
              <a:lnSpc>
                <a:spcPct val="150000"/>
              </a:lnSpc>
            </a:pPr>
            <a:r>
              <a:rPr lang="zh-CN" altLang="zh-CN" sz="3200" b="1" dirty="0">
                <a:latin typeface="楷体" panose="02010609060101010101" pitchFamily="49" charset="-122"/>
                <a:ea typeface="楷体" panose="02010609060101010101" pitchFamily="49" charset="-122"/>
                <a:sym typeface="宋体" panose="02010600030101010101" pitchFamily="2" charset="-122"/>
              </a:rPr>
              <a:t>我心伤悲，莫知我哀！</a:t>
            </a:r>
            <a:endParaRPr lang="zh-CN" altLang="zh-CN" sz="3200" b="1" dirty="0">
              <a:latin typeface="楷体" panose="02010609060101010101" pitchFamily="49" charset="-122"/>
              <a:ea typeface="楷体" panose="02010609060101010101" pitchFamily="49" charset="-122"/>
              <a:sym typeface="宋体" panose="02010600030101010101" pitchFamily="2" charset="-122"/>
            </a:endParaRPr>
          </a:p>
        </p:txBody>
      </p:sp>
      <p:sp>
        <p:nvSpPr>
          <p:cNvPr id="13" name="椭圆 12"/>
          <p:cNvSpPr/>
          <p:nvPr/>
        </p:nvSpPr>
        <p:spPr>
          <a:xfrm>
            <a:off x="4608513" y="2794000"/>
            <a:ext cx="504825"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线形标注 1 13"/>
          <p:cNvSpPr/>
          <p:nvPr/>
        </p:nvSpPr>
        <p:spPr>
          <a:xfrm>
            <a:off x="6518275" y="3851275"/>
            <a:ext cx="1666875" cy="623888"/>
          </a:xfrm>
          <a:prstGeom prst="borderCallout1">
            <a:avLst>
              <a:gd name="adj1" fmla="val 67536"/>
              <a:gd name="adj2" fmla="val -8957"/>
              <a:gd name="adj3" fmla="val -71690"/>
              <a:gd name="adj4" fmla="val -9731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1">
                <a:ln>
                  <a:noFill/>
                </a:ln>
                <a:solidFill>
                  <a:schemeClr val="tx1"/>
                </a:solidFill>
                <a:effectLst/>
                <a:uLnTx/>
                <a:uFillTx/>
                <a:latin typeface="+mn-lt"/>
                <a:ea typeface="+mn-ea"/>
                <a:cs typeface="+mn-cs"/>
                <a:sym typeface="+mn-ea"/>
              </a:rPr>
              <a:t>没有人。</a:t>
            </a:r>
            <a:endParaRPr kumimoji="0" lang="zh-CN" altLang="en-US" sz="3200" b="1" i="0" u="none" strike="noStrike" kern="1200" cap="none" spc="0" normalizeH="0" baseline="0" noProof="1">
              <a:ln>
                <a:noFill/>
              </a:ln>
              <a:solidFill>
                <a:schemeClr val="tx1"/>
              </a:solidFill>
              <a:effectLst/>
              <a:uLnTx/>
              <a:uFillTx/>
              <a:latin typeface="华文仿宋" panose="02010600040101010101" charset="-122"/>
              <a:ea typeface="华文仿宋" panose="02010600040101010101" charset="-122"/>
              <a:cs typeface="+mn-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文本框 2"/>
          <p:cNvSpPr txBox="1"/>
          <p:nvPr/>
        </p:nvSpPr>
        <p:spPr>
          <a:xfrm>
            <a:off x="227013" y="1438593"/>
            <a:ext cx="2478405" cy="1753235"/>
          </a:xfrm>
          <a:prstGeom prst="rect">
            <a:avLst/>
          </a:prstGeom>
          <a:noFill/>
          <a:ln w="9525">
            <a:noFill/>
          </a:ln>
        </p:spPr>
        <p:txBody>
          <a:bodyPr wrap="none">
            <a:spAutoFit/>
          </a:bodyPr>
          <a:lstStyle/>
          <a:p>
            <a:pPr>
              <a:lnSpc>
                <a:spcPct val="150000"/>
              </a:lnSpc>
            </a:pPr>
            <a:r>
              <a:rPr lang="zh-CN" altLang="zh-CN" sz="3600" b="1" dirty="0">
                <a:latin typeface="楷体" panose="02010609060101010101" pitchFamily="49" charset="-122"/>
                <a:ea typeface="楷体" panose="02010609060101010101" pitchFamily="49" charset="-122"/>
                <a:sym typeface="宋体" panose="02010600030101010101" pitchFamily="2" charset="-122"/>
              </a:rPr>
              <a:t>昔我往矣，</a:t>
            </a:r>
            <a:endParaRPr lang="zh-CN" altLang="zh-CN" sz="3600" b="1" dirty="0">
              <a:latin typeface="楷体" panose="02010609060101010101" pitchFamily="49" charset="-122"/>
              <a:ea typeface="楷体" panose="02010609060101010101" pitchFamily="49" charset="-122"/>
              <a:sym typeface="宋体" panose="02010600030101010101" pitchFamily="2" charset="-122"/>
            </a:endParaRPr>
          </a:p>
          <a:p>
            <a:pPr>
              <a:lnSpc>
                <a:spcPct val="150000"/>
              </a:lnSpc>
            </a:pPr>
            <a:r>
              <a:rPr lang="zh-CN" altLang="zh-CN" sz="3600" b="1" dirty="0">
                <a:latin typeface="楷体" panose="02010609060101010101" pitchFamily="49" charset="-122"/>
                <a:ea typeface="楷体" panose="02010609060101010101" pitchFamily="49" charset="-122"/>
                <a:sym typeface="宋体" panose="02010600030101010101" pitchFamily="2" charset="-122"/>
              </a:rPr>
              <a:t>杨柳依依。</a:t>
            </a:r>
            <a:endParaRPr lang="zh-CN" altLang="en-US" sz="3600" b="1" dirty="0">
              <a:latin typeface="楷体" panose="02010609060101010101" pitchFamily="49" charset="-122"/>
              <a:ea typeface="楷体" panose="02010609060101010101" pitchFamily="49" charset="-122"/>
              <a:sym typeface="宋体" panose="02010600030101010101" pitchFamily="2" charset="-122"/>
            </a:endParaRPr>
          </a:p>
        </p:txBody>
      </p:sp>
      <p:sp>
        <p:nvSpPr>
          <p:cNvPr id="4" name="文本框 3"/>
          <p:cNvSpPr txBox="1"/>
          <p:nvPr/>
        </p:nvSpPr>
        <p:spPr>
          <a:xfrm>
            <a:off x="2786063" y="1160780"/>
            <a:ext cx="6175375" cy="2306955"/>
          </a:xfrm>
          <a:prstGeom prst="rect">
            <a:avLst/>
          </a:prstGeom>
          <a:noFill/>
          <a:ln w="9525">
            <a:noFill/>
          </a:ln>
        </p:spPr>
        <p:txBody>
          <a:bodyPr>
            <a:spAutoFit/>
          </a:bodyPr>
          <a:lstStyle/>
          <a:p>
            <a:pPr>
              <a:lnSpc>
                <a:spcPct val="150000"/>
              </a:lnSpc>
            </a:pPr>
            <a:r>
              <a:rPr lang="en-US" altLang="zh-CN" sz="2400" b="1" dirty="0">
                <a:solidFill>
                  <a:srgbClr val="FF0000"/>
                </a:solidFill>
                <a:latin typeface="Calibri" panose="020F0502020204030204" charset="0"/>
              </a:rPr>
              <a:t>    </a:t>
            </a:r>
            <a:r>
              <a:rPr lang="zh-CN" altLang="en-US" sz="2400" b="1" dirty="0">
                <a:solidFill>
                  <a:srgbClr val="FF0000"/>
                </a:solidFill>
                <a:latin typeface="Calibri" panose="020F0502020204030204" charset="0"/>
              </a:rPr>
              <a:t>“杨柳依依”点明出征的季节，“柳”在古诗中含有“留”的喻意。这两句短短八个字，写出了“我”去前线时的季节和当时亲人们依依不舍的场景。</a:t>
            </a:r>
            <a:endParaRPr lang="zh-CN" altLang="en-US" sz="2400" b="1" dirty="0">
              <a:solidFill>
                <a:srgbClr val="FF0000"/>
              </a:solidFill>
              <a:latin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1175</Words>
  <Application>WPS 演示</Application>
  <PresentationFormat>全屏显示(16:9)</PresentationFormat>
  <Paragraphs>100</Paragraphs>
  <Slides>18</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18</vt:i4>
      </vt:variant>
    </vt:vector>
  </HeadingPairs>
  <TitlesOfParts>
    <vt:vector size="33" baseType="lpstr">
      <vt:lpstr>Arial</vt:lpstr>
      <vt:lpstr>宋体</vt:lpstr>
      <vt:lpstr>Wingdings</vt:lpstr>
      <vt:lpstr>黑体</vt:lpstr>
      <vt:lpstr>Calibri</vt:lpstr>
      <vt:lpstr>华文彩云</vt:lpstr>
      <vt:lpstr>楷体</vt:lpstr>
      <vt:lpstr>华文仿宋</vt:lpstr>
      <vt:lpstr>微软雅黑</vt:lpstr>
      <vt:lpstr>Arial Unicode MS</vt:lpstr>
      <vt:lpstr>Times New Roman</vt:lpstr>
      <vt:lpstr>隶书</vt:lpstr>
      <vt:lpstr>仿宋</vt:lpstr>
      <vt:lpstr>Calibri Light</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3588.pptx</dc:title>
  <dc:creator/>
  <cp:lastModifiedBy>Administrator</cp:lastModifiedBy>
  <cp:revision>131</cp:revision>
  <dcterms:created xsi:type="dcterms:W3CDTF">2017-03-17T02:28:00Z</dcterms:created>
  <dcterms:modified xsi:type="dcterms:W3CDTF">2020-04-22T06:50:55Z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