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95" r:id="rId2"/>
    <p:sldId id="272" r:id="rId3"/>
    <p:sldId id="550" r:id="rId4"/>
    <p:sldId id="575" r:id="rId5"/>
    <p:sldId id="610" r:id="rId6"/>
    <p:sldId id="643" r:id="rId7"/>
    <p:sldId id="644" r:id="rId8"/>
    <p:sldId id="262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710" r:id="rId17"/>
    <p:sldId id="711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pos="250">
          <p15:clr>
            <a:srgbClr val="A4A3A4"/>
          </p15:clr>
        </p15:guide>
        <p15:guide id="5" pos="548">
          <p15:clr>
            <a:srgbClr val="A4A3A4"/>
          </p15:clr>
        </p15:guide>
        <p15:guide id="6" pos="6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E3"/>
    <a:srgbClr val="DAE5D0"/>
    <a:srgbClr val="F9ECE8"/>
    <a:srgbClr val="AE78A3"/>
    <a:srgbClr val="BD91B4"/>
    <a:srgbClr val="CEADC7"/>
    <a:srgbClr val="EADCE7"/>
    <a:srgbClr val="942E89"/>
    <a:srgbClr val="9F3193"/>
    <a:srgbClr val="72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799"/>
        <p:guide orient="horz" pos="142"/>
        <p:guide orient="horz" pos="960"/>
        <p:guide pos="250"/>
        <p:guide pos="548"/>
        <p:guide pos="61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CCA6-6EA6-4EEA-A4EB-59FEDC1331C9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43CB-8CD8-481B-826F-9EA9627E8B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3912" y="0"/>
            <a:ext cx="12887622" cy="7114784"/>
          </a:xfrm>
          <a:prstGeom prst="rect">
            <a:avLst/>
          </a:prstGeom>
        </p:spPr>
      </p:pic>
      <p:sp>
        <p:nvSpPr>
          <p:cNvPr id="5" name="文本框 50"/>
          <p:cNvSpPr txBox="1"/>
          <p:nvPr/>
        </p:nvSpPr>
        <p:spPr>
          <a:xfrm>
            <a:off x="8178165" y="2364740"/>
            <a:ext cx="2776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语文</a:t>
            </a:r>
          </a:p>
        </p:txBody>
      </p:sp>
      <p:sp>
        <p:nvSpPr>
          <p:cNvPr id="6" name="矩形 5"/>
          <p:cNvSpPr/>
          <p:nvPr/>
        </p:nvSpPr>
        <p:spPr>
          <a:xfrm>
            <a:off x="-118110" y="4672330"/>
            <a:ext cx="12213590" cy="22313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7585" y="5306695"/>
            <a:ext cx="7837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</a:rPr>
              <a:t>人教部编版</a:t>
            </a:r>
            <a:r>
              <a:rPr lang="en-US" altLang="zh-CN" sz="4400" dirty="0">
                <a:solidFill>
                  <a:schemeClr val="bg2"/>
                </a:solidFill>
              </a:rPr>
              <a:t>·</a:t>
            </a:r>
            <a:r>
              <a:rPr lang="zh-CN" altLang="en-US" sz="4400" dirty="0">
                <a:solidFill>
                  <a:schemeClr val="bg2"/>
                </a:solidFill>
              </a:rPr>
              <a:t>四年级（下册）</a:t>
            </a:r>
          </a:p>
        </p:txBody>
      </p:sp>
      <p:pic>
        <p:nvPicPr>
          <p:cNvPr id="9" name="图片 8" descr="51c1f659b5fd4c3240a45c5f613ba7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60" y="229235"/>
            <a:ext cx="5923915" cy="4232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97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24f949b64522d87280d751aedfb2cd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315"/>
            <a:ext cx="12192000" cy="64484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802765"/>
            <a:ext cx="12192000" cy="2286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10005" y="2539365"/>
            <a:ext cx="95719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习作：我的</a:t>
            </a:r>
            <a:r>
              <a:rPr lang="en-US" altLang="zh-CN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“</a:t>
            </a:r>
            <a:r>
              <a:rPr lang="zh-CN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自画像</a:t>
            </a:r>
            <a:r>
              <a:rPr lang="en-US" altLang="zh-CN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925" y="999490"/>
            <a:ext cx="3581400" cy="406717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8830" y="928370"/>
            <a:ext cx="3452495" cy="421005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705" y="1736725"/>
            <a:ext cx="11372850" cy="3192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0460" y="394970"/>
            <a:ext cx="2820035" cy="205232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2410460" y="2447290"/>
            <a:ext cx="274066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自画像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502275" y="2109470"/>
            <a:ext cx="1106170" cy="3378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81015" y="3209290"/>
            <a:ext cx="1085850" cy="3219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939915" y="214503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39915" y="29756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性格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09890" y="29756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爱好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009890" y="214503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10460" y="4406900"/>
            <a:ext cx="20116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特点鲜明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17460" y="4406900"/>
            <a:ext cx="20116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描写鲜活</a:t>
            </a:r>
          </a:p>
        </p:txBody>
      </p:sp>
      <p:sp>
        <p:nvSpPr>
          <p:cNvPr id="30" name="右大括号 29"/>
          <p:cNvSpPr/>
          <p:nvPr/>
        </p:nvSpPr>
        <p:spPr>
          <a:xfrm rot="16200000">
            <a:off x="5808345" y="643255"/>
            <a:ext cx="494030" cy="7033260"/>
          </a:xfrm>
          <a:prstGeom prst="rightBrace">
            <a:avLst>
              <a:gd name="adj1" fmla="val 8333"/>
              <a:gd name="adj2" fmla="val 47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29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388745" y="1772920"/>
            <a:ext cx="274066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车胤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16855" y="323723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41195" y="4790440"/>
            <a:ext cx="10972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00550" y="4790440"/>
            <a:ext cx="10972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动作</a:t>
            </a:r>
          </a:p>
        </p:txBody>
      </p:sp>
      <p:sp>
        <p:nvSpPr>
          <p:cNvPr id="30" name="右大括号 29"/>
          <p:cNvSpPr/>
          <p:nvPr/>
        </p:nvSpPr>
        <p:spPr>
          <a:xfrm rot="16200000">
            <a:off x="5916295" y="-433705"/>
            <a:ext cx="494030" cy="9357360"/>
          </a:xfrm>
          <a:prstGeom prst="rightBrace">
            <a:avLst>
              <a:gd name="adj1" fmla="val 8333"/>
              <a:gd name="adj2" fmla="val 47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006080" y="1772920"/>
            <a:ext cx="274066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黄继光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25670" y="1772920"/>
            <a:ext cx="274066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哈尔威船长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15455" y="4790440"/>
            <a:ext cx="10972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07220" y="4790440"/>
            <a:ext cx="109728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修辞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41195" y="2791460"/>
            <a:ext cx="2944495" cy="66865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050405" y="2680335"/>
            <a:ext cx="2757170" cy="77978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5862955" y="2664460"/>
            <a:ext cx="5080" cy="57277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bldLvl="0" animBg="1"/>
      <p:bldP spid="29" grpId="0" bldLvl="0" animBg="1"/>
      <p:bldP spid="30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63600" y="452755"/>
            <a:ext cx="10125710" cy="4763135"/>
            <a:chOff x="1084" y="389"/>
            <a:chExt cx="15946" cy="7501"/>
          </a:xfrm>
        </p:grpSpPr>
        <p:grpSp>
          <p:nvGrpSpPr>
            <p:cNvPr id="8" name="组合 7"/>
            <p:cNvGrpSpPr/>
            <p:nvPr/>
          </p:nvGrpSpPr>
          <p:grpSpPr>
            <a:xfrm>
              <a:off x="1084" y="2976"/>
              <a:ext cx="15946" cy="4914"/>
              <a:chOff x="1084" y="2976"/>
              <a:chExt cx="15946" cy="491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924" y="3583"/>
                <a:ext cx="14453" cy="363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32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zh-CN" altLang="en-US" sz="32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选择自己最想介绍的几方面内容写下来。写完后，读给家人听，请他们说说哪些地方写得像，哪些地方不像，再根据他们的建议改一改。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1084" y="2976"/>
                <a:ext cx="15946" cy="4915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 descr="24243fc8f2630996884faf859d4d5f0b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4" y="389"/>
              <a:ext cx="4603" cy="258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7705" y="1508125"/>
            <a:ext cx="10718165" cy="3152140"/>
            <a:chOff x="1083" y="2375"/>
            <a:chExt cx="16879" cy="4964"/>
          </a:xfrm>
        </p:grpSpPr>
        <p:grpSp>
          <p:nvGrpSpPr>
            <p:cNvPr id="15" name="组合 14"/>
            <p:cNvGrpSpPr/>
            <p:nvPr/>
          </p:nvGrpSpPr>
          <p:grpSpPr>
            <a:xfrm>
              <a:off x="1083" y="2375"/>
              <a:ext cx="15946" cy="4964"/>
              <a:chOff x="1084" y="389"/>
              <a:chExt cx="15946" cy="496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084" y="2976"/>
                <a:ext cx="15946" cy="2377"/>
                <a:chOff x="1084" y="2976"/>
                <a:chExt cx="15946" cy="2377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3770" y="3721"/>
                  <a:ext cx="10183" cy="13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dist" fontAlgn="auto">
                    <a:lnSpc>
                      <a:spcPct val="150000"/>
                    </a:lnSpc>
                  </a:pPr>
                  <a:r>
                    <a:rPr lang="en-US" altLang="zh-CN" sz="3200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 </a:t>
                  </a:r>
                  <a:r>
                    <a:rPr lang="zh-CN" altLang="en-US" sz="3200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一起制作一个班级自画像相册！</a:t>
                  </a:r>
                </a:p>
              </p:txBody>
            </p:sp>
            <p:sp>
              <p:nvSpPr>
                <p:cNvPr id="6" name="圆角矩形 5"/>
                <p:cNvSpPr/>
                <p:nvPr/>
              </p:nvSpPr>
              <p:spPr>
                <a:xfrm>
                  <a:off x="1084" y="2976"/>
                  <a:ext cx="15946" cy="2377"/>
                </a:xfrm>
                <a:prstGeom prst="roundRect">
                  <a:avLst/>
                </a:prstGeom>
                <a:noFill/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7" name="图片 6" descr="24243fc8f2630996884faf859d4d5f0b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94" y="389"/>
                <a:ext cx="4603" cy="2587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52" y="4209"/>
              <a:ext cx="4011" cy="313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timg 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12262"/>
          <a:stretch>
            <a:fillRect/>
          </a:stretch>
        </p:blipFill>
        <p:spPr bwMode="auto">
          <a:xfrm>
            <a:off x="-6350" y="-19051"/>
            <a:ext cx="12206817" cy="68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 167"/>
          <p:cNvSpPr/>
          <p:nvPr/>
        </p:nvSpPr>
        <p:spPr>
          <a:xfrm>
            <a:off x="2783418" y="2150534"/>
            <a:ext cx="5812367" cy="155363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" noProof="1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5937" y="2107593"/>
            <a:ext cx="6364242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9600" b="1" noProof="1">
                <a:ln w="50800" cmpd="thickThin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谢谢观看！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97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24f949b64522d87280d751aedfb2cd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315"/>
            <a:ext cx="12192000" cy="64484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802765"/>
            <a:ext cx="12192000" cy="2286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10005" y="2539365"/>
            <a:ext cx="95719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口语交际：自我介绍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42365" y="144526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2715" y="1445260"/>
            <a:ext cx="1101090" cy="64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65270" y="1445260"/>
            <a:ext cx="1101090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7865" y="1445260"/>
            <a:ext cx="1101090" cy="64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目的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78145" y="1445260"/>
            <a:ext cx="1101090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2365" y="278447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2365" y="3635375"/>
            <a:ext cx="9999980" cy="1568450"/>
          </a:xfrm>
          <a:prstGeom prst="rect">
            <a:avLst/>
          </a:prstGeom>
          <a:solidFill>
            <a:srgbClr val="F8E8E3"/>
          </a:solidFill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根据对象和目的,有针对性地组织内容;言辞得体,有序表达(基本情况、爱好、能力、具体事例);仪态大方。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142365" y="2651125"/>
            <a:ext cx="958342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9745" y="1755140"/>
            <a:ext cx="11156315" cy="2762250"/>
            <a:chOff x="787" y="2764"/>
            <a:chExt cx="17569" cy="4350"/>
          </a:xfrm>
        </p:grpSpPr>
        <p:grpSp>
          <p:nvGrpSpPr>
            <p:cNvPr id="7" name="组合 6"/>
            <p:cNvGrpSpPr/>
            <p:nvPr/>
          </p:nvGrpSpPr>
          <p:grpSpPr>
            <a:xfrm>
              <a:off x="787" y="3704"/>
              <a:ext cx="14479" cy="2470"/>
              <a:chOff x="2749" y="3197"/>
              <a:chExt cx="14479" cy="2470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138" y="3197"/>
                <a:ext cx="13091" cy="2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刚刚转学到另一所学校,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老师让你向全班同学作自我介绍。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9" y="3946"/>
                <a:ext cx="1055" cy="972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02" y="2764"/>
              <a:ext cx="6255" cy="435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98600" y="1632585"/>
            <a:ext cx="9194800" cy="3949700"/>
            <a:chOff x="2360" y="2571"/>
            <a:chExt cx="14480" cy="6220"/>
          </a:xfrm>
        </p:grpSpPr>
        <p:grpSp>
          <p:nvGrpSpPr>
            <p:cNvPr id="4" name="组合 3"/>
            <p:cNvGrpSpPr/>
            <p:nvPr/>
          </p:nvGrpSpPr>
          <p:grpSpPr>
            <a:xfrm>
              <a:off x="2360" y="2571"/>
              <a:ext cx="14480" cy="1307"/>
              <a:chOff x="2749" y="3611"/>
              <a:chExt cx="14480" cy="130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138" y="3611"/>
                <a:ext cx="13091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应聘校报记者,负责人让你介绍一下自己。</a:t>
                </a: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9" y="3946"/>
                <a:ext cx="1055" cy="97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69" y="4477"/>
              <a:ext cx="3952" cy="431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76655" y="1355090"/>
            <a:ext cx="9377045" cy="4436110"/>
            <a:chOff x="1853" y="2134"/>
            <a:chExt cx="14767" cy="6986"/>
          </a:xfrm>
        </p:grpSpPr>
        <p:grpSp>
          <p:nvGrpSpPr>
            <p:cNvPr id="4" name="组合 3"/>
            <p:cNvGrpSpPr/>
            <p:nvPr/>
          </p:nvGrpSpPr>
          <p:grpSpPr>
            <a:xfrm>
              <a:off x="1853" y="2134"/>
              <a:ext cx="14480" cy="2470"/>
              <a:chOff x="2749" y="3611"/>
              <a:chExt cx="14480" cy="247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138" y="3611"/>
                <a:ext cx="13091" cy="2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报名参加电视台“我是小歌手”节目,导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演请你作自我介绍。</a:t>
                </a: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9" y="3946"/>
                <a:ext cx="1055" cy="972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00" y="4604"/>
              <a:ext cx="4421" cy="451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71195" y="1471930"/>
            <a:ext cx="10849610" cy="3889375"/>
            <a:chOff x="1057" y="2318"/>
            <a:chExt cx="17086" cy="6125"/>
          </a:xfrm>
        </p:grpSpPr>
        <p:grpSp>
          <p:nvGrpSpPr>
            <p:cNvPr id="4" name="组合 3"/>
            <p:cNvGrpSpPr/>
            <p:nvPr/>
          </p:nvGrpSpPr>
          <p:grpSpPr>
            <a:xfrm>
              <a:off x="1057" y="2318"/>
              <a:ext cx="17087" cy="2470"/>
              <a:chOff x="2749" y="3611"/>
              <a:chExt cx="17087" cy="247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138" y="3611"/>
                <a:ext cx="15698" cy="2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去家门口的车站接一位不认识的客人，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32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你需要先在电话里介绍自己,接站时让他能够认出你。</a:t>
                </a: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9" y="3946"/>
                <a:ext cx="1055" cy="972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2" y="5909"/>
              <a:ext cx="6705" cy="253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timg 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12262"/>
          <a:stretch>
            <a:fillRect/>
          </a:stretch>
        </p:blipFill>
        <p:spPr bwMode="auto">
          <a:xfrm>
            <a:off x="-6350" y="-19051"/>
            <a:ext cx="12206817" cy="68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 167"/>
          <p:cNvSpPr/>
          <p:nvPr/>
        </p:nvSpPr>
        <p:spPr>
          <a:xfrm>
            <a:off x="2783418" y="2150534"/>
            <a:ext cx="5812367" cy="155363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" noProof="1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5937" y="2107593"/>
            <a:ext cx="6364242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9600" b="1" noProof="1">
                <a:ln w="50800" cmpd="thickThin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谢谢观看！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3912" y="0"/>
            <a:ext cx="12887622" cy="7114784"/>
          </a:xfrm>
          <a:prstGeom prst="rect">
            <a:avLst/>
          </a:prstGeom>
        </p:spPr>
      </p:pic>
      <p:sp>
        <p:nvSpPr>
          <p:cNvPr id="5" name="文本框 50"/>
          <p:cNvSpPr txBox="1"/>
          <p:nvPr/>
        </p:nvSpPr>
        <p:spPr>
          <a:xfrm>
            <a:off x="8178165" y="2364740"/>
            <a:ext cx="2776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语文</a:t>
            </a:r>
          </a:p>
        </p:txBody>
      </p:sp>
      <p:sp>
        <p:nvSpPr>
          <p:cNvPr id="6" name="矩形 5"/>
          <p:cNvSpPr/>
          <p:nvPr/>
        </p:nvSpPr>
        <p:spPr>
          <a:xfrm>
            <a:off x="-118110" y="4672330"/>
            <a:ext cx="12213590" cy="22313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7585" y="5306695"/>
            <a:ext cx="7837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</a:rPr>
              <a:t>人教部编版</a:t>
            </a:r>
            <a:r>
              <a:rPr lang="en-US" altLang="zh-CN" sz="4400" dirty="0">
                <a:solidFill>
                  <a:schemeClr val="bg2"/>
                </a:solidFill>
              </a:rPr>
              <a:t>·</a:t>
            </a:r>
            <a:r>
              <a:rPr lang="zh-CN" altLang="en-US" sz="4400" dirty="0">
                <a:solidFill>
                  <a:schemeClr val="bg2"/>
                </a:solidFill>
              </a:rPr>
              <a:t>四年级（下册）</a:t>
            </a:r>
          </a:p>
        </p:txBody>
      </p:sp>
      <p:pic>
        <p:nvPicPr>
          <p:cNvPr id="9" name="图片 8" descr="51c1f659b5fd4c3240a45c5f613ba7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60" y="229235"/>
            <a:ext cx="5923915" cy="423203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e9e77fd-3039-462b-b014-6f960b576bc7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6"/>
  <p:tag name="KSO_WM_SLIDE_SIZE" val="828*3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6"/>
  <p:tag name="KSO_WM_SLIDE_SIZE" val="828*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246</Words>
  <PresentationFormat>宽屏</PresentationFormat>
  <Paragraphs>52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</vt:lpstr>
      <vt:lpstr>宋体</vt:lpstr>
      <vt:lpstr>微软雅黑</vt:lpstr>
      <vt:lpstr>幼圆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2015-04-02T07:05:00Z</dcterms:created>
  <dcterms:modified xsi:type="dcterms:W3CDTF">2020-04-08T00:04:34Z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