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78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6" r:id="rId16"/>
    <p:sldId id="257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293" r:id="rId28"/>
    <p:sldId id="294" r:id="rId29"/>
    <p:sldId id="295" r:id="rId30"/>
  </p:sldIdLst>
  <p:sldSz cx="9144000" cy="5143500" type="screen16x9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4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355ED-0C92-40EF-A0A0-D03B429046DB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05A35-1BF7-4B01-8222-96AE250A88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①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①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①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 noChangeArrowheads="1"/>
          </p:cNvPicPr>
          <p:nvPr userDrawn="1"/>
        </p:nvPicPr>
        <p:blipFill>
          <a:blip r:embed="rId2" cstate="print"/>
          <a:srcRect t="12617"/>
          <a:stretch>
            <a:fillRect/>
          </a:stretch>
        </p:blipFill>
        <p:spPr bwMode="auto">
          <a:xfrm>
            <a:off x="0" y="1"/>
            <a:ext cx="9144000" cy="516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15" descr="树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6" y="-126206"/>
            <a:ext cx="8659813" cy="548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17"/>
          <p:cNvSpPr txBox="1"/>
          <p:nvPr/>
        </p:nvSpPr>
        <p:spPr>
          <a:xfrm rot="20340000">
            <a:off x="2715136" y="2601396"/>
            <a:ext cx="1338828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CN" altLang="en-US" noProof="1">
                <a:solidFill>
                  <a:schemeClr val="accent4"/>
                </a:solidFill>
              </a:rPr>
              <a:t>要认真哟！</a:t>
            </a:r>
          </a:p>
        </p:txBody>
      </p:sp>
      <p:pic>
        <p:nvPicPr>
          <p:cNvPr id="5" name="图片 16" descr="卡通熊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8763" y="3000375"/>
            <a:ext cx="164306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8"/>
          <p:cNvSpPr txBox="1"/>
          <p:nvPr/>
        </p:nvSpPr>
        <p:spPr>
          <a:xfrm>
            <a:off x="251640" y="166490"/>
            <a:ext cx="50038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工业黑简体" charset="-122"/>
                <a:ea typeface="方正工业黑简体" charset="-122"/>
              </a:rPr>
              <a:t>部编版</a:t>
            </a:r>
            <a:r>
              <a:rPr lang="en-US" altLang="zh-CN" sz="2000" noProof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工业黑简体" charset="-122"/>
                <a:ea typeface="方正工业黑简体" charset="-122"/>
                <a:sym typeface="+mn-ea"/>
              </a:rPr>
              <a:t>(RJ)</a:t>
            </a: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工业黑简体" charset="-122"/>
                <a:ea typeface="方正工业黑简体" charset="-122"/>
              </a:rPr>
              <a:t> 语文 四年级 下册</a:t>
            </a: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5BA0-2CEC-434A-BDC5-40F886278A63}" type="datetimeFigureOut">
              <a:rPr lang="zh-CN" altLang="en-US"/>
              <a:pPr>
                <a:defRPr/>
              </a:pPr>
              <a:t>2020/4/8</a:t>
            </a:fld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740D-955A-4221-ADFA-53A383262A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4"/>
            <a:ext cx="9144000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44"/>
            <a:ext cx="91884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8"/>
          <p:cNvSpPr txBox="1"/>
          <p:nvPr/>
        </p:nvSpPr>
        <p:spPr>
          <a:xfrm>
            <a:off x="125896" y="48380"/>
            <a:ext cx="50038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2C0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工业黑简体" charset="-122"/>
                <a:ea typeface="方正工业黑简体" charset="-122"/>
              </a:rPr>
              <a:t>部编版</a:t>
            </a:r>
            <a:r>
              <a:rPr lang="en-US" altLang="zh-CN" sz="2000" noProof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工业黑简体" charset="-122"/>
                <a:ea typeface="方正工业黑简体" charset="-122"/>
                <a:sym typeface="+mn-ea"/>
              </a:rPr>
              <a:t>(RJ)</a:t>
            </a:r>
            <a:r>
              <a:rPr lang="zh-CN" altLang="en-US" sz="20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2C0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工业黑简体" charset="-122"/>
                <a:ea typeface="方正工业黑简体" charset="-122"/>
              </a:rPr>
              <a:t> 语文 四年级 下册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" y="-27305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847850" y="1017270"/>
            <a:ext cx="577088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4400" b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方正书宋_GBK" charset="0"/>
              </a:rPr>
              <a:t>第二十一课 古诗三首</a:t>
            </a:r>
            <a:endParaRPr lang="zh-CN" altLang="en-US" sz="4400" b="1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方正书宋_GBK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64255" y="2341880"/>
            <a:ext cx="177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第二课时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80615" y="4129405"/>
            <a:ext cx="5174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语文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部编版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四年级下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b="36813"/>
          <a:stretch>
            <a:fillRect/>
          </a:stretch>
        </p:blipFill>
        <p:spPr>
          <a:xfrm>
            <a:off x="1905" y="-12700"/>
            <a:ext cx="9140190" cy="51752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654810" y="726440"/>
            <a:ext cx="58337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此时的夜究竟是一个怎样的夜</a:t>
            </a:r>
            <a:r>
              <a:rPr 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54810" y="2456815"/>
            <a:ext cx="62979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由“月黑”、“雁飞”可以感受出单于逃跑时惊恐的心情与狼狈的样子。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b="36813"/>
          <a:stretch>
            <a:fillRect/>
          </a:stretch>
        </p:blipFill>
        <p:spPr>
          <a:xfrm>
            <a:off x="1905" y="-12700"/>
            <a:ext cx="9140190" cy="51752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889250" y="212725"/>
            <a:ext cx="26746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900" b="0">
                <a:solidFill>
                  <a:srgbClr val="FF00FF"/>
                </a:solidFill>
                <a:latin typeface="NEU-BZ-S92" charset="0"/>
                <a:cs typeface="方正书宋_GBK" charset="0"/>
              </a:rPr>
              <a:t>  </a:t>
            </a:r>
            <a:r>
              <a:rPr lang="zh-CN" altLang="en-US" sz="4000" b="1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品诗 悟情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75640" y="1157605"/>
            <a:ext cx="71018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这首诗究竟写的是什么呢?我们能把这首诗读成简单的一两句话吗？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2325" y="2910840"/>
            <a:ext cx="63182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  <a:sym typeface="+mn-ea"/>
              </a:rPr>
              <a:t>    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  <a:sym typeface="+mn-ea"/>
              </a:rPr>
              <a:t>单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于趁着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夜色逃跑，将军率领轻骑追赶。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b="36813"/>
          <a:stretch>
            <a:fillRect/>
          </a:stretch>
        </p:blipFill>
        <p:spPr>
          <a:xfrm>
            <a:off x="1905" y="-15875"/>
            <a:ext cx="9140190" cy="51752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79095" y="504190"/>
            <a:ext cx="63569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结合图说一说前两句诗的意思？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</a:t>
            </a:r>
          </a:p>
        </p:txBody>
      </p:sp>
      <p:pic>
        <p:nvPicPr>
          <p:cNvPr id="5" name="图片 4" descr="图1"/>
          <p:cNvPicPr>
            <a:picLocks noChangeAspect="1"/>
          </p:cNvPicPr>
          <p:nvPr/>
        </p:nvPicPr>
        <p:blipFill>
          <a:blip r:embed="rId3" cstate="print"/>
          <a:srcRect b="7479"/>
          <a:stretch>
            <a:fillRect/>
          </a:stretch>
        </p:blipFill>
        <p:spPr>
          <a:xfrm>
            <a:off x="5960110" y="1409700"/>
            <a:ext cx="3181985" cy="374967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文本框 1"/>
          <p:cNvSpPr txBox="1"/>
          <p:nvPr/>
        </p:nvSpPr>
        <p:spPr>
          <a:xfrm>
            <a:off x="389255" y="1853565"/>
            <a:ext cx="533971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在乌云遮月、雁飞无声的漆黑夜晚，敌军统帅单于带着部队悄悄地逃跑</a:t>
            </a:r>
          </a:p>
          <a:p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了。</a:t>
            </a:r>
            <a:r>
              <a:rPr 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 </a:t>
            </a:r>
            <a:endParaRPr lang="en-US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b="36813"/>
          <a:stretch>
            <a:fillRect/>
          </a:stretch>
        </p:blipFill>
        <p:spPr>
          <a:xfrm>
            <a:off x="1905" y="-15875"/>
            <a:ext cx="9140190" cy="51752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61695" y="384810"/>
            <a:ext cx="59842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结合图说一说后两句诗的意思？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pic>
        <p:nvPicPr>
          <p:cNvPr id="6" name="图片 5" descr="ti2"/>
          <p:cNvPicPr>
            <a:picLocks noChangeAspect="1"/>
          </p:cNvPicPr>
          <p:nvPr/>
        </p:nvPicPr>
        <p:blipFill>
          <a:blip r:embed="rId3" cstate="print"/>
          <a:srcRect l="26485" t="859" r="1250"/>
          <a:stretch>
            <a:fillRect/>
          </a:stretch>
        </p:blipFill>
        <p:spPr>
          <a:xfrm>
            <a:off x="5951855" y="1153160"/>
            <a:ext cx="3190240" cy="400304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文本框 1"/>
          <p:cNvSpPr txBox="1"/>
          <p:nvPr/>
        </p:nvSpPr>
        <p:spPr>
          <a:xfrm>
            <a:off x="815975" y="1555115"/>
            <a:ext cx="48094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我方发觉后，正准备带领轻骑兵去追击敌人，刹那间，纷纷的大雪洒满了将士们的弓和刀。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b="36813"/>
          <a:stretch>
            <a:fillRect/>
          </a:stretch>
        </p:blipFill>
        <p:spPr>
          <a:xfrm>
            <a:off x="1905" y="-12700"/>
            <a:ext cx="9140190" cy="51752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38250" y="1421765"/>
            <a:ext cx="69532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诗人不写军队如何出击，也不告诉你追上敌人没有，他只描绘一个准备追击的场面，就把当时的气氛情绪有力地烘托出来了。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41115" y="114935"/>
            <a:ext cx="1461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小 结</a:t>
            </a:r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b="36813"/>
          <a:stretch>
            <a:fillRect/>
          </a:stretch>
        </p:blipFill>
        <p:spPr>
          <a:xfrm>
            <a:off x="1905" y="-12700"/>
            <a:ext cx="9140190" cy="5175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58260" y="67310"/>
            <a:ext cx="1428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作 业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85825" y="1308100"/>
            <a:ext cx="737171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诗读到这儿事情却还没有讲完，作者跟我们买了个关子？将士们最后究竟是追到了单于呢还是没有追到？发挥你的想象来写一写，学生叙写并交流。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" y="-27305"/>
            <a:ext cx="9156065" cy="51663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36800" y="1086246"/>
            <a:ext cx="52292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谢谢观看</a:t>
            </a:r>
            <a:endParaRPr lang="zh-CN" alt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方正行楷简体" panose="02010601030101010101" charset="-122"/>
              <a:ea typeface="方正行楷简体" panose="02010601030101010101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2" cstate="print"/>
          <a:srcRect t="20387" r="62589"/>
          <a:stretch>
            <a:fillRect/>
          </a:stretch>
        </p:blipFill>
        <p:spPr bwMode="auto">
          <a:xfrm>
            <a:off x="611189" y="2193132"/>
            <a:ext cx="2376487" cy="141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470069" y="2249091"/>
            <a:ext cx="2117888" cy="86177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课后练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1643042" y="1071553"/>
            <a:ext cx="5786478" cy="89011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sp3d prstMaterial="plastic"/>
        </p:spPr>
        <p:txBody>
          <a:bodyPr>
            <a:scene3d>
              <a:camera prst="obliqueTopRight"/>
              <a:lightRig rig="threePt" dir="t"/>
            </a:scene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zh-CN" sz="6000" noProof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</a:t>
            </a:r>
            <a:r>
              <a:rPr lang="zh-CN" altLang="en-US" sz="6000" noProof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古 诗 三 首</a:t>
            </a: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3"/>
          <p:cNvSpPr txBox="1">
            <a:spLocks noChangeArrowheads="1"/>
          </p:cNvSpPr>
          <p:nvPr/>
        </p:nvSpPr>
        <p:spPr bwMode="auto">
          <a:xfrm>
            <a:off x="357188" y="1071562"/>
            <a:ext cx="7929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32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选出加点字读音不正确的一项。</a:t>
            </a:r>
            <a:endParaRPr lang="zh-CN" altLang="zh-CN" sz="11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1" name="图片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89360"/>
            <a:ext cx="2087562" cy="42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785813" y="1660923"/>
            <a:ext cx="7643812" cy="3046988"/>
            <a:chOff x="785786" y="2214554"/>
            <a:chExt cx="7643867" cy="4062673"/>
          </a:xfrm>
        </p:grpSpPr>
        <p:sp>
          <p:nvSpPr>
            <p:cNvPr id="7175" name="文本框 4"/>
            <p:cNvSpPr txBox="1">
              <a:spLocks noChangeArrowheads="1"/>
            </p:cNvSpPr>
            <p:nvPr/>
          </p:nvSpPr>
          <p:spPr bwMode="auto">
            <a:xfrm>
              <a:off x="785786" y="2214554"/>
              <a:ext cx="7643867" cy="4062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(1)(</a:t>
              </a:r>
              <a:r>
                <a:rPr lang="zh-CN" altLang="en-US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   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)	 A.</a:t>
              </a:r>
              <a:r>
                <a:rPr lang="zh-CN" altLang="en-US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单于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(</a:t>
              </a:r>
              <a:r>
                <a:rPr lang="en-US" altLang="zh-CN" sz="3200" b="1">
                  <a:solidFill>
                    <a:srgbClr val="000000"/>
                  </a:solidFill>
                  <a:latin typeface="宋体" pitchFamily="2" charset="-122"/>
                </a:rPr>
                <a:t>dān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)	   B.</a:t>
              </a:r>
              <a:r>
                <a:rPr lang="zh-CN" altLang="en-US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单一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(</a:t>
              </a:r>
              <a:r>
                <a:rPr lang="en-US" altLang="zh-CN" sz="3200" b="1">
                  <a:solidFill>
                    <a:srgbClr val="000000"/>
                  </a:solidFill>
                  <a:latin typeface="宋体" pitchFamily="2" charset="-122"/>
                </a:rPr>
                <a:t>dān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)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		 C.</a:t>
              </a:r>
              <a:r>
                <a:rPr lang="zh-CN" altLang="en-US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单田芳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(</a:t>
              </a:r>
              <a:r>
                <a:rPr lang="en-US" altLang="zh-CN" sz="3200" b="1">
                  <a:solidFill>
                    <a:srgbClr val="000000"/>
                  </a:solidFill>
                  <a:latin typeface="宋体" pitchFamily="2" charset="-122"/>
                </a:rPr>
                <a:t>shàn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)</a:t>
              </a:r>
              <a:endParaRPr lang="zh-CN" altLang="en-US" sz="3200">
                <a:latin typeface="楷体" pitchFamily="49" charset="-122"/>
                <a:ea typeface="楷体" pitchFamily="49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(2)(</a:t>
              </a:r>
              <a:r>
                <a:rPr lang="zh-CN" altLang="en-US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   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)	 A.</a:t>
              </a:r>
              <a:r>
                <a:rPr lang="zh-CN" altLang="en-US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芙蓉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(</a:t>
              </a:r>
              <a:r>
                <a:rPr lang="en-US" altLang="zh-CN" sz="3200" b="1">
                  <a:solidFill>
                    <a:srgbClr val="000000"/>
                  </a:solidFill>
                  <a:latin typeface="宋体" pitchFamily="2" charset="-122"/>
                </a:rPr>
                <a:t>yónɡ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)	   B.</a:t>
              </a:r>
              <a:r>
                <a:rPr lang="zh-CN" altLang="en-US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玉壶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(</a:t>
              </a:r>
              <a:r>
                <a:rPr lang="en-US" altLang="zh-CN" sz="3200" b="1">
                  <a:solidFill>
                    <a:srgbClr val="000000"/>
                  </a:solidFill>
                  <a:latin typeface="宋体" pitchFamily="2" charset="-122"/>
                </a:rPr>
                <a:t>hú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)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		 C.</a:t>
              </a:r>
              <a:r>
                <a:rPr lang="zh-CN" altLang="en-US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大雁</a:t>
              </a:r>
              <a:r>
                <a:rPr lang="en-US" altLang="zh-CN" sz="3200" b="1">
                  <a:solidFill>
                    <a:srgbClr val="000000"/>
                  </a:solidFill>
                  <a:latin typeface="宋体" pitchFamily="2" charset="-122"/>
                </a:rPr>
                <a:t>(yàn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)</a:t>
              </a:r>
              <a:endParaRPr lang="zh-CN" altLang="zh-CN" sz="320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7176" name="文本框 6"/>
            <p:cNvSpPr txBox="1">
              <a:spLocks noChangeArrowheads="1"/>
            </p:cNvSpPr>
            <p:nvPr/>
          </p:nvSpPr>
          <p:spPr bwMode="auto">
            <a:xfrm>
              <a:off x="3357554" y="3286124"/>
              <a:ext cx="296862" cy="943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000">
                  <a:solidFill>
                    <a:srgbClr val="FF0000"/>
                  </a:solidFill>
                  <a:latin typeface="Calibri" pitchFamily="34" charset="0"/>
                </a:rPr>
                <a:t>·</a:t>
              </a:r>
            </a:p>
          </p:txBody>
        </p:sp>
        <p:sp>
          <p:nvSpPr>
            <p:cNvPr id="7177" name="文本框 8"/>
            <p:cNvSpPr txBox="1">
              <a:spLocks noChangeArrowheads="1"/>
            </p:cNvSpPr>
            <p:nvPr/>
          </p:nvSpPr>
          <p:spPr bwMode="auto">
            <a:xfrm>
              <a:off x="3786182" y="4000504"/>
              <a:ext cx="298450" cy="943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000">
                  <a:solidFill>
                    <a:srgbClr val="FF0000"/>
                  </a:solidFill>
                  <a:latin typeface="Calibri" pitchFamily="34" charset="0"/>
                </a:rPr>
                <a:t>·</a:t>
              </a:r>
            </a:p>
          </p:txBody>
        </p:sp>
        <p:sp>
          <p:nvSpPr>
            <p:cNvPr id="7178" name="文本框 10"/>
            <p:cNvSpPr txBox="1">
              <a:spLocks noChangeArrowheads="1"/>
            </p:cNvSpPr>
            <p:nvPr/>
          </p:nvSpPr>
          <p:spPr bwMode="auto">
            <a:xfrm>
              <a:off x="6500826" y="2571744"/>
              <a:ext cx="298450" cy="943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000">
                  <a:solidFill>
                    <a:srgbClr val="FF0000"/>
                  </a:solidFill>
                  <a:latin typeface="Calibri" pitchFamily="34" charset="0"/>
                </a:rPr>
                <a:t>·</a:t>
              </a:r>
            </a:p>
          </p:txBody>
        </p:sp>
        <p:sp>
          <p:nvSpPr>
            <p:cNvPr id="7179" name="文本框 12"/>
            <p:cNvSpPr txBox="1">
              <a:spLocks noChangeArrowheads="1"/>
            </p:cNvSpPr>
            <p:nvPr/>
          </p:nvSpPr>
          <p:spPr bwMode="auto">
            <a:xfrm>
              <a:off x="3357554" y="2571744"/>
              <a:ext cx="296862" cy="943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000">
                  <a:solidFill>
                    <a:srgbClr val="FF0000"/>
                  </a:solidFill>
                  <a:latin typeface="Calibri" pitchFamily="34" charset="0"/>
                </a:rPr>
                <a:t>·</a:t>
              </a:r>
            </a:p>
          </p:txBody>
        </p:sp>
        <p:sp>
          <p:nvSpPr>
            <p:cNvPr id="7180" name="文本框 8"/>
            <p:cNvSpPr txBox="1">
              <a:spLocks noChangeArrowheads="1"/>
            </p:cNvSpPr>
            <p:nvPr/>
          </p:nvSpPr>
          <p:spPr bwMode="auto">
            <a:xfrm>
              <a:off x="6929454" y="4000504"/>
              <a:ext cx="298450" cy="943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000">
                  <a:solidFill>
                    <a:srgbClr val="FF0000"/>
                  </a:solidFill>
                  <a:latin typeface="Calibri" pitchFamily="34" charset="0"/>
                </a:rPr>
                <a:t>·</a:t>
              </a:r>
            </a:p>
          </p:txBody>
        </p:sp>
        <p:sp>
          <p:nvSpPr>
            <p:cNvPr id="7181" name="文本框 8"/>
            <p:cNvSpPr txBox="1">
              <a:spLocks noChangeArrowheads="1"/>
            </p:cNvSpPr>
            <p:nvPr/>
          </p:nvSpPr>
          <p:spPr bwMode="auto">
            <a:xfrm>
              <a:off x="3786182" y="4786321"/>
              <a:ext cx="298450" cy="943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000">
                  <a:solidFill>
                    <a:srgbClr val="FF0000"/>
                  </a:solidFill>
                  <a:latin typeface="Calibri" pitchFamily="34" charset="0"/>
                </a:rPr>
                <a:t>·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1857375" y="176807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100" dirty="0">
                <a:solidFill>
                  <a:srgbClr val="FF0000"/>
                </a:solidFill>
                <a:latin typeface="楷体" panose="02010609060101010101" pitchFamily="49" charset="-122"/>
                <a:cs typeface="Times New Roman" panose="02020603050405020304"/>
              </a:rPr>
              <a:t>A</a:t>
            </a:r>
            <a:endParaRPr lang="zh-CN" alt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1857375" y="289321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100" dirty="0">
                <a:solidFill>
                  <a:srgbClr val="FF0000"/>
                </a:solidFill>
                <a:latin typeface="楷体" panose="02010609060101010101" pitchFamily="49" charset="-122"/>
                <a:cs typeface="Times New Roman" panose="02020603050405020304"/>
              </a:rPr>
              <a:t>A</a:t>
            </a:r>
            <a:endParaRPr lang="zh-CN" alt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b="36813"/>
          <a:stretch>
            <a:fillRect/>
          </a:stretch>
        </p:blipFill>
        <p:spPr>
          <a:xfrm>
            <a:off x="1905" y="-12700"/>
            <a:ext cx="9140190" cy="51752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22655" y="1663065"/>
            <a:ext cx="79438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这节课我们来学习卢纶的《塞下曲》，你们知道题目的意思吗？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214314" y="750094"/>
            <a:ext cx="83915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读拼音</a:t>
            </a:r>
            <a:r>
              <a:rPr 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写字词。</a:t>
            </a:r>
            <a:endParaRPr lang="zh-CN" sz="11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23555" name="矩形 4"/>
          <p:cNvSpPr>
            <a:spLocks noChangeArrowheads="1"/>
          </p:cNvSpPr>
          <p:nvPr/>
        </p:nvSpPr>
        <p:spPr bwMode="auto">
          <a:xfrm>
            <a:off x="533400" y="1339454"/>
            <a:ext cx="8072438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en-US" sz="2800" b="1" dirty="0" err="1">
                <a:solidFill>
                  <a:srgbClr val="000000"/>
                </a:solidFill>
                <a:latin typeface="宋体" panose="02010600030101010101" pitchFamily="2" charset="-122"/>
              </a:rPr>
              <a:t>luò</a:t>
            </a:r>
            <a:r>
              <a:rPr 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宋体" panose="02010600030101010101" pitchFamily="2" charset="-122"/>
              </a:rPr>
              <a:t>yánɡ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　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亲友如相问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一片冰心在玉壶。</a:t>
            </a:r>
            <a:endParaRPr lang="zh-CN" altLang="en-US" sz="28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我家洗</a:t>
            </a:r>
            <a:r>
              <a:rPr lang="en-US" sz="2800" b="1" dirty="0" err="1">
                <a:solidFill>
                  <a:srgbClr val="000000"/>
                </a:solidFill>
                <a:latin typeface="宋体" panose="02010600030101010101" pitchFamily="2" charset="-122"/>
              </a:rPr>
              <a:t>yàn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池头树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朵朵花开淡墨痕。</a:t>
            </a:r>
            <a:endParaRPr lang="zh-CN" altLang="en-US" sz="28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不要人夸好颜色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只留清气满</a:t>
            </a:r>
            <a:r>
              <a:rPr lang="en-US" sz="2800" b="1" dirty="0" err="1">
                <a:solidFill>
                  <a:srgbClr val="000000"/>
                </a:solidFill>
                <a:latin typeface="宋体" panose="02010600030101010101" pitchFamily="2" charset="-122"/>
              </a:rPr>
              <a:t>qián</a:t>
            </a:r>
            <a:r>
              <a:rPr 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宋体" panose="02010600030101010101" pitchFamily="2" charset="-122"/>
              </a:rPr>
              <a:t>kūn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　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sz="28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57500" y="1393032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洛阳</a:t>
            </a:r>
            <a:endParaRPr lang="zh-CN" altLang="en-US">
              <a:ea typeface="楷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000376" y="1928813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砚</a:t>
            </a:r>
            <a:endParaRPr lang="zh-CN" altLang="en-US">
              <a:ea typeface="楷体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358064" y="2357438"/>
            <a:ext cx="903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乾坤</a:t>
            </a:r>
            <a:endParaRPr lang="zh-CN" altLang="en-US">
              <a:ea typeface="楷体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323850" y="750094"/>
            <a:ext cx="80343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rgbClr val="00B0F0"/>
                </a:solidFill>
                <a:latin typeface="微软雅黑" panose="020B0503020204020204" pitchFamily="34" charset="-122"/>
              </a:rPr>
              <a:t>3. </a:t>
            </a:r>
            <a:r>
              <a:rPr lang="zh-CN" altLang="en-US" sz="3200" dirty="0">
                <a:solidFill>
                  <a:srgbClr val="000000"/>
                </a:solidFill>
                <a:ea typeface="微软雅黑" panose="020B0503020204020204" pitchFamily="34" charset="-122"/>
              </a:rPr>
              <a:t>给下面加点的字词选择正确的解释。</a:t>
            </a:r>
            <a:endParaRPr lang="zh-CN" sz="11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24579" name="矩形 4"/>
          <p:cNvSpPr>
            <a:spLocks noChangeArrowheads="1"/>
          </p:cNvSpPr>
          <p:nvPr/>
        </p:nvSpPr>
        <p:spPr bwMode="auto">
          <a:xfrm>
            <a:off x="785814" y="1339454"/>
            <a:ext cx="7786687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月黑雁飞高</a:t>
            </a:r>
            <a:r>
              <a:rPr 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endParaRPr lang="en-US" altLang="zh-CN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黑色的月亮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月光发黑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没有月光</a:t>
            </a:r>
            <a:endParaRPr lang="zh-CN" altLang="en-US" sz="3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单于夜遁逃</a:t>
            </a:r>
            <a:r>
              <a:rPr 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消失</a:t>
            </a:r>
            <a:r>
              <a:rPr 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	B.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逃走</a:t>
            </a:r>
            <a:r>
              <a:rPr 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	C.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迁移</a:t>
            </a:r>
            <a:endParaRPr lang="zh-CN" sz="3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57626" y="144661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kern="100" dirty="0">
                <a:solidFill>
                  <a:srgbClr val="FF0000"/>
                </a:solidFill>
                <a:latin typeface="楷体" panose="02010609060101010101" pitchFamily="49" charset="-122"/>
                <a:cs typeface="Times New Roman" panose="02020603050405020304"/>
              </a:rPr>
              <a:t>C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3857626" y="257175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kern="100" dirty="0">
                <a:solidFill>
                  <a:srgbClr val="FF0000"/>
                </a:solidFill>
                <a:latin typeface="楷体" panose="02010609060101010101" pitchFamily="49" charset="-122"/>
                <a:cs typeface="Times New Roman" panose="02020603050405020304"/>
              </a:rPr>
              <a:t>B</a:t>
            </a:r>
            <a:endParaRPr lang="zh-CN" altLang="en-US" sz="3200" dirty="0"/>
          </a:p>
        </p:txBody>
      </p:sp>
      <p:sp>
        <p:nvSpPr>
          <p:cNvPr id="9222" name="矩形 5"/>
          <p:cNvSpPr>
            <a:spLocks noChangeArrowheads="1"/>
          </p:cNvSpPr>
          <p:nvPr/>
        </p:nvSpPr>
        <p:spPr bwMode="auto">
          <a:xfrm>
            <a:off x="1500188" y="1607344"/>
            <a:ext cx="9060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alibri" pitchFamily="34" charset="0"/>
              </a:rPr>
              <a:t>·   · </a:t>
            </a:r>
            <a:endParaRPr lang="zh-CN" altLang="en-US"/>
          </a:p>
        </p:txBody>
      </p:sp>
      <p:sp>
        <p:nvSpPr>
          <p:cNvPr id="9223" name="矩形 6"/>
          <p:cNvSpPr>
            <a:spLocks noChangeArrowheads="1"/>
          </p:cNvSpPr>
          <p:nvPr/>
        </p:nvSpPr>
        <p:spPr bwMode="auto">
          <a:xfrm>
            <a:off x="2786064" y="2678907"/>
            <a:ext cx="3145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alibri" pitchFamily="34" charset="0"/>
              </a:rPr>
              <a:t>·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214314" y="535782"/>
            <a:ext cx="83915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rgbClr val="00B0F0"/>
                </a:solidFill>
                <a:latin typeface="微软雅黑" panose="020B0503020204020204" pitchFamily="34" charset="-122"/>
              </a:rPr>
              <a:t>4. </a:t>
            </a:r>
            <a:r>
              <a:rPr lang="zh-CN" altLang="en-US" sz="3200" dirty="0">
                <a:solidFill>
                  <a:srgbClr val="000000"/>
                </a:solidFill>
                <a:latin typeface="Calibri" panose="020F0502020204030204"/>
                <a:ea typeface="微软雅黑" panose="020B0503020204020204" pitchFamily="34" charset="-122"/>
              </a:rPr>
              <a:t>整体感知。</a:t>
            </a:r>
            <a:endParaRPr lang="zh-CN" sz="1100" kern="100" dirty="0"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676275" y="1125141"/>
            <a:ext cx="7786688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《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芙蓉楼送辛渐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是一首送别诗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它既写出了作者对朋友的离情别绪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又表达了作者依然</a:t>
            </a:r>
            <a:r>
              <a:rPr 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   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　　　　　　　   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的信念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塞下曲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一诗则表现了将士们</a:t>
            </a:r>
            <a:r>
              <a:rPr lang="zh-CN" altLang="en-US" sz="28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　　　　　　　   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的精神面貌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墨梅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一诗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作者借</a:t>
            </a:r>
            <a:r>
              <a:rPr lang="zh-CN" altLang="en-US" sz="28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　  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自喻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表达了自己</a:t>
            </a:r>
            <a:r>
              <a:rPr lang="zh-CN" altLang="en-US" sz="28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　　　　　  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的高尚情操。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sz="105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000125" y="2143126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冰清玉洁、坚持操守</a:t>
            </a:r>
            <a:endParaRPr lang="zh-CN" altLang="en-US">
              <a:ea typeface="楷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00438" y="2625329"/>
            <a:ext cx="3714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信心十足、斗志昂扬</a:t>
            </a:r>
            <a:endParaRPr lang="zh-CN" altLang="en-US">
              <a:ea typeface="楷体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572125" y="3107532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墨梅</a:t>
            </a:r>
            <a:endParaRPr lang="zh-CN" altLang="en-US">
              <a:ea typeface="楷体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71689" y="3589735"/>
            <a:ext cx="2619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不向世俗献媚</a:t>
            </a:r>
            <a:endParaRPr lang="zh-CN" altLang="en-US">
              <a:ea typeface="楷体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323851" y="535781"/>
            <a:ext cx="83915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rgbClr val="00B0F0"/>
                </a:solidFill>
                <a:latin typeface="微软雅黑" panose="020B0503020204020204" pitchFamily="34" charset="-122"/>
              </a:rPr>
              <a:t>5. </a:t>
            </a:r>
            <a:r>
              <a:rPr lang="zh-CN" altLang="en-US" sz="3200" dirty="0">
                <a:solidFill>
                  <a:srgbClr val="000000"/>
                </a:solidFill>
                <a:ea typeface="微软雅黑" panose="020B0503020204020204" pitchFamily="34" charset="-122"/>
              </a:rPr>
              <a:t>品析诗句。</a:t>
            </a:r>
            <a:endParaRPr lang="zh-CN" sz="11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714375" y="1125141"/>
            <a:ext cx="7715250" cy="46166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欲将轻骑逐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大雪满弓刀。</a:t>
            </a:r>
            <a:endParaRPr lang="zh-CN" altLang="en-US" sz="105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这两句诗用</a:t>
            </a:r>
            <a:r>
              <a:rPr 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        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的寒冷衬托将士们</a:t>
            </a:r>
            <a:r>
              <a:rPr 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        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的热情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表现了将士们的爱国情怀。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en-US" sz="105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用自己的话说说诗句的意思。</a:t>
            </a:r>
            <a:endParaRPr lang="zh-CN" altLang="en-US" sz="105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                                        </a:t>
            </a:r>
            <a:r>
              <a:rPr lang="en-US" sz="105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en-US" sz="105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                                        </a:t>
            </a:r>
            <a:r>
              <a:rPr lang="en-US" sz="105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en-US" sz="105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14376" y="2849612"/>
            <a:ext cx="77251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正想要率领轻骑一路追杀</a:t>
            </a:r>
            <a:r>
              <a:rPr lang="en-US" altLang="zh-CN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纷纷扬扬的一场大雪</a:t>
            </a:r>
            <a:r>
              <a:rPr lang="en-US" altLang="zh-CN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已经洒满了将士们的弓刀。</a:t>
            </a:r>
            <a:endParaRPr lang="zh-CN" altLang="en-US" sz="2800">
              <a:ea typeface="楷体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143250" y="1660923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雪天</a:t>
            </a:r>
            <a:endParaRPr lang="zh-CN" altLang="en-US">
              <a:ea typeface="楷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143750" y="1660923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杀敌</a:t>
            </a:r>
            <a:endParaRPr lang="zh-CN" altLang="en-US">
              <a:ea typeface="楷体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714375" y="857250"/>
            <a:ext cx="7786688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不要人夸好颜色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只留清气满乾坤。</a:t>
            </a:r>
            <a:endParaRPr lang="zh-CN" altLang="en-US" sz="105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“清气”的意思是</a:t>
            </a:r>
            <a:r>
              <a:rPr lang="zh-CN" altLang="en-US" sz="28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 　　　　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en-US" sz="105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这两句诗赞美了墨梅的高风亮节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也是诗人的自我写照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 　　　　　　 　　      　　</a:t>
            </a:r>
            <a:r>
              <a:rPr lang="en-US" sz="28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en-US" sz="105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 　　　　　　 　　　　　　 　 　　　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sz="105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14813" y="139303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100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/>
              </a:rPr>
              <a:t>清淡的香气</a:t>
            </a:r>
            <a:endParaRPr lang="zh-CN" altLang="en-US" sz="2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250281"/>
            <a:ext cx="75009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     不需要别人夸它的颜色好看</a:t>
            </a:r>
            <a:r>
              <a:rPr lang="en-US" altLang="zh-CN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只需要梅花的清香之气弥漫在天地之间</a:t>
            </a:r>
            <a:endParaRPr lang="zh-CN" altLang="en-US" sz="280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500064" y="642938"/>
            <a:ext cx="8072437" cy="52629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“洛阳亲友如相问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一片冰心在玉壶”翻译正确的一项是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105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洛阳的亲友若是向您打听我的情况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就请转告他们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我的心依然像玉壶里的冰一样纯洁。</a:t>
            </a:r>
            <a:endParaRPr lang="zh-CN" altLang="en-US" sz="105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洛阳的亲友如果问我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我会告诉他们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我的心依然像玉壶里的冰一样纯洁。</a:t>
            </a:r>
            <a:endParaRPr lang="zh-CN" altLang="en-US" sz="105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洛阳的亲友如果问您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就请您转告他们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我思念他们的心就像冰放在玉壶里一样。</a:t>
            </a:r>
            <a:endParaRPr lang="zh-CN" sz="105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6000" y="117871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100" dirty="0">
                <a:solidFill>
                  <a:srgbClr val="FF0000"/>
                </a:solidFill>
                <a:latin typeface="楷体" panose="02010609060101010101" pitchFamily="49" charset="-122"/>
                <a:cs typeface="Times New Roman" panose="02020603050405020304"/>
              </a:rPr>
              <a:t>A</a:t>
            </a:r>
            <a:endParaRPr lang="zh-CN" alt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571500" y="1500188"/>
            <a:ext cx="7786688" cy="750094"/>
          </a:xfrm>
          <a:prstGeom prst="roundRect">
            <a:avLst/>
          </a:prstGeom>
          <a:solidFill>
            <a:srgbClr val="FFFFE1">
              <a:alpha val="9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481013" y="1427560"/>
            <a:ext cx="8164512" cy="1090613"/>
            <a:chOff x="758" y="996"/>
            <a:chExt cx="12856" cy="2291"/>
          </a:xfrm>
        </p:grpSpPr>
        <p:sp>
          <p:nvSpPr>
            <p:cNvPr id="15372" name="文本框 3"/>
            <p:cNvSpPr txBox="1">
              <a:spLocks noChangeArrowheads="1"/>
            </p:cNvSpPr>
            <p:nvPr/>
          </p:nvSpPr>
          <p:spPr bwMode="auto">
            <a:xfrm>
              <a:off x="1238" y="1486"/>
              <a:ext cx="11312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选文见《全品学练考》</a:t>
              </a:r>
              <a:r>
                <a:rPr lang="en-US" altLang="zh-CN" sz="280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P62</a:t>
              </a:r>
              <a:endPara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pic>
          <p:nvPicPr>
            <p:cNvPr id="15373" name="图片 2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8" y="2126"/>
              <a:ext cx="1050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图片 2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38" y="996"/>
              <a:ext cx="1576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488" y="428625"/>
            <a:ext cx="2425700" cy="55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文本框 3"/>
          <p:cNvSpPr txBox="1">
            <a:spLocks noChangeArrowheads="1"/>
          </p:cNvSpPr>
          <p:nvPr/>
        </p:nvSpPr>
        <p:spPr bwMode="auto">
          <a:xfrm>
            <a:off x="217488" y="998935"/>
            <a:ext cx="7726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6. </a:t>
            </a:r>
            <a:r>
              <a:rPr lang="zh-CN" altLang="en-US" sz="32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阅读下面两首古诗</a:t>
            </a:r>
            <a:r>
              <a:rPr lang="en-US" altLang="zh-CN" sz="32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完成练习。</a:t>
            </a:r>
            <a:endParaRPr lang="zh-CN" altLang="en-US" sz="32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428625" y="2571750"/>
            <a:ext cx="8358188" cy="2031325"/>
            <a:chOff x="428596" y="3428999"/>
            <a:chExt cx="8358246" cy="2708282"/>
          </a:xfrm>
        </p:grpSpPr>
        <p:sp>
          <p:nvSpPr>
            <p:cNvPr id="23556" name="文本框 4"/>
            <p:cNvSpPr txBox="1">
              <a:spLocks noChangeArrowheads="1"/>
            </p:cNvSpPr>
            <p:nvPr/>
          </p:nvSpPr>
          <p:spPr bwMode="auto">
            <a:xfrm>
              <a:off x="428596" y="3428999"/>
              <a:ext cx="8358246" cy="27082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(1)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下面加点字与“坚劲”的“劲”字读音相同的一项是（   ）。</a:t>
              </a:r>
              <a:endParaRPr lang="zh-CN" altLang="en-US" sz="105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A.</a:t>
              </a:r>
              <a:r>
                <a:rPr lang="zh-CN" altLang="en-US" sz="28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劲头　　　　　</a:t>
              </a:r>
              <a:r>
                <a:rPr lang="en-US" sz="28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B.</a:t>
              </a:r>
              <a:r>
                <a:rPr lang="zh-CN" altLang="en-US" sz="28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费劲　　　　　</a:t>
              </a:r>
              <a:r>
                <a:rPr lang="en-US" sz="28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C.</a:t>
              </a:r>
              <a:r>
                <a:rPr lang="zh-CN" altLang="en-US" sz="28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强劲</a:t>
              </a:r>
              <a:endParaRPr lang="zh-CN" sz="105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endParaRPr>
            </a:p>
          </p:txBody>
        </p:sp>
        <p:sp>
          <p:nvSpPr>
            <p:cNvPr id="15369" name="文本框 12"/>
            <p:cNvSpPr txBox="1">
              <a:spLocks noChangeArrowheads="1"/>
            </p:cNvSpPr>
            <p:nvPr/>
          </p:nvSpPr>
          <p:spPr bwMode="auto">
            <a:xfrm>
              <a:off x="857224" y="5000637"/>
              <a:ext cx="296862" cy="943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000">
                  <a:solidFill>
                    <a:srgbClr val="FF0000"/>
                  </a:solidFill>
                  <a:latin typeface="Calibri" pitchFamily="34" charset="0"/>
                </a:rPr>
                <a:t>·</a:t>
              </a:r>
            </a:p>
          </p:txBody>
        </p:sp>
        <p:sp>
          <p:nvSpPr>
            <p:cNvPr id="15370" name="文本框 12"/>
            <p:cNvSpPr txBox="1">
              <a:spLocks noChangeArrowheads="1"/>
            </p:cNvSpPr>
            <p:nvPr/>
          </p:nvSpPr>
          <p:spPr bwMode="auto">
            <a:xfrm>
              <a:off x="6929454" y="5000637"/>
              <a:ext cx="296862" cy="943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000">
                  <a:solidFill>
                    <a:srgbClr val="FF0000"/>
                  </a:solidFill>
                  <a:latin typeface="Calibri" pitchFamily="34" charset="0"/>
                </a:rPr>
                <a:t>·</a:t>
              </a:r>
            </a:p>
          </p:txBody>
        </p:sp>
        <p:sp>
          <p:nvSpPr>
            <p:cNvPr id="15371" name="文本框 12"/>
            <p:cNvSpPr txBox="1">
              <a:spLocks noChangeArrowheads="1"/>
            </p:cNvSpPr>
            <p:nvPr/>
          </p:nvSpPr>
          <p:spPr bwMode="auto">
            <a:xfrm>
              <a:off x="4071934" y="5000637"/>
              <a:ext cx="296862" cy="943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000">
                  <a:solidFill>
                    <a:srgbClr val="FF0000"/>
                  </a:solidFill>
                  <a:latin typeface="Calibri" pitchFamily="34" charset="0"/>
                </a:rPr>
                <a:t>·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1500188" y="3161110"/>
            <a:ext cx="425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99"/>
          <p:cNvSpPr txBox="1">
            <a:spLocks noChangeArrowheads="1"/>
          </p:cNvSpPr>
          <p:nvPr/>
        </p:nvSpPr>
        <p:spPr bwMode="auto">
          <a:xfrm>
            <a:off x="428625" y="750094"/>
            <a:ext cx="8286750" cy="52629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用自己的话写一写画线句子的意思。</a:t>
            </a:r>
            <a:endParaRPr lang="zh-CN" altLang="en-US" sz="105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                                            </a:t>
            </a:r>
            <a:endParaRPr lang="zh-CN" altLang="en-US" sz="28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                                            </a:t>
            </a:r>
            <a:endParaRPr lang="zh-CN" altLang="en-US" sz="28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在下面的横线上填上诗句的原文。</a:t>
            </a:r>
            <a:endParaRPr lang="zh-CN" altLang="en-US" sz="105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我们要像竹石那样“</a:t>
            </a:r>
            <a:r>
              <a:rPr lang="zh-CN" altLang="en-US" sz="28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　　　　　　　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朝着自己的目标不懈努力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我们更要像石灰石那样“</a:t>
            </a:r>
            <a:r>
              <a:rPr lang="zh-CN" altLang="en-US" sz="28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　　　　　　 　              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把一片清白长留人间。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sz="105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4" y="1232298"/>
            <a:ext cx="80724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石灰石</a:t>
            </a:r>
            <a:r>
              <a:rPr lang="en-US" altLang="zh-CN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只有经过千万次锤打才能从深山里开采出来</a:t>
            </a:r>
            <a:r>
              <a:rPr lang="en-US" altLang="zh-CN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它把熊熊烈火的焚烧当作很平常的一件事。</a:t>
            </a:r>
            <a:endParaRPr lang="zh-CN" altLang="en-US" sz="28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1938" y="278606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100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/>
              </a:rPr>
              <a:t>咬定青山不放松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568325" y="3750469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100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/>
              </a:rPr>
              <a:t>粉骨碎身浑不怕</a:t>
            </a:r>
            <a:endParaRPr lang="zh-CN" alt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99"/>
          <p:cNvSpPr txBox="1">
            <a:spLocks noChangeArrowheads="1"/>
          </p:cNvSpPr>
          <p:nvPr/>
        </p:nvSpPr>
        <p:spPr bwMode="auto">
          <a:xfrm>
            <a:off x="428626" y="642938"/>
            <a:ext cx="8215313" cy="51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(4)</a:t>
            </a:r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读诗句</a:t>
            </a:r>
            <a:r>
              <a:rPr lang="en-US" altLang="zh-CN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判断正误</a:t>
            </a:r>
            <a:r>
              <a:rPr lang="en-US" altLang="zh-CN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正确的打“</a:t>
            </a:r>
            <a:r>
              <a:rPr lang="zh-CN" altLang="en-US" sz="2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√</a:t>
            </a:r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en-US" altLang="zh-CN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错误的打“</a:t>
            </a:r>
            <a:r>
              <a:rPr lang="en-US" altLang="zh-CN" sz="2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”。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这两首诗都用了借物抒情的写法。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	   (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②《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石灰吟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的首句“千锤万凿出深山”是形容开采石灰石很容易。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				   (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③《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石灰吟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用了比喻的写作手法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,《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竹石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则采用了拟人的写作手法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把事物人格化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表现得形象生动。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							   (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80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④《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石灰吟》表达的是应对磨难的平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常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心,《竹石》表现的是应对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困难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的坚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决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心。	</a:t>
            </a:r>
            <a:r>
              <a:rPr lang="en-US" altLang="zh-CN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	   </a:t>
            </a:r>
            <a:r>
              <a:rPr lang="zh-CN" altLang="en-US" sz="2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(　　)</a:t>
            </a:r>
          </a:p>
        </p:txBody>
      </p:sp>
      <p:sp>
        <p:nvSpPr>
          <p:cNvPr id="3" name="矩形 2"/>
          <p:cNvSpPr/>
          <p:nvPr/>
        </p:nvSpPr>
        <p:spPr>
          <a:xfrm>
            <a:off x="7715251" y="1071563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100" dirty="0">
                <a:solidFill>
                  <a:srgbClr val="FF0000"/>
                </a:solidFill>
                <a:latin typeface="楷体" panose="02010609060101010101" pitchFamily="49" charset="-122"/>
                <a:cs typeface="Times New Roman" panose="02020603050405020304"/>
              </a:rPr>
              <a:t>×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7715251" y="1928813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100" dirty="0">
                <a:solidFill>
                  <a:srgbClr val="FF0000"/>
                </a:solidFill>
                <a:latin typeface="楷体" panose="02010609060101010101" pitchFamily="49" charset="-122"/>
                <a:cs typeface="Times New Roman" panose="02020603050405020304"/>
              </a:rPr>
              <a:t>×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7715251" y="3161110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100" dirty="0">
                <a:solidFill>
                  <a:srgbClr val="FF0000"/>
                </a:solidFill>
                <a:latin typeface="楷体" panose="02010609060101010101" pitchFamily="49" charset="-122"/>
                <a:cs typeface="Times New Roman" panose="02020603050405020304"/>
              </a:rPr>
              <a:t>×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7786688" y="4018360"/>
            <a:ext cx="38258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kern="100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/>
              </a:rPr>
              <a:t>√</a:t>
            </a:r>
            <a:endParaRPr lang="zh-CN" alt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99"/>
          <p:cNvSpPr txBox="1">
            <a:spLocks noChangeArrowheads="1"/>
          </p:cNvSpPr>
          <p:nvPr/>
        </p:nvSpPr>
        <p:spPr bwMode="auto">
          <a:xfrm>
            <a:off x="428625" y="1071563"/>
            <a:ext cx="8286750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(5)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读了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石灰吟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竹石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我想到了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en-US" sz="28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         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它们都是借咏物来表达自己的高尚情操的。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</a:t>
            </a:r>
            <a:endParaRPr lang="zh-CN" sz="1050" kern="1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1764" y="163591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墨梅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b="36813"/>
          <a:stretch>
            <a:fillRect/>
          </a:stretch>
        </p:blipFill>
        <p:spPr>
          <a:xfrm>
            <a:off x="1905" y="-15240"/>
            <a:ext cx="9140190" cy="5175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61055" y="114935"/>
            <a:ext cx="24212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知识积累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50570" y="1395095"/>
            <a:ext cx="764286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《塞下曲》:“塞”为边界的意思。《塞下曲》是边界上的歌曲。是唐代的一种歌曲名称,内容大都描写边疆的战斗生活。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b="36813"/>
          <a:stretch>
            <a:fillRect/>
          </a:stretch>
        </p:blipFill>
        <p:spPr>
          <a:xfrm>
            <a:off x="1905" y="-12700"/>
            <a:ext cx="9140190" cy="5175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3660" y="695960"/>
            <a:ext cx="41300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“单于”的意思是是匈奴人对他们部落联盟首领的专称，这里指侵扰唐朝的契丹等贵族首领。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565" y="949325"/>
            <a:ext cx="5256530" cy="42132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b="36813"/>
          <a:stretch>
            <a:fillRect/>
          </a:stretch>
        </p:blipFill>
        <p:spPr>
          <a:xfrm>
            <a:off x="1905" y="-15240"/>
            <a:ext cx="9140190" cy="5175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41065" y="114935"/>
            <a:ext cx="22618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诗人简介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0010" y="1186815"/>
            <a:ext cx="574611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卢纶是唐代诗人，他的边塞诗雄壮豪放，字里行间充溢着英雄气概，读后令人振奋。卢纶的《塞下曲》组诗共六首，今天我们要学的则是第三首。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0260" y="1101725"/>
            <a:ext cx="3186430" cy="384238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b="36813"/>
          <a:stretch>
            <a:fillRect/>
          </a:stretch>
        </p:blipFill>
        <p:spPr>
          <a:xfrm>
            <a:off x="1905" y="-12700"/>
            <a:ext cx="9140190" cy="5175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13125" y="122555"/>
            <a:ext cx="2318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指导书写</a:t>
            </a:r>
          </a:p>
        </p:txBody>
      </p:sp>
      <p:pic>
        <p:nvPicPr>
          <p:cNvPr id="4" name="图片 3" descr="艳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480" y="1901825"/>
            <a:ext cx="2818765" cy="28187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09700" y="1019175"/>
            <a:ext cx="1254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</a:rPr>
              <a:t>yàn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6645" y="4510405"/>
            <a:ext cx="758190" cy="1314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32810" y="1939925"/>
            <a:ext cx="1245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写法：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02785" y="1901825"/>
            <a:ext cx="41179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“厂”横、撇要充分展开；两个“亻”左短右长。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b="36813"/>
          <a:stretch>
            <a:fillRect/>
          </a:stretch>
        </p:blipFill>
        <p:spPr>
          <a:xfrm>
            <a:off x="1905" y="-15240"/>
            <a:ext cx="9140190" cy="51752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357630" y="2249170"/>
            <a:ext cx="69126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14300"/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单于       欲将      轻骑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59965" y="212725"/>
            <a:ext cx="4299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给带点的字加拼音</a:t>
            </a: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740535" y="2824480"/>
            <a:ext cx="75565" cy="75565"/>
          </a:xfrm>
          <a:prstGeom prst="ellipse">
            <a:avLst/>
          </a:prstGeom>
          <a:solidFill>
            <a:schemeClr val="tx1"/>
          </a:solidFill>
          <a:ln>
            <a:solidFill>
              <a:srgbClr val="060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7075170" y="2818765"/>
            <a:ext cx="75565" cy="75565"/>
          </a:xfrm>
          <a:prstGeom prst="ellipse">
            <a:avLst/>
          </a:prstGeom>
          <a:solidFill>
            <a:schemeClr val="tx1"/>
          </a:solidFill>
          <a:ln>
            <a:solidFill>
              <a:srgbClr val="060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42815" y="2824480"/>
            <a:ext cx="75565" cy="75565"/>
          </a:xfrm>
          <a:prstGeom prst="ellipse">
            <a:avLst/>
          </a:prstGeom>
          <a:solidFill>
            <a:schemeClr val="tx1"/>
          </a:solidFill>
          <a:ln>
            <a:solidFill>
              <a:srgbClr val="060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04290" y="1800225"/>
            <a:ext cx="1052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chán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91965" y="1800225"/>
            <a:ext cx="1047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jiāng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812915" y="1800225"/>
            <a:ext cx="84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jì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b="36813"/>
          <a:stretch>
            <a:fillRect/>
          </a:stretch>
        </p:blipFill>
        <p:spPr>
          <a:xfrm>
            <a:off x="2540" y="-15875"/>
            <a:ext cx="9140190" cy="51752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302635" y="212725"/>
            <a:ext cx="25406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900" b="0">
                <a:solidFill>
                  <a:srgbClr val="000000"/>
                </a:solidFill>
                <a:latin typeface="Verdana" panose="020B0604030504040204" charset="0"/>
                <a:cs typeface="方正书宋_GBK" charset="0"/>
              </a:rPr>
              <a:t> </a:t>
            </a:r>
            <a:r>
              <a:rPr lang="zh-CN" altLang="en-US" sz="4000" b="1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朗读古诗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76320" y="1424305"/>
            <a:ext cx="2372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塞 下 曲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13915" y="3044190"/>
            <a:ext cx="56673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月黑雁飞高，单于夜遁逃。</a:t>
            </a:r>
          </a:p>
          <a:p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欲将轻骑逐，大雪满弓刀。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08020" y="2207260"/>
            <a:ext cx="2545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（唐） 卢纶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b="36813"/>
          <a:stretch>
            <a:fillRect/>
          </a:stretch>
        </p:blipFill>
        <p:spPr>
          <a:xfrm>
            <a:off x="1905" y="-12700"/>
            <a:ext cx="9140190" cy="5175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11885" y="237490"/>
            <a:ext cx="66986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请同学们自由读一读诗，注意读正确，读流利。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76020" y="1539240"/>
            <a:ext cx="69678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边读边想这首诗主要讲了什么内容。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pic>
        <p:nvPicPr>
          <p:cNvPr id="5" name="图片 4" descr="图1"/>
          <p:cNvPicPr>
            <a:picLocks noChangeAspect="1"/>
          </p:cNvPicPr>
          <p:nvPr/>
        </p:nvPicPr>
        <p:blipFill>
          <a:blip r:embed="rId3" cstate="print"/>
          <a:srcRect b="7479"/>
          <a:stretch>
            <a:fillRect/>
          </a:stretch>
        </p:blipFill>
        <p:spPr>
          <a:xfrm>
            <a:off x="1905" y="2716530"/>
            <a:ext cx="4634230" cy="244602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6" name="图片 5" descr="ti2"/>
          <p:cNvPicPr>
            <a:picLocks noChangeAspect="1"/>
          </p:cNvPicPr>
          <p:nvPr/>
        </p:nvPicPr>
        <p:blipFill>
          <a:blip r:embed="rId4" cstate="print"/>
          <a:srcRect l="26485" t="859" r="1250"/>
          <a:stretch>
            <a:fillRect/>
          </a:stretch>
        </p:blipFill>
        <p:spPr>
          <a:xfrm>
            <a:off x="4636135" y="2716530"/>
            <a:ext cx="4505960" cy="243967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1557</Words>
  <PresentationFormat>全屏显示(16:9)</PresentationFormat>
  <Paragraphs>131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NEU-BZ-S92</vt:lpstr>
      <vt:lpstr>方正工业黑简体</vt:lpstr>
      <vt:lpstr>方正行楷简体</vt:lpstr>
      <vt:lpstr>楷体</vt:lpstr>
      <vt:lpstr>宋体</vt:lpstr>
      <vt:lpstr>微软雅黑</vt:lpstr>
      <vt:lpstr>Arial</vt:lpstr>
      <vt:lpstr>Calibri</vt:lpstr>
      <vt:lpstr>Calibri Light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2020-01-27T11:44:45Z</dcterms:created>
  <dcterms:modified xsi:type="dcterms:W3CDTF">2020-04-08T00:03:56Z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