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83" r:id="rId2"/>
    <p:sldId id="286" r:id="rId3"/>
    <p:sldId id="287" r:id="rId4"/>
    <p:sldId id="288" r:id="rId5"/>
    <p:sldId id="290" r:id="rId6"/>
    <p:sldId id="289" r:id="rId7"/>
    <p:sldId id="291" r:id="rId8"/>
    <p:sldId id="292" r:id="rId9"/>
    <p:sldId id="293" r:id="rId10"/>
    <p:sldId id="295" r:id="rId11"/>
    <p:sldId id="294" r:id="rId12"/>
    <p:sldId id="296" r:id="rId13"/>
    <p:sldId id="297" r:id="rId14"/>
    <p:sldId id="298" r:id="rId15"/>
    <p:sldId id="299" r:id="rId16"/>
    <p:sldId id="300" r:id="rId17"/>
    <p:sldId id="301" r:id="rId18"/>
    <p:sldId id="302" r:id="rId19"/>
    <p:sldId id="303" r:id="rId20"/>
    <p:sldId id="304" r:id="rId21"/>
    <p:sldId id="305" r:id="rId22"/>
    <p:sldId id="306" r:id="rId23"/>
    <p:sldId id="307" r:id="rId24"/>
    <p:sldId id="308" r:id="rId25"/>
    <p:sldId id="284" r:id="rId26"/>
  </p:sldIdLst>
  <p:sldSz cx="9144000" cy="5143500" type="screen16x9"/>
  <p:notesSz cx="7104063" cy="10234613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51" d="100"/>
          <a:sy n="151" d="100"/>
        </p:scale>
        <p:origin x="456" y="1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143000" y="841963"/>
            <a:ext cx="6858000" cy="1791105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143000" y="2702140"/>
            <a:ext cx="6858000" cy="1242103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8035" indent="0" algn="ctr">
              <a:buNone/>
              <a:defRPr sz="1200"/>
            </a:lvl7pPr>
            <a:lvl8pPr marL="2400935" indent="0" algn="ctr">
              <a:buNone/>
              <a:defRPr sz="1200"/>
            </a:lvl8pPr>
            <a:lvl9pPr marL="2743835" indent="0" algn="ctr">
              <a:buNone/>
              <a:defRPr sz="12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  <a:pPr/>
              <a:t>2020/4/8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:random/>
      </p:transition>
    </mc:Choice>
    <mc:Fallback xmlns="">
      <p:transition>
        <p:random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/>
          <p:cNvSpPr>
            <a:spLocks noGrp="1"/>
          </p:cNvSpPr>
          <p:nvPr>
            <p:ph/>
          </p:nvPr>
        </p:nvSpPr>
        <p:spPr>
          <a:xfrm>
            <a:off x="628650" y="273906"/>
            <a:ext cx="7886700" cy="4359865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  <a:pPr/>
              <a:t>2020/4/8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:random/>
      </p:transition>
    </mc:Choice>
    <mc:Fallback xmlns="">
      <p:transition>
        <p:random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  <a:pPr/>
              <a:t>2020/4/8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:random/>
      </p:transition>
    </mc:Choice>
    <mc:Fallback xmlns="">
      <p:transition>
        <p:random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3888" y="1282594"/>
            <a:ext cx="7886700" cy="21400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3888" y="3442876"/>
            <a:ext cx="7886700" cy="1125395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8035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935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835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  <a:pPr/>
              <a:t>2020/4/8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:random/>
      </p:transition>
    </mc:Choice>
    <mc:Fallback xmlns="">
      <p:transition>
        <p:random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28650" y="1369528"/>
            <a:ext cx="3886200" cy="3264242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29150" y="1369528"/>
            <a:ext cx="3886200" cy="3264242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  <a:pPr/>
              <a:t>2020/4/8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:random/>
      </p:transition>
    </mc:Choice>
    <mc:Fallback xmlns="">
      <p:transition>
        <p:random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273906"/>
            <a:ext cx="7886700" cy="994397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90081" y="1334131"/>
            <a:ext cx="3655181" cy="618074"/>
          </a:xfr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8035" indent="0">
              <a:buNone/>
              <a:defRPr sz="1350"/>
            </a:lvl7pPr>
            <a:lvl8pPr marL="2400935" indent="0">
              <a:buNone/>
              <a:defRPr sz="1350"/>
            </a:lvl8pPr>
            <a:lvl9pPr marL="2743835" indent="0">
              <a:buNone/>
              <a:defRPr sz="135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90081" y="1999487"/>
            <a:ext cx="3655181" cy="2643811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92704" y="1334131"/>
            <a:ext cx="3673182" cy="618074"/>
          </a:xfr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8035" indent="0">
              <a:buNone/>
              <a:defRPr sz="1350"/>
            </a:lvl7pPr>
            <a:lvl8pPr marL="2400935" indent="0">
              <a:buNone/>
              <a:defRPr sz="1350"/>
            </a:lvl8pPr>
            <a:lvl9pPr marL="2743835" indent="0">
              <a:buNone/>
              <a:defRPr sz="135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92704" y="1999487"/>
            <a:ext cx="3673182" cy="2643811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  <a:pPr/>
              <a:t>2020/4/8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:random/>
      </p:transition>
    </mc:Choice>
    <mc:Fallback xmlns="">
      <p:transition>
        <p:random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  <a:pPr/>
              <a:t>2020/4/8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:random/>
      </p:transition>
    </mc:Choice>
    <mc:Fallback xmlns="">
      <p:transition>
        <p:random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  <a:pPr/>
              <a:t>2020/4/8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:random/>
      </p:transition>
    </mc:Choice>
    <mc:Fallback xmlns="">
      <p:transition>
        <p:random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342978"/>
            <a:ext cx="3124012" cy="1200422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3887391" y="342979"/>
            <a:ext cx="4629150" cy="4053806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8035" indent="0">
              <a:buNone/>
              <a:defRPr sz="1500"/>
            </a:lvl7pPr>
            <a:lvl8pPr marL="2400935" indent="0">
              <a:buNone/>
              <a:defRPr sz="1500"/>
            </a:lvl8pPr>
            <a:lvl9pPr marL="2743835" indent="0">
              <a:buNone/>
              <a:defRPr sz="15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1543399"/>
            <a:ext cx="3124012" cy="2859338"/>
          </a:xfrm>
        </p:spPr>
        <p:txBody>
          <a:bodyPr/>
          <a:lstStyle>
            <a:lvl1pPr marL="0" indent="0">
              <a:buNone/>
              <a:defRPr sz="1500"/>
            </a:lvl1pPr>
            <a:lvl2pPr marL="342900" indent="0">
              <a:buNone/>
              <a:defRPr sz="1350"/>
            </a:lvl2pPr>
            <a:lvl3pPr marL="685800" indent="0">
              <a:buNone/>
              <a:defRPr sz="1200"/>
            </a:lvl3pPr>
            <a:lvl4pPr marL="1028700" indent="0">
              <a:buNone/>
              <a:defRPr sz="1050"/>
            </a:lvl4pPr>
            <a:lvl5pPr marL="1371600" indent="0">
              <a:buNone/>
              <a:defRPr sz="1050"/>
            </a:lvl5pPr>
            <a:lvl6pPr marL="1714500" indent="0">
              <a:buNone/>
              <a:defRPr sz="1050"/>
            </a:lvl6pPr>
            <a:lvl7pPr marL="2058035" indent="0">
              <a:buNone/>
              <a:defRPr sz="1050"/>
            </a:lvl7pPr>
            <a:lvl8pPr marL="2400935" indent="0">
              <a:buNone/>
              <a:defRPr sz="1050"/>
            </a:lvl8pPr>
            <a:lvl9pPr marL="2743835" indent="0">
              <a:buNone/>
              <a:defRPr sz="105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  <a:pPr/>
              <a:t>2020/4/8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:random/>
      </p:transition>
    </mc:Choice>
    <mc:Fallback xmlns="">
      <p:transition>
        <p:random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543675" y="273906"/>
            <a:ext cx="1971675" cy="4359865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28650" y="273906"/>
            <a:ext cx="5800725" cy="4359865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  <a:pPr/>
              <a:t>2020/4/8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:random/>
      </p:transition>
    </mc:Choice>
    <mc:Fallback xmlns="">
      <p:transition>
        <p:random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628650" y="273906"/>
            <a:ext cx="7886700" cy="99439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8650" y="1369528"/>
            <a:ext cx="7886700" cy="326424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628650" y="4768341"/>
            <a:ext cx="2057400" cy="27390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F288E0-7875-42C4-84C8-98DBBD3BF4D2}" type="datetimeFigureOut">
              <a:rPr lang="zh-CN" altLang="en-US" smtClean="0"/>
              <a:pPr/>
              <a:t>2020/4/8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028950" y="4768341"/>
            <a:ext cx="3086100" cy="27390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457950" y="4768341"/>
            <a:ext cx="2057400" cy="27390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9BB5D0-35E4-459D-AEF3-FE4D7C45CC19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</p:sldLayoutIdLst>
  <mc:AlternateContent xmlns:mc="http://schemas.openxmlformats.org/markup-compatibility/2006" xmlns:p14="http://schemas.microsoft.com/office/powerpoint/2010/main">
    <mc:Choice Requires="p14">
      <p:transition>
        <p:random/>
      </p:transition>
    </mc:Choice>
    <mc:Fallback xmlns="">
      <p:transition>
        <p:random/>
      </p:transition>
    </mc:Fallback>
  </mc:AlternateConten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6585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9485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2385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5285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8035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935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835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gi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gi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7620" y="-7620"/>
            <a:ext cx="9159875" cy="5159375"/>
          </a:xfrm>
          <a:prstGeom prst="rect">
            <a:avLst/>
          </a:prstGeom>
        </p:spPr>
      </p:pic>
      <p:sp>
        <p:nvSpPr>
          <p:cNvPr id="7" name="文本框 6"/>
          <p:cNvSpPr txBox="1"/>
          <p:nvPr/>
        </p:nvSpPr>
        <p:spPr>
          <a:xfrm>
            <a:off x="2404110" y="591185"/>
            <a:ext cx="5055870" cy="64516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</a:bodyPr>
          <a:lstStyle/>
          <a:p>
            <a:r>
              <a:rPr lang="zh-CN" altLang="en-US" sz="3600" b="1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第二十二课  文言文二则</a:t>
            </a:r>
          </a:p>
        </p:txBody>
      </p:sp>
      <p:sp>
        <p:nvSpPr>
          <p:cNvPr id="14" name="文本框 13"/>
          <p:cNvSpPr txBox="1"/>
          <p:nvPr/>
        </p:nvSpPr>
        <p:spPr>
          <a:xfrm>
            <a:off x="4598035" y="2589530"/>
            <a:ext cx="147320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第二课时</a:t>
            </a:r>
          </a:p>
        </p:txBody>
      </p:sp>
      <p:sp>
        <p:nvSpPr>
          <p:cNvPr id="15" name="文本框 14"/>
          <p:cNvSpPr txBox="1"/>
          <p:nvPr/>
        </p:nvSpPr>
        <p:spPr>
          <a:xfrm>
            <a:off x="3189605" y="4184015"/>
            <a:ext cx="5174615" cy="52197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</a:bodyPr>
          <a:lstStyle/>
          <a:p>
            <a:r>
              <a:rPr lang="zh-CN" altLang="en-US" sz="28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语文 </a:t>
            </a:r>
            <a:r>
              <a:rPr lang="en-US" altLang="zh-CN" sz="28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· </a:t>
            </a:r>
            <a:r>
              <a:rPr lang="zh-CN" altLang="en-US" sz="28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部编版 </a:t>
            </a:r>
            <a:r>
              <a:rPr lang="en-US" altLang="zh-CN" sz="28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· </a:t>
            </a:r>
            <a:r>
              <a:rPr lang="zh-CN" altLang="en-US" sz="28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四年级下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:random/>
      </p:transition>
    </mc:Choice>
    <mc:Fallback xmlns="">
      <p:transition>
        <p:random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图片 10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330450" y="3416300"/>
            <a:ext cx="609600" cy="581025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-17780" y="635"/>
            <a:ext cx="9157335" cy="5142865"/>
          </a:xfrm>
          <a:prstGeom prst="rect">
            <a:avLst/>
          </a:prstGeom>
        </p:spPr>
      </p:pic>
      <p:sp>
        <p:nvSpPr>
          <p:cNvPr id="2" name="文本框 1"/>
          <p:cNvSpPr txBox="1"/>
          <p:nvPr/>
        </p:nvSpPr>
        <p:spPr>
          <a:xfrm>
            <a:off x="3552190" y="162560"/>
            <a:ext cx="2040255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600" b="1">
                <a:ln>
                  <a:solidFill>
                    <a:sysClr val="windowText" lastClr="000000"/>
                  </a:solidFill>
                </a:ln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  <a:innerShdw blurRad="63500" dist="50800">
                    <a:prstClr val="black">
                      <a:alpha val="50000"/>
                    </a:prstClr>
                  </a:innerShdw>
                  <a:reflection blurRad="6350" stA="55000" endA="300" endPos="45500" dir="5400000" sy="-100000" algn="bl" rotWithShape="0"/>
                </a:effectLst>
                <a:latin typeface="微软雅黑" panose="020B0503020204020204" charset="-122"/>
                <a:ea typeface="微软雅黑" panose="020B0503020204020204" charset="-122"/>
              </a:rPr>
              <a:t>认读词语</a:t>
            </a:r>
          </a:p>
        </p:txBody>
      </p:sp>
      <p:sp>
        <p:nvSpPr>
          <p:cNvPr id="100" name="文本框 99"/>
          <p:cNvSpPr txBox="1"/>
          <p:nvPr/>
        </p:nvSpPr>
        <p:spPr>
          <a:xfrm>
            <a:off x="1394460" y="1812290"/>
            <a:ext cx="7404100" cy="258445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indent="228600"/>
            <a:r>
              <a:rPr lang="zh-CN" sz="3600" b="1">
                <a:solidFill>
                  <a:srgbClr val="000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磨针溪</a:t>
            </a:r>
            <a:r>
              <a:rPr lang="en-US" sz="3600" b="1">
                <a:solidFill>
                  <a:srgbClr val="000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  </a:t>
            </a:r>
            <a:r>
              <a:rPr lang="zh-CN" sz="3600" b="1">
                <a:solidFill>
                  <a:srgbClr val="000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弃去</a:t>
            </a:r>
            <a:r>
              <a:rPr lang="en-US" sz="3600" b="1">
                <a:solidFill>
                  <a:srgbClr val="000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  </a:t>
            </a:r>
            <a:r>
              <a:rPr lang="zh-CN" sz="3600" b="1">
                <a:solidFill>
                  <a:srgbClr val="000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老媪</a:t>
            </a:r>
            <a:r>
              <a:rPr lang="en-US" sz="3600" b="1">
                <a:solidFill>
                  <a:srgbClr val="000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  </a:t>
            </a:r>
            <a:r>
              <a:rPr lang="zh-CN" sz="3600" b="1">
                <a:solidFill>
                  <a:srgbClr val="000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铁杵</a:t>
            </a:r>
            <a:r>
              <a:rPr lang="en-US" sz="3600" b="1">
                <a:solidFill>
                  <a:srgbClr val="000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     </a:t>
            </a:r>
          </a:p>
          <a:p>
            <a:pPr indent="228600"/>
            <a:endParaRPr lang="zh-CN" sz="3600" b="1">
              <a:solidFill>
                <a:srgbClr val="000000"/>
              </a:solidFill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  <a:p>
            <a:pPr indent="228600"/>
            <a:endParaRPr lang="zh-CN" sz="3600" b="1">
              <a:solidFill>
                <a:srgbClr val="000000"/>
              </a:solidFill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  <a:p>
            <a:pPr indent="228600"/>
            <a:r>
              <a:rPr lang="zh-CN" sz="3600" b="1">
                <a:solidFill>
                  <a:srgbClr val="000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还卒业    </a:t>
            </a:r>
            <a:r>
              <a:rPr lang="zh-CN" sz="3600" b="1">
                <a:solidFill>
                  <a:srgbClr val="000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生齐读   欲作针</a:t>
            </a:r>
            <a:endParaRPr lang="zh-CN" altLang="en-US" sz="3600" b="1"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  <a:p>
            <a:pPr indent="228600"/>
            <a:endParaRPr lang="en-US" sz="900" b="0">
              <a:solidFill>
                <a:srgbClr val="000000"/>
              </a:solidFill>
              <a:latin typeface="NEU-BZ-S92" charset="0"/>
              <a:cs typeface="方正书宋_GBK" charset="0"/>
            </a:endParaRPr>
          </a:p>
          <a:p>
            <a:r>
              <a:rPr lang="en-US" sz="900" b="0">
                <a:solidFill>
                  <a:srgbClr val="000000"/>
                </a:solidFill>
                <a:latin typeface="NEU-BZ-S92" charset="0"/>
                <a:cs typeface="方正书宋_GBK" charset="0"/>
              </a:rPr>
              <a:t>    </a:t>
            </a:r>
            <a:endParaRPr lang="zh-CN" altLang="en-US"/>
          </a:p>
        </p:txBody>
      </p:sp>
    </p:spTree>
  </p:cSld>
  <p:clrMapOvr>
    <a:masterClrMapping/>
  </p:clrMapOvr>
  <p:transition>
    <p:random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图片 10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330450" y="3416300"/>
            <a:ext cx="609600" cy="581025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-17780" y="635"/>
            <a:ext cx="9157335" cy="5142865"/>
          </a:xfrm>
          <a:prstGeom prst="rect">
            <a:avLst/>
          </a:prstGeom>
        </p:spPr>
      </p:pic>
      <p:sp>
        <p:nvSpPr>
          <p:cNvPr id="2" name="文本框 1"/>
          <p:cNvSpPr txBox="1"/>
          <p:nvPr/>
        </p:nvSpPr>
        <p:spPr>
          <a:xfrm>
            <a:off x="739140" y="605155"/>
            <a:ext cx="7028180" cy="1198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600" b="1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    </a:t>
            </a:r>
            <a:r>
              <a:rPr lang="zh-CN" altLang="en-US" sz="3600" b="1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根据部首，猜词语意思。老媪，老妪</a:t>
            </a:r>
          </a:p>
        </p:txBody>
      </p:sp>
      <p:sp>
        <p:nvSpPr>
          <p:cNvPr id="3" name="文本框 2"/>
          <p:cNvSpPr txBox="1"/>
          <p:nvPr/>
        </p:nvSpPr>
        <p:spPr>
          <a:xfrm>
            <a:off x="720725" y="2003425"/>
            <a:ext cx="7319010" cy="23069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600" b="1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    </a:t>
            </a:r>
            <a:r>
              <a:rPr lang="zh-CN" altLang="en-US" sz="3600" b="1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看“媪”“妪”的部首，跟“女”有关，联系前面的“老”，可以想到“老媪”“老妪”指的就是老奶奶或老婆婆。</a:t>
            </a: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图片 10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330450" y="3416300"/>
            <a:ext cx="609600" cy="581025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-17780" y="635"/>
            <a:ext cx="9157335" cy="5142865"/>
          </a:xfrm>
          <a:prstGeom prst="rect">
            <a:avLst/>
          </a:prstGeom>
        </p:spPr>
      </p:pic>
      <p:sp>
        <p:nvSpPr>
          <p:cNvPr id="2" name="文本框 1"/>
          <p:cNvSpPr txBox="1"/>
          <p:nvPr/>
        </p:nvSpPr>
        <p:spPr>
          <a:xfrm>
            <a:off x="975995" y="309880"/>
            <a:ext cx="6951980" cy="1198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600" b="1">
                <a:latin typeface="楷体" panose="02010609060101010101" charset="-122"/>
                <a:ea typeface="楷体" panose="02010609060101010101" charset="-122"/>
              </a:rPr>
              <a:t>    </a:t>
            </a:r>
            <a:r>
              <a:rPr lang="zh-CN" altLang="en-US" sz="3600" b="1">
                <a:latin typeface="楷体" panose="02010609060101010101" charset="-122"/>
                <a:ea typeface="楷体" panose="02010609060101010101" charset="-122"/>
              </a:rPr>
              <a:t>初步感知：本文的主人公是谁？你们了解他吗？</a:t>
            </a: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501130" y="1351915"/>
            <a:ext cx="2590165" cy="3695065"/>
          </a:xfrm>
          <a:prstGeom prst="rect">
            <a:avLst/>
          </a:prstGeom>
          <a:effectLst>
            <a:softEdge rad="127000"/>
          </a:effectLst>
        </p:spPr>
      </p:pic>
      <p:sp>
        <p:nvSpPr>
          <p:cNvPr id="4" name="文本框 3"/>
          <p:cNvSpPr txBox="1"/>
          <p:nvPr/>
        </p:nvSpPr>
        <p:spPr>
          <a:xfrm>
            <a:off x="213995" y="1508760"/>
            <a:ext cx="6231255" cy="3538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b="1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    </a:t>
            </a:r>
            <a:r>
              <a:rPr lang="zh-CN" altLang="en-US" sz="3200" b="1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李白（701年－762年） ，字太白，号青莲居士，又号“谪仙人”，是唐代伟大的诗人，被誉为“诗仙”，与杜甫并称为“李杜”，为了与另两位诗人李商隐与杜牧即“小李杜”区别，杜甫与李白又合称“大李杜”。</a:t>
            </a: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图片 10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330450" y="3416300"/>
            <a:ext cx="609600" cy="581025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-17780" y="635"/>
            <a:ext cx="9157335" cy="5142865"/>
          </a:xfrm>
          <a:prstGeom prst="rect">
            <a:avLst/>
          </a:prstGeom>
        </p:spPr>
      </p:pic>
      <p:sp>
        <p:nvSpPr>
          <p:cNvPr id="100" name="文本框 99"/>
          <p:cNvSpPr txBox="1"/>
          <p:nvPr/>
        </p:nvSpPr>
        <p:spPr>
          <a:xfrm>
            <a:off x="802005" y="1554480"/>
            <a:ext cx="7517130" cy="175323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indent="0"/>
            <a:r>
              <a:rPr lang="en-US" altLang="zh-CN" sz="3600" b="1">
                <a:solidFill>
                  <a:srgbClr val="000000"/>
                </a:solidFill>
                <a:latin typeface="楷体" panose="02010609060101010101" charset="-122"/>
                <a:ea typeface="楷体" panose="02010609060101010101" charset="-122"/>
                <a:cs typeface="方正书宋_GBK" charset="0"/>
              </a:rPr>
              <a:t>    </a:t>
            </a:r>
            <a:r>
              <a:rPr lang="zh-CN" sz="3600" b="1">
                <a:solidFill>
                  <a:srgbClr val="000000"/>
                </a:solidFill>
                <a:latin typeface="楷体" panose="02010609060101010101" charset="-122"/>
                <a:ea typeface="楷体" panose="02010609060101010101" charset="-122"/>
                <a:cs typeface="方正书宋_GBK" charset="0"/>
              </a:rPr>
              <a:t>自由朗读全文，读准字音，读通句子，注意停顿。对照注释或查阅字典，理解古文意思。</a:t>
            </a:r>
            <a:endParaRPr lang="zh-CN" altLang="en-US" sz="3600" b="1">
              <a:solidFill>
                <a:srgbClr val="000000"/>
              </a:solidFill>
              <a:latin typeface="楷体" panose="02010609060101010101" charset="-122"/>
              <a:ea typeface="楷体" panose="02010609060101010101" charset="-122"/>
              <a:cs typeface="方正书宋_GBK" charset="0"/>
            </a:endParaRPr>
          </a:p>
        </p:txBody>
      </p:sp>
    </p:spTree>
  </p:cSld>
  <p:clrMapOvr>
    <a:masterClrMapping/>
  </p:clrMapOvr>
  <p:transition>
    <p:random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图片 10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330450" y="3416300"/>
            <a:ext cx="609600" cy="581025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-17780" y="635"/>
            <a:ext cx="9157335" cy="5142865"/>
          </a:xfrm>
          <a:prstGeom prst="rect">
            <a:avLst/>
          </a:prstGeom>
        </p:spPr>
      </p:pic>
      <p:sp>
        <p:nvSpPr>
          <p:cNvPr id="2" name="文本框 1"/>
          <p:cNvSpPr txBox="1"/>
          <p:nvPr/>
        </p:nvSpPr>
        <p:spPr>
          <a:xfrm>
            <a:off x="3536950" y="173990"/>
            <a:ext cx="2047875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600" b="1">
                <a:ln>
                  <a:solidFill>
                    <a:sysClr val="windowText" lastClr="000000"/>
                  </a:solidFill>
                </a:ln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  <a:innerShdw blurRad="63500" dist="50800">
                    <a:prstClr val="black">
                      <a:alpha val="50000"/>
                    </a:prstClr>
                  </a:innerShdw>
                  <a:reflection blurRad="6350" stA="55000" endA="300" endPos="45500" dir="5400000" sy="-100000" algn="bl" rotWithShape="0"/>
                </a:effectLst>
                <a:latin typeface="微软雅黑" panose="020B0503020204020204" charset="-122"/>
                <a:ea typeface="微软雅黑" panose="020B0503020204020204" charset="-122"/>
              </a:rPr>
              <a:t>理解词语</a:t>
            </a:r>
          </a:p>
        </p:txBody>
      </p:sp>
      <p:sp>
        <p:nvSpPr>
          <p:cNvPr id="100" name="文本框 99"/>
          <p:cNvSpPr txBox="1"/>
          <p:nvPr/>
        </p:nvSpPr>
        <p:spPr>
          <a:xfrm>
            <a:off x="2330450" y="1396365"/>
            <a:ext cx="1057275" cy="64516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indent="228600"/>
            <a:r>
              <a:rPr lang="zh-CN" sz="3600" b="1">
                <a:solidFill>
                  <a:srgbClr val="000000"/>
                </a:solidFill>
                <a:latin typeface="楷体" panose="02010609060101010101" charset="-122"/>
                <a:ea typeface="楷体" panose="02010609060101010101" charset="-122"/>
                <a:cs typeface="方正书宋_GBK" charset="0"/>
              </a:rPr>
              <a:t>是</a:t>
            </a:r>
            <a:endParaRPr lang="zh-CN" altLang="en-US" sz="3600" b="1">
              <a:latin typeface="楷体" panose="02010609060101010101" charset="-122"/>
              <a:ea typeface="楷体" panose="02010609060101010101" charset="-122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2164080" y="3892550"/>
            <a:ext cx="1635125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sz="3600" b="1">
                <a:solidFill>
                  <a:srgbClr val="000000"/>
                </a:solidFill>
                <a:latin typeface="楷体" panose="02010609060101010101" charset="-122"/>
                <a:ea typeface="楷体" panose="02010609060101010101" charset="-122"/>
                <a:cs typeface="方正书宋_GBK" charset="0"/>
                <a:sym typeface="+mn-ea"/>
              </a:rPr>
              <a:t>感其意</a:t>
            </a:r>
            <a:endParaRPr lang="zh-CN" altLang="en-US" sz="3600" b="1">
              <a:solidFill>
                <a:srgbClr val="000000"/>
              </a:solidFill>
              <a:latin typeface="楷体" panose="02010609060101010101" charset="-122"/>
              <a:ea typeface="楷体" panose="02010609060101010101" charset="-122"/>
              <a:cs typeface="方正书宋_GBK" charset="0"/>
              <a:sym typeface="+mn-ea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2580005" y="3004185"/>
            <a:ext cx="81534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sz="3600" b="1">
                <a:solidFill>
                  <a:srgbClr val="000000"/>
                </a:solidFill>
                <a:latin typeface="楷体" panose="02010609060101010101" charset="-122"/>
                <a:ea typeface="楷体" panose="02010609060101010101" charset="-122"/>
                <a:cs typeface="方正书宋_GBK" charset="0"/>
                <a:sym typeface="+mn-ea"/>
              </a:rPr>
              <a:t>方</a:t>
            </a:r>
            <a:endParaRPr lang="zh-CN" altLang="en-US" sz="3600" b="1">
              <a:solidFill>
                <a:srgbClr val="000000"/>
              </a:solidFill>
              <a:latin typeface="楷体" panose="02010609060101010101" charset="-122"/>
              <a:ea typeface="楷体" panose="02010609060101010101" charset="-122"/>
              <a:cs typeface="方正书宋_GBK" charset="0"/>
              <a:sym typeface="+mn-ea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2330450" y="2249170"/>
            <a:ext cx="1468755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600" b="1">
                <a:latin typeface="楷体" panose="02010609060101010101" charset="-122"/>
                <a:ea typeface="楷体" panose="02010609060101010101" charset="-122"/>
                <a:sym typeface="+mn-ea"/>
              </a:rPr>
              <a:t>卒业</a:t>
            </a:r>
          </a:p>
        </p:txBody>
      </p:sp>
      <p:sp>
        <p:nvSpPr>
          <p:cNvPr id="10" name="文本框 9"/>
          <p:cNvSpPr txBox="1"/>
          <p:nvPr/>
        </p:nvSpPr>
        <p:spPr>
          <a:xfrm>
            <a:off x="5231130" y="2203450"/>
            <a:ext cx="99187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600" b="1">
                <a:latin typeface="楷体" panose="02010609060101010101" charset="-122"/>
                <a:ea typeface="楷体" panose="02010609060101010101" charset="-122"/>
              </a:rPr>
              <a:t>着</a:t>
            </a:r>
          </a:p>
        </p:txBody>
      </p:sp>
      <p:sp>
        <p:nvSpPr>
          <p:cNvPr id="13" name="文本框 12"/>
          <p:cNvSpPr txBox="1"/>
          <p:nvPr/>
        </p:nvSpPr>
        <p:spPr>
          <a:xfrm>
            <a:off x="5167630" y="1335405"/>
            <a:ext cx="1104265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600" b="1">
                <a:latin typeface="楷体" panose="02010609060101010101" charset="-122"/>
                <a:ea typeface="楷体" panose="02010609060101010101" charset="-122"/>
              </a:rPr>
              <a:t>正在</a:t>
            </a:r>
          </a:p>
        </p:txBody>
      </p:sp>
      <p:sp>
        <p:nvSpPr>
          <p:cNvPr id="14" name="文本框 13"/>
          <p:cNvSpPr txBox="1"/>
          <p:nvPr/>
        </p:nvSpPr>
        <p:spPr>
          <a:xfrm>
            <a:off x="5241925" y="2958465"/>
            <a:ext cx="346837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600" b="1">
                <a:latin typeface="楷体" panose="02010609060101010101" charset="-122"/>
                <a:ea typeface="楷体" panose="02010609060101010101" charset="-122"/>
              </a:rPr>
              <a:t>被她的意志感动</a:t>
            </a:r>
          </a:p>
        </p:txBody>
      </p:sp>
      <p:sp>
        <p:nvSpPr>
          <p:cNvPr id="15" name="文本框 14"/>
          <p:cNvSpPr txBox="1"/>
          <p:nvPr/>
        </p:nvSpPr>
        <p:spPr>
          <a:xfrm>
            <a:off x="5241925" y="3839210"/>
            <a:ext cx="218948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600" b="1">
                <a:latin typeface="楷体" panose="02010609060101010101" charset="-122"/>
                <a:ea typeface="楷体" panose="02010609060101010101" charset="-122"/>
              </a:rPr>
              <a:t>完成学业</a:t>
            </a:r>
          </a:p>
        </p:txBody>
      </p:sp>
      <p:cxnSp>
        <p:nvCxnSpPr>
          <p:cNvPr id="16" name="直接连接符 15"/>
          <p:cNvCxnSpPr>
            <a:endCxn id="10" idx="1"/>
          </p:cNvCxnSpPr>
          <p:nvPr/>
        </p:nvCxnSpPr>
        <p:spPr>
          <a:xfrm>
            <a:off x="3262630" y="1733550"/>
            <a:ext cx="1968500" cy="79248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7" name="直接连接符 16"/>
          <p:cNvCxnSpPr>
            <a:endCxn id="15" idx="1"/>
          </p:cNvCxnSpPr>
          <p:nvPr/>
        </p:nvCxnSpPr>
        <p:spPr>
          <a:xfrm>
            <a:off x="3444875" y="2583180"/>
            <a:ext cx="1797050" cy="157861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9" name="直接连接符 18"/>
          <p:cNvCxnSpPr>
            <a:endCxn id="13" idx="1"/>
          </p:cNvCxnSpPr>
          <p:nvPr/>
        </p:nvCxnSpPr>
        <p:spPr>
          <a:xfrm flipV="1">
            <a:off x="3183255" y="1657985"/>
            <a:ext cx="1984375" cy="171069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0" name="直接连接符 19"/>
          <p:cNvCxnSpPr>
            <a:endCxn id="14" idx="1"/>
          </p:cNvCxnSpPr>
          <p:nvPr/>
        </p:nvCxnSpPr>
        <p:spPr>
          <a:xfrm flipV="1">
            <a:off x="3667125" y="3281045"/>
            <a:ext cx="1574800" cy="953135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图片 10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330450" y="3416300"/>
            <a:ext cx="609600" cy="581025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-17780" y="635"/>
            <a:ext cx="9157335" cy="5142865"/>
          </a:xfrm>
          <a:prstGeom prst="rect">
            <a:avLst/>
          </a:prstGeom>
        </p:spPr>
      </p:pic>
      <p:sp>
        <p:nvSpPr>
          <p:cNvPr id="100" name="文本框 99"/>
          <p:cNvSpPr txBox="1"/>
          <p:nvPr/>
        </p:nvSpPr>
        <p:spPr>
          <a:xfrm>
            <a:off x="1159510" y="1695450"/>
            <a:ext cx="6802120" cy="175323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indent="0"/>
            <a:r>
              <a:rPr lang="en-US" altLang="zh-CN" sz="3600" b="1">
                <a:solidFill>
                  <a:srgbClr val="000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    </a:t>
            </a:r>
            <a:r>
              <a:rPr lang="zh-CN" sz="3600" b="1">
                <a:solidFill>
                  <a:srgbClr val="000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读一读带有“曰”字的语句。联系文中语句，观察“曰”字字形，想一想</a:t>
            </a:r>
            <a:r>
              <a:rPr lang="zh-CN" sz="3600" b="1">
                <a:solidFill>
                  <a:srgbClr val="000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“曰”是什么含义？</a:t>
            </a:r>
            <a:endParaRPr lang="zh-CN" altLang="en-US" sz="3600" b="1">
              <a:solidFill>
                <a:srgbClr val="000000"/>
              </a:solidFill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</p:txBody>
      </p:sp>
    </p:spTree>
  </p:cSld>
  <p:clrMapOvr>
    <a:masterClrMapping/>
  </p:clrMapOvr>
  <p:transition>
    <p:random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图片 10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330450" y="3416300"/>
            <a:ext cx="609600" cy="581025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-17780" y="635"/>
            <a:ext cx="9157335" cy="5142865"/>
          </a:xfrm>
          <a:prstGeom prst="rect">
            <a:avLst/>
          </a:prstGeom>
        </p:spPr>
      </p:pic>
      <p:sp>
        <p:nvSpPr>
          <p:cNvPr id="2" name="文本框 1"/>
          <p:cNvSpPr txBox="1"/>
          <p:nvPr/>
        </p:nvSpPr>
        <p:spPr>
          <a:xfrm>
            <a:off x="1122680" y="1695450"/>
            <a:ext cx="6898640" cy="17532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600" b="1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    </a:t>
            </a:r>
            <a:r>
              <a:rPr lang="zh-CN" altLang="en-US" sz="3600" b="1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外框是个口字，里面一横代表舌头，表示舌头在动，在说话，所以“曰”就是说的意思。</a:t>
            </a:r>
          </a:p>
        </p:txBody>
      </p:sp>
    </p:spTree>
  </p:cSld>
  <p:clrMapOvr>
    <a:masterClrMapping/>
  </p:clrMapOvr>
  <p:transition>
    <p:random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图片 10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330450" y="3416300"/>
            <a:ext cx="609600" cy="581025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-6985" y="635"/>
            <a:ext cx="9157335" cy="5142865"/>
          </a:xfrm>
          <a:prstGeom prst="rect">
            <a:avLst/>
          </a:prstGeom>
        </p:spPr>
      </p:pic>
      <p:sp>
        <p:nvSpPr>
          <p:cNvPr id="100" name="文本框 99"/>
          <p:cNvSpPr txBox="1"/>
          <p:nvPr/>
        </p:nvSpPr>
        <p:spPr>
          <a:xfrm>
            <a:off x="655320" y="720725"/>
            <a:ext cx="7182485" cy="119888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indent="0"/>
            <a:r>
              <a:rPr lang="en-US" altLang="zh-CN" sz="3600" b="1">
                <a:solidFill>
                  <a:srgbClr val="7030A0"/>
                </a:solidFill>
                <a:latin typeface="楷体" panose="02010609060101010101" charset="-122"/>
                <a:ea typeface="楷体" panose="02010609060101010101" charset="-122"/>
                <a:cs typeface="方正书宋_GBK" charset="0"/>
              </a:rPr>
              <a:t>    “</a:t>
            </a:r>
            <a:r>
              <a:rPr lang="zh-CN" sz="3600" b="1">
                <a:solidFill>
                  <a:srgbClr val="7030A0"/>
                </a:solidFill>
                <a:latin typeface="楷体" panose="02010609060101010101" charset="-122"/>
                <a:ea typeface="楷体" panose="02010609060101010101" charset="-122"/>
                <a:cs typeface="方正书宋_GBK" charset="0"/>
                <a:sym typeface="+mn-ea"/>
              </a:rPr>
              <a:t>磨针溪，在象耳山下。</a:t>
            </a:r>
            <a:r>
              <a:rPr lang="en-US" altLang="zh-CN" sz="3600" b="1">
                <a:solidFill>
                  <a:srgbClr val="7030A0"/>
                </a:solidFill>
                <a:latin typeface="楷体" panose="02010609060101010101" charset="-122"/>
                <a:ea typeface="楷体" panose="02010609060101010101" charset="-122"/>
                <a:cs typeface="方正书宋_GBK" charset="0"/>
              </a:rPr>
              <a:t>”</a:t>
            </a:r>
            <a:r>
              <a:rPr lang="zh-CN" sz="3600" b="1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  <a:cs typeface="方正书宋_GBK" charset="0"/>
              </a:rPr>
              <a:t>读一读，想一想。磨针溪在什么地方？</a:t>
            </a:r>
            <a:endParaRPr lang="zh-CN" altLang="en-US" sz="3600" b="1">
              <a:solidFill>
                <a:schemeClr val="tx1"/>
              </a:solidFill>
              <a:latin typeface="楷体" panose="02010609060101010101" charset="-122"/>
              <a:ea typeface="楷体" panose="02010609060101010101" charset="-122"/>
              <a:cs typeface="方正书宋_GBK" charset="0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886460" y="2420620"/>
            <a:ext cx="3295015" cy="17532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600" b="1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</a:rPr>
              <a:t>    </a:t>
            </a:r>
            <a:r>
              <a:rPr lang="zh-CN" altLang="en-US" sz="3600" b="1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</a:rPr>
              <a:t>磨针溪，在眉州的象耳山下。</a:t>
            </a: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791585" y="1753235"/>
            <a:ext cx="5358765" cy="3390265"/>
          </a:xfrm>
          <a:prstGeom prst="rect">
            <a:avLst/>
          </a:prstGeom>
          <a:effectLst>
            <a:softEdge rad="127000"/>
          </a:effectLst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图片 10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330450" y="3416300"/>
            <a:ext cx="609600" cy="581025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-102235" y="635"/>
            <a:ext cx="9157335" cy="5142865"/>
          </a:xfrm>
          <a:prstGeom prst="rect">
            <a:avLst/>
          </a:prstGeom>
        </p:spPr>
      </p:pic>
      <p:sp>
        <p:nvSpPr>
          <p:cNvPr id="2" name="文本框 1"/>
          <p:cNvSpPr txBox="1"/>
          <p:nvPr/>
        </p:nvSpPr>
        <p:spPr>
          <a:xfrm>
            <a:off x="972820" y="1327150"/>
            <a:ext cx="7197725" cy="23069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600" b="1">
                <a:solidFill>
                  <a:srgbClr val="7030A0"/>
                </a:solidFill>
                <a:latin typeface="楷体" panose="02010609060101010101" charset="-122"/>
                <a:ea typeface="楷体" panose="02010609060101010101" charset="-122"/>
              </a:rPr>
              <a:t>  “</a:t>
            </a:r>
            <a:r>
              <a:rPr lang="zh-CN" altLang="en-US" sz="3600" b="1">
                <a:solidFill>
                  <a:srgbClr val="7030A0"/>
                </a:solidFill>
                <a:latin typeface="楷体" panose="02010609060101010101" charset="-122"/>
                <a:ea typeface="楷体" panose="02010609060101010101" charset="-122"/>
                <a:sym typeface="+mn-ea"/>
              </a:rPr>
              <a:t>世传李太白读书山中，未成，弃去</a:t>
            </a:r>
            <a:r>
              <a:rPr lang="en-US" altLang="zh-CN" sz="3600" b="1">
                <a:solidFill>
                  <a:srgbClr val="7030A0"/>
                </a:solidFill>
                <a:latin typeface="楷体" panose="02010609060101010101" charset="-122"/>
                <a:ea typeface="楷体" panose="02010609060101010101" charset="-122"/>
                <a:sym typeface="+mn-ea"/>
              </a:rPr>
              <a:t>”</a:t>
            </a:r>
            <a:r>
              <a:rPr lang="zh-CN" altLang="en-US" sz="3600" b="1">
                <a:solidFill>
                  <a:srgbClr val="7030A0"/>
                </a:solidFill>
                <a:latin typeface="楷体" panose="02010609060101010101" charset="-122"/>
                <a:ea typeface="楷体" panose="02010609060101010101" charset="-122"/>
                <a:sym typeface="+mn-ea"/>
              </a:rPr>
              <a:t>。</a:t>
            </a:r>
            <a:r>
              <a:rPr lang="zh-CN" altLang="en-US" sz="3600" b="1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  <a:sym typeface="+mn-ea"/>
              </a:rPr>
              <a:t>李白在什么地方读书，读完了吗？</a:t>
            </a:r>
            <a:endParaRPr lang="zh-CN" altLang="en-US" sz="3600" b="1">
              <a:solidFill>
                <a:schemeClr val="tx1"/>
              </a:solidFill>
              <a:latin typeface="楷体" panose="02010609060101010101" charset="-122"/>
              <a:ea typeface="楷体" panose="02010609060101010101" charset="-122"/>
            </a:endParaRPr>
          </a:p>
          <a:p>
            <a:endParaRPr lang="zh-CN" altLang="en-US" sz="3600" b="1">
              <a:solidFill>
                <a:schemeClr val="tx1"/>
              </a:solidFill>
              <a:latin typeface="楷体" panose="02010609060101010101" charset="-122"/>
              <a:ea typeface="楷体" panose="02010609060101010101" charset="-122"/>
            </a:endParaRPr>
          </a:p>
        </p:txBody>
      </p:sp>
    </p:spTree>
  </p:cSld>
  <p:clrMapOvr>
    <a:masterClrMapping/>
  </p:clrMapOvr>
  <p:transition>
    <p:random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图片 10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330450" y="3416300"/>
            <a:ext cx="609600" cy="581025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-17780" y="635"/>
            <a:ext cx="9157335" cy="5142865"/>
          </a:xfrm>
          <a:prstGeom prst="rect">
            <a:avLst/>
          </a:prstGeom>
        </p:spPr>
      </p:pic>
      <p:sp>
        <p:nvSpPr>
          <p:cNvPr id="100" name="文本框 99"/>
          <p:cNvSpPr txBox="1"/>
          <p:nvPr/>
        </p:nvSpPr>
        <p:spPr>
          <a:xfrm>
            <a:off x="1219835" y="1695450"/>
            <a:ext cx="6682105" cy="175323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indent="342900"/>
            <a:r>
              <a:rPr lang="en-US" altLang="zh-CN" sz="3600" b="1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  <a:cs typeface="方正书宋_GBK" charset="0"/>
              </a:rPr>
              <a:t>  </a:t>
            </a:r>
            <a:r>
              <a:rPr lang="zh-CN" sz="3600" b="1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  <a:cs typeface="方正书宋_GBK" charset="0"/>
              </a:rPr>
              <a:t>传说李白在山中读书的时候，没有完成好自己的学业，就放弃学习离开了。</a:t>
            </a:r>
            <a:endParaRPr lang="zh-CN" altLang="en-US" sz="3600" b="1">
              <a:solidFill>
                <a:srgbClr val="FF0000"/>
              </a:solidFill>
              <a:latin typeface="楷体" panose="02010609060101010101" charset="-122"/>
              <a:ea typeface="楷体" panose="02010609060101010101" charset="-122"/>
              <a:cs typeface="方正书宋_GBK" charset="0"/>
            </a:endParaRPr>
          </a:p>
        </p:txBody>
      </p:sp>
    </p:spTree>
  </p:cSld>
  <p:clrMapOvr>
    <a:masterClrMapping/>
  </p:clrMapOvr>
  <p:transition>
    <p:random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图片 10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330450" y="3416300"/>
            <a:ext cx="609600" cy="581025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-17780" y="635"/>
            <a:ext cx="9157335" cy="5142865"/>
          </a:xfrm>
          <a:prstGeom prst="rect">
            <a:avLst/>
          </a:prstGeom>
        </p:spPr>
      </p:pic>
      <p:sp>
        <p:nvSpPr>
          <p:cNvPr id="2" name="文本框 1"/>
          <p:cNvSpPr txBox="1"/>
          <p:nvPr/>
        </p:nvSpPr>
        <p:spPr>
          <a:xfrm>
            <a:off x="778510" y="781050"/>
            <a:ext cx="6619240" cy="119888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indent="0"/>
            <a:r>
              <a:rPr lang="en-US" altLang="zh-CN" sz="3600" b="1">
                <a:solidFill>
                  <a:srgbClr val="000000"/>
                </a:solidFill>
                <a:latin typeface="楷体" panose="02010609060101010101" charset="-122"/>
                <a:ea typeface="楷体" panose="02010609060101010101" charset="-122"/>
                <a:cs typeface="方正书宋_GBK" charset="0"/>
              </a:rPr>
              <a:t>    </a:t>
            </a:r>
            <a:r>
              <a:rPr lang="zh-CN" sz="3600" b="1">
                <a:solidFill>
                  <a:srgbClr val="000000"/>
                </a:solidFill>
                <a:latin typeface="楷体" panose="02010609060101010101" charset="-122"/>
                <a:ea typeface="楷体" panose="02010609060101010101" charset="-122"/>
                <a:cs typeface="方正书宋_GBK" charset="0"/>
              </a:rPr>
              <a:t>上节课我们用了什么方法学习《囊萤夜读》？</a:t>
            </a:r>
            <a:endParaRPr lang="zh-CN" altLang="en-US" sz="3600" b="1">
              <a:solidFill>
                <a:srgbClr val="000000"/>
              </a:solidFill>
              <a:latin typeface="楷体" panose="02010609060101010101" charset="-122"/>
              <a:ea typeface="楷体" panose="02010609060101010101" charset="-122"/>
              <a:cs typeface="方正书宋_GBK" charset="0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778510" y="2465705"/>
            <a:ext cx="6850380" cy="1198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600" b="1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</a:rPr>
              <a:t>    </a:t>
            </a:r>
            <a:r>
              <a:rPr lang="zh-CN" altLang="en-US" sz="3600" b="1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</a:rPr>
              <a:t>反复朗读是关键，课文注释结合看，扩充词语想画面。</a:t>
            </a: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图片 10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330450" y="3416300"/>
            <a:ext cx="609600" cy="581025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-17780" y="635"/>
            <a:ext cx="9157335" cy="5142865"/>
          </a:xfrm>
          <a:prstGeom prst="rect">
            <a:avLst/>
          </a:prstGeom>
        </p:spPr>
      </p:pic>
      <p:sp>
        <p:nvSpPr>
          <p:cNvPr id="2" name="文本框 1"/>
          <p:cNvSpPr txBox="1"/>
          <p:nvPr/>
        </p:nvSpPr>
        <p:spPr>
          <a:xfrm>
            <a:off x="157480" y="727710"/>
            <a:ext cx="5064760" cy="2861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600" b="1">
                <a:solidFill>
                  <a:srgbClr val="7030A0"/>
                </a:solidFill>
                <a:latin typeface="楷体" panose="02010609060101010101" charset="-122"/>
                <a:ea typeface="楷体" panose="02010609060101010101" charset="-122"/>
              </a:rPr>
              <a:t>    </a:t>
            </a:r>
            <a:r>
              <a:rPr lang="zh-CN" altLang="en-US" sz="3600" b="1">
                <a:solidFill>
                  <a:srgbClr val="7030A0"/>
                </a:solidFill>
                <a:latin typeface="楷体" panose="02010609060101010101" charset="-122"/>
                <a:ea typeface="楷体" panose="02010609060101010101" charset="-122"/>
              </a:rPr>
              <a:t>过是溪，逢老媪方磨铁杵，问之，曰：“欲作针。”</a:t>
            </a:r>
          </a:p>
          <a:p>
            <a:r>
              <a:rPr lang="zh-CN" altLang="en-US" sz="3600" b="1">
                <a:solidFill>
                  <a:srgbClr val="7030A0"/>
                </a:solidFill>
                <a:latin typeface="楷体" panose="02010609060101010101" charset="-122"/>
                <a:ea typeface="楷体" panose="02010609060101010101" charset="-122"/>
              </a:rPr>
              <a:t>    </a:t>
            </a:r>
            <a:r>
              <a:rPr lang="zh-CN" altLang="en-US" sz="3600" b="1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</a:rPr>
              <a:t>他遇到了谁，发生了什么事？</a:t>
            </a: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901565" y="963295"/>
            <a:ext cx="4237990" cy="4180205"/>
          </a:xfrm>
          <a:prstGeom prst="rect">
            <a:avLst/>
          </a:prstGeom>
          <a:effectLst>
            <a:innerShdw blurRad="114300">
              <a:prstClr val="black"/>
            </a:innerShdw>
          </a:effectLst>
        </p:spPr>
      </p:pic>
    </p:spTree>
  </p:cSld>
  <p:clrMapOvr>
    <a:masterClrMapping/>
  </p:clrMapOvr>
  <p:transition>
    <p:random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图片 10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330450" y="3416300"/>
            <a:ext cx="609600" cy="581025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-17780" y="635"/>
            <a:ext cx="9157335" cy="5142865"/>
          </a:xfrm>
          <a:prstGeom prst="rect">
            <a:avLst/>
          </a:prstGeom>
        </p:spPr>
      </p:pic>
      <p:sp>
        <p:nvSpPr>
          <p:cNvPr id="100" name="文本框 99"/>
          <p:cNvSpPr txBox="1"/>
          <p:nvPr/>
        </p:nvSpPr>
        <p:spPr>
          <a:xfrm>
            <a:off x="1004570" y="1695450"/>
            <a:ext cx="7134860" cy="175323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indent="0"/>
            <a:r>
              <a:rPr lang="en-US" altLang="zh-CN" sz="3600" b="1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    </a:t>
            </a:r>
            <a:r>
              <a:rPr lang="zh-CN" sz="3600" b="1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他路过一条小溪，遇见一位老妇人在磨铁棒，问她在干什么，老妇人说：“我想把它磨成针。”</a:t>
            </a:r>
            <a:endParaRPr lang="zh-CN" altLang="en-US" sz="3600" b="1">
              <a:solidFill>
                <a:srgbClr val="FF0000"/>
              </a:solidFill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</p:txBody>
      </p:sp>
    </p:spTree>
  </p:cSld>
  <p:clrMapOvr>
    <a:masterClrMapping/>
  </p:clrMapOvr>
  <p:transition>
    <p:random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图片 10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330450" y="3416300"/>
            <a:ext cx="609600" cy="581025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-6350" y="635"/>
            <a:ext cx="9157335" cy="5142865"/>
          </a:xfrm>
          <a:prstGeom prst="rect">
            <a:avLst/>
          </a:prstGeom>
        </p:spPr>
      </p:pic>
      <p:sp>
        <p:nvSpPr>
          <p:cNvPr id="3" name="文本框 2"/>
          <p:cNvSpPr txBox="1"/>
          <p:nvPr/>
        </p:nvSpPr>
        <p:spPr>
          <a:xfrm>
            <a:off x="1092200" y="2700020"/>
            <a:ext cx="6283325" cy="1198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600" b="1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</a:rPr>
              <a:t>    </a:t>
            </a:r>
            <a:r>
              <a:rPr lang="zh-CN" altLang="en-US" sz="3600" b="1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</a:rPr>
              <a:t>李白被她的精神感动，就回去完成学业。</a:t>
            </a:r>
          </a:p>
        </p:txBody>
      </p:sp>
      <p:sp>
        <p:nvSpPr>
          <p:cNvPr id="4" name="文本框 3"/>
          <p:cNvSpPr txBox="1"/>
          <p:nvPr/>
        </p:nvSpPr>
        <p:spPr>
          <a:xfrm>
            <a:off x="1011555" y="979805"/>
            <a:ext cx="6992620" cy="1198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600" b="1">
                <a:solidFill>
                  <a:srgbClr val="7030A0"/>
                </a:solidFill>
                <a:latin typeface="楷体" panose="02010609060101010101" charset="-122"/>
                <a:ea typeface="楷体" panose="02010609060101010101" charset="-122"/>
                <a:sym typeface="+mn-ea"/>
              </a:rPr>
              <a:t>    “</a:t>
            </a:r>
            <a:r>
              <a:rPr lang="zh-CN" altLang="en-US" sz="3600" b="1">
                <a:solidFill>
                  <a:srgbClr val="7030A0"/>
                </a:solidFill>
                <a:latin typeface="楷体" panose="02010609060101010101" charset="-122"/>
                <a:ea typeface="楷体" panose="02010609060101010101" charset="-122"/>
                <a:sym typeface="+mn-ea"/>
              </a:rPr>
              <a:t>太白感其意，还卒业</a:t>
            </a:r>
            <a:r>
              <a:rPr lang="en-US" altLang="zh-CN" sz="3600" b="1">
                <a:solidFill>
                  <a:srgbClr val="7030A0"/>
                </a:solidFill>
                <a:latin typeface="楷体" panose="02010609060101010101" charset="-122"/>
                <a:ea typeface="楷体" panose="02010609060101010101" charset="-122"/>
                <a:sym typeface="+mn-ea"/>
              </a:rPr>
              <a:t>”</a:t>
            </a:r>
            <a:r>
              <a:rPr lang="zh-CN" altLang="en-US" sz="3600" b="1">
                <a:solidFill>
                  <a:srgbClr val="7030A0"/>
                </a:solidFill>
                <a:latin typeface="楷体" panose="02010609060101010101" charset="-122"/>
                <a:ea typeface="楷体" panose="02010609060101010101" charset="-122"/>
                <a:sym typeface="+mn-ea"/>
              </a:rPr>
              <a:t>。</a:t>
            </a:r>
            <a:r>
              <a:rPr lang="zh-CN" altLang="en-US" sz="3600" b="1">
                <a:latin typeface="楷体" panose="02010609060101010101" charset="-122"/>
                <a:ea typeface="楷体" panose="02010609060101010101" charset="-122"/>
                <a:sym typeface="+mn-ea"/>
              </a:rPr>
              <a:t>故事的结果是什么呢？</a:t>
            </a: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图片 10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330450" y="3416300"/>
            <a:ext cx="609600" cy="581025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-17780" y="635"/>
            <a:ext cx="9157335" cy="5142865"/>
          </a:xfrm>
          <a:prstGeom prst="rect">
            <a:avLst/>
          </a:prstGeom>
        </p:spPr>
      </p:pic>
      <p:sp>
        <p:nvSpPr>
          <p:cNvPr id="2" name="文本框 1"/>
          <p:cNvSpPr txBox="1"/>
          <p:nvPr/>
        </p:nvSpPr>
        <p:spPr>
          <a:xfrm>
            <a:off x="3536315" y="241300"/>
            <a:ext cx="204851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600" b="1">
                <a:ln>
                  <a:solidFill>
                    <a:sysClr val="windowText" lastClr="000000"/>
                  </a:solidFill>
                </a:ln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  <a:innerShdw blurRad="63500" dist="50800">
                    <a:prstClr val="black">
                      <a:alpha val="50000"/>
                    </a:prstClr>
                  </a:innerShdw>
                  <a:reflection blurRad="6350" stA="55000" endA="300" endPos="45500" dir="5400000" sy="-100000" algn="bl" rotWithShape="0"/>
                </a:effectLst>
                <a:latin typeface="微软雅黑" panose="020B0503020204020204" charset="-122"/>
                <a:ea typeface="微软雅黑" panose="020B0503020204020204" charset="-122"/>
              </a:rPr>
              <a:t>拓展延伸</a:t>
            </a:r>
          </a:p>
        </p:txBody>
      </p:sp>
      <p:sp>
        <p:nvSpPr>
          <p:cNvPr id="3" name="文本框 2"/>
          <p:cNvSpPr txBox="1"/>
          <p:nvPr/>
        </p:nvSpPr>
        <p:spPr>
          <a:xfrm>
            <a:off x="1560195" y="1289050"/>
            <a:ext cx="6000115" cy="1198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600" b="1">
                <a:latin typeface="楷体" panose="02010609060101010101" charset="-122"/>
                <a:ea typeface="楷体" panose="02010609060101010101" charset="-122"/>
              </a:rPr>
              <a:t>    </a:t>
            </a:r>
            <a:r>
              <a:rPr lang="zh-CN" altLang="en-US" sz="3600" b="1">
                <a:latin typeface="楷体" panose="02010609060101010101" charset="-122"/>
                <a:ea typeface="楷体" panose="02010609060101010101" charset="-122"/>
              </a:rPr>
              <a:t>学完这篇文言文，你有什么启示？</a:t>
            </a:r>
          </a:p>
        </p:txBody>
      </p:sp>
      <p:sp>
        <p:nvSpPr>
          <p:cNvPr id="4" name="文本框 3"/>
          <p:cNvSpPr txBox="1"/>
          <p:nvPr/>
        </p:nvSpPr>
        <p:spPr>
          <a:xfrm>
            <a:off x="1074420" y="3002280"/>
            <a:ext cx="6714490" cy="1198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/>
              <a:t>                     </a:t>
            </a:r>
            <a:r>
              <a:rPr lang="zh-CN" altLang="en-US" sz="3600" b="1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只要功夫深，铁杵磨成针。 </a:t>
            </a:r>
            <a:r>
              <a:rPr lang="zh-CN" altLang="en-US" sz="3600" b="1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功到自然成。</a:t>
            </a: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图片 10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330450" y="3416300"/>
            <a:ext cx="609600" cy="581025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-17780" y="635"/>
            <a:ext cx="9157335" cy="5142865"/>
          </a:xfrm>
          <a:prstGeom prst="rect">
            <a:avLst/>
          </a:prstGeom>
        </p:spPr>
      </p:pic>
      <p:sp>
        <p:nvSpPr>
          <p:cNvPr id="2" name="文本框 1"/>
          <p:cNvSpPr txBox="1"/>
          <p:nvPr/>
        </p:nvSpPr>
        <p:spPr>
          <a:xfrm>
            <a:off x="3925570" y="314960"/>
            <a:ext cx="1293495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600" b="1">
                <a:ln>
                  <a:solidFill>
                    <a:sysClr val="windowText" lastClr="000000"/>
                  </a:solidFill>
                </a:ln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  <a:innerShdw blurRad="63500" dist="50800">
                    <a:prstClr val="black">
                      <a:alpha val="50000"/>
                    </a:prstClr>
                  </a:innerShdw>
                  <a:reflection blurRad="6350" stA="55000" endA="300" endPos="45500" dir="5400000" sy="-100000" algn="bl" rotWithShape="0"/>
                </a:effectLst>
                <a:latin typeface="微软雅黑" panose="020B0503020204020204" charset="-122"/>
                <a:ea typeface="微软雅黑" panose="020B0503020204020204" charset="-122"/>
              </a:rPr>
              <a:t>小 结</a:t>
            </a:r>
          </a:p>
        </p:txBody>
      </p:sp>
      <p:sp>
        <p:nvSpPr>
          <p:cNvPr id="3" name="文本框 2"/>
          <p:cNvSpPr txBox="1"/>
          <p:nvPr/>
        </p:nvSpPr>
        <p:spPr>
          <a:xfrm>
            <a:off x="795020" y="1384300"/>
            <a:ext cx="7531735" cy="2861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600" b="1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    </a:t>
            </a:r>
            <a:r>
              <a:rPr lang="zh-CN" altLang="en-US" sz="3600" b="1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本节课我们学习了一篇小古文,初步学会了如何断句,如何理解字词,如何开开心心地诵读,俗话说,只要工夫深,铁杵磨成针。愿大家多多诵读小古文,喜欢小古文！</a:t>
            </a:r>
          </a:p>
        </p:txBody>
      </p:sp>
    </p:spTree>
  </p:cSld>
  <p:clrMapOvr>
    <a:masterClrMapping/>
  </p:clrMapOvr>
  <p:transition>
    <p:random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7620" y="-8255"/>
            <a:ext cx="9159875" cy="5159375"/>
          </a:xfrm>
          <a:prstGeom prst="rect">
            <a:avLst/>
          </a:prstGeom>
        </p:spPr>
      </p:pic>
      <p:sp>
        <p:nvSpPr>
          <p:cNvPr id="7" name="文本框 6"/>
          <p:cNvSpPr txBox="1"/>
          <p:nvPr/>
        </p:nvSpPr>
        <p:spPr>
          <a:xfrm>
            <a:off x="2336800" y="1086246"/>
            <a:ext cx="5229225" cy="13220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80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方正行楷简体" panose="02010601030101010101" charset="-122"/>
                <a:ea typeface="方正行楷简体" panose="02010601030101010101" charset="-122"/>
                <a:sym typeface="+mn-ea"/>
              </a:rPr>
              <a:t>  </a:t>
            </a:r>
            <a:r>
              <a:rPr lang="zh-CN" altLang="en-US" sz="80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方正行楷简体" panose="02010601030101010101" charset="-122"/>
                <a:ea typeface="方正行楷简体" panose="02010601030101010101" charset="-122"/>
                <a:sym typeface="+mn-ea"/>
              </a:rPr>
              <a:t>谢谢观看</a:t>
            </a:r>
            <a:endParaRPr lang="zh-CN" altLang="en-US" sz="8000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  <a:latin typeface="方正行楷简体" panose="02010601030101010101" charset="-122"/>
              <a:ea typeface="方正行楷简体" panose="02010601030101010101" charset="-122"/>
              <a:cs typeface="微软雅黑" panose="020B0503020204020204" charset="-122"/>
              <a:sym typeface="+mn-ea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:random/>
      </p:transition>
    </mc:Choice>
    <mc:Fallback xmlns="">
      <p:transition>
        <p:random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图片 10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330450" y="3416300"/>
            <a:ext cx="609600" cy="581025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-17780" y="635"/>
            <a:ext cx="9157335" cy="5142865"/>
          </a:xfrm>
          <a:prstGeom prst="rect">
            <a:avLst/>
          </a:prstGeom>
        </p:spPr>
      </p:pic>
      <p:sp>
        <p:nvSpPr>
          <p:cNvPr id="100" name="文本框 99"/>
          <p:cNvSpPr txBox="1"/>
          <p:nvPr/>
        </p:nvSpPr>
        <p:spPr>
          <a:xfrm>
            <a:off x="1358265" y="1742440"/>
            <a:ext cx="6404610" cy="119888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indent="0"/>
            <a:r>
              <a:rPr lang="en-US" altLang="zh-CN" sz="3600" b="1">
                <a:solidFill>
                  <a:srgbClr val="000000"/>
                </a:solidFill>
                <a:latin typeface="楷体" panose="02010609060101010101" charset="-122"/>
                <a:ea typeface="楷体" panose="02010609060101010101" charset="-122"/>
                <a:cs typeface="方正书宋_GBK" charset="0"/>
              </a:rPr>
              <a:t>    </a:t>
            </a:r>
            <a:r>
              <a:rPr lang="zh-CN" sz="3600" b="1">
                <a:solidFill>
                  <a:srgbClr val="000000"/>
                </a:solidFill>
                <a:latin typeface="楷体" panose="02010609060101010101" charset="-122"/>
                <a:ea typeface="楷体" panose="02010609060101010101" charset="-122"/>
                <a:cs typeface="方正书宋_GBK" charset="0"/>
              </a:rPr>
              <a:t>这节课我们能不能也用这个方法来学习《铁杵成针》呢？</a:t>
            </a:r>
            <a:endParaRPr lang="zh-CN" altLang="en-US" sz="3600" b="1">
              <a:solidFill>
                <a:srgbClr val="000000"/>
              </a:solidFill>
              <a:latin typeface="楷体" panose="02010609060101010101" charset="-122"/>
              <a:ea typeface="楷体" panose="02010609060101010101" charset="-122"/>
              <a:cs typeface="方正书宋_GBK" charset="0"/>
            </a:endParaRPr>
          </a:p>
        </p:txBody>
      </p:sp>
    </p:spTree>
  </p:cSld>
  <p:clrMapOvr>
    <a:masterClrMapping/>
  </p:clrMapOvr>
  <p:transition>
    <p:random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图片 10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330450" y="3416300"/>
            <a:ext cx="609600" cy="581025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-17780" y="635"/>
            <a:ext cx="9157335" cy="5142865"/>
          </a:xfrm>
          <a:prstGeom prst="rect">
            <a:avLst/>
          </a:prstGeom>
        </p:spPr>
      </p:pic>
      <p:sp>
        <p:nvSpPr>
          <p:cNvPr id="2" name="文本框 1"/>
          <p:cNvSpPr txBox="1"/>
          <p:nvPr/>
        </p:nvSpPr>
        <p:spPr>
          <a:xfrm>
            <a:off x="3238500" y="186055"/>
            <a:ext cx="216027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600" b="1">
                <a:ln>
                  <a:solidFill>
                    <a:sysClr val="windowText" lastClr="000000"/>
                  </a:solidFill>
                </a:ln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  <a:innerShdw blurRad="63500" dist="50800">
                    <a:prstClr val="black">
                      <a:alpha val="50000"/>
                    </a:prstClr>
                  </a:innerShdw>
                  <a:reflection blurRad="6350" stA="55000" endA="300" endPos="45500" dir="5400000" sy="-100000" algn="bl" rotWithShape="0"/>
                </a:effectLst>
                <a:latin typeface="微软雅黑" panose="020B0503020204020204" charset="-122"/>
                <a:ea typeface="微软雅黑" panose="020B0503020204020204" charset="-122"/>
              </a:rPr>
              <a:t>理解课题</a:t>
            </a:r>
          </a:p>
        </p:txBody>
      </p:sp>
      <p:sp>
        <p:nvSpPr>
          <p:cNvPr id="3" name="文本框 2"/>
          <p:cNvSpPr txBox="1"/>
          <p:nvPr/>
        </p:nvSpPr>
        <p:spPr>
          <a:xfrm>
            <a:off x="1322070" y="1757680"/>
            <a:ext cx="6499860" cy="1198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600" b="1">
                <a:latin typeface="楷体" panose="02010609060101010101" charset="-122"/>
                <a:ea typeface="楷体" panose="02010609060101010101" charset="-122"/>
              </a:rPr>
              <a:t>    </a:t>
            </a:r>
            <a:r>
              <a:rPr lang="zh-CN" altLang="en-US" sz="3600" b="1">
                <a:latin typeface="楷体" panose="02010609060101010101" charset="-122"/>
                <a:ea typeface="楷体" panose="02010609060101010101" charset="-122"/>
              </a:rPr>
              <a:t>读题目，想一想，题目的含义是什么？</a:t>
            </a:r>
          </a:p>
        </p:txBody>
      </p:sp>
    </p:spTree>
  </p:cSld>
  <p:clrMapOvr>
    <a:masterClrMapping/>
  </p:clrMapOvr>
  <p:transition>
    <p:random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图片 10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330450" y="3416300"/>
            <a:ext cx="609600" cy="581025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-17780" y="635"/>
            <a:ext cx="9157335" cy="5142865"/>
          </a:xfrm>
          <a:prstGeom prst="rect">
            <a:avLst/>
          </a:prstGeom>
        </p:spPr>
      </p:pic>
      <p:sp>
        <p:nvSpPr>
          <p:cNvPr id="100" name="文本框 99"/>
          <p:cNvSpPr txBox="1"/>
          <p:nvPr/>
        </p:nvSpPr>
        <p:spPr>
          <a:xfrm>
            <a:off x="1235075" y="1070610"/>
            <a:ext cx="6586220" cy="119888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indent="0"/>
            <a:r>
              <a:rPr lang="en-US" altLang="zh-CN" sz="3600" b="1">
                <a:solidFill>
                  <a:srgbClr val="000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    </a:t>
            </a:r>
            <a:r>
              <a:rPr lang="zh-CN" sz="3600" b="1">
                <a:solidFill>
                  <a:srgbClr val="000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“杵”可能是什么思</a:t>
            </a:r>
            <a:r>
              <a:rPr lang="en-US" sz="3600" b="1">
                <a:solidFill>
                  <a:srgbClr val="000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?“杵”是什么呢？</a:t>
            </a:r>
          </a:p>
        </p:txBody>
      </p:sp>
      <p:sp>
        <p:nvSpPr>
          <p:cNvPr id="2" name="文本框 1"/>
          <p:cNvSpPr txBox="1"/>
          <p:nvPr/>
        </p:nvSpPr>
        <p:spPr>
          <a:xfrm>
            <a:off x="1399540" y="2714625"/>
            <a:ext cx="6787515" cy="1198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600" b="1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</a:rPr>
              <a:t>    </a:t>
            </a:r>
            <a:r>
              <a:rPr lang="zh-CN" altLang="en-US" sz="3600" b="1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</a:rPr>
              <a:t>是木头，是木棒。是一头粗一头细的木棒。</a:t>
            </a: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图片 10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330450" y="3416300"/>
            <a:ext cx="609600" cy="581025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-17780" y="635"/>
            <a:ext cx="9157335" cy="5142865"/>
          </a:xfrm>
          <a:prstGeom prst="rect">
            <a:avLst/>
          </a:prstGeom>
        </p:spPr>
      </p:pic>
      <p:pic>
        <p:nvPicPr>
          <p:cNvPr id="2" name="图片 1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553075" y="1261745"/>
            <a:ext cx="3507740" cy="3452495"/>
          </a:xfrm>
          <a:prstGeom prst="rect">
            <a:avLst/>
          </a:prstGeom>
        </p:spPr>
      </p:pic>
      <p:sp>
        <p:nvSpPr>
          <p:cNvPr id="100" name="文本框 99"/>
          <p:cNvSpPr txBox="1"/>
          <p:nvPr/>
        </p:nvSpPr>
        <p:spPr>
          <a:xfrm>
            <a:off x="171450" y="1147445"/>
            <a:ext cx="5238750" cy="64516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indent="228600"/>
            <a:r>
              <a:rPr lang="zh-CN" sz="3600" b="1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那么</a:t>
            </a:r>
            <a:r>
              <a:rPr lang="en-US" sz="3600" b="1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“</a:t>
            </a:r>
            <a:r>
              <a:rPr lang="zh-CN" sz="3600" b="1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铁杵</a:t>
            </a:r>
            <a:r>
              <a:rPr lang="en-US" sz="3600" b="1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”</a:t>
            </a:r>
            <a:r>
              <a:rPr lang="zh-CN" altLang="en-US" sz="3600" b="1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是什么</a:t>
            </a:r>
            <a:r>
              <a:rPr lang="zh-CN" sz="3600" b="1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呢？</a:t>
            </a:r>
            <a:endParaRPr lang="zh-CN" altLang="en-US" sz="3600" b="1">
              <a:solidFill>
                <a:schemeClr val="tx1"/>
              </a:solidFill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347345" y="2067560"/>
            <a:ext cx="5032375" cy="23069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600" b="1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</a:rPr>
              <a:t>请看图片，这就是铁杵，一头粗一头细的圆铁棒，要把它磨成一根针，不容易啊。</a:t>
            </a: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图片 10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330450" y="3416300"/>
            <a:ext cx="609600" cy="581025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-17780" y="635"/>
            <a:ext cx="9157335" cy="5142865"/>
          </a:xfrm>
          <a:prstGeom prst="rect">
            <a:avLst/>
          </a:prstGeom>
        </p:spPr>
      </p:pic>
      <p:pic>
        <p:nvPicPr>
          <p:cNvPr id="2" name="图片 1" descr="疯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65150" y="2063115"/>
            <a:ext cx="2628019" cy="2628019"/>
          </a:xfrm>
          <a:prstGeom prst="rect">
            <a:avLst/>
          </a:prstGeom>
        </p:spPr>
      </p:pic>
      <p:sp>
        <p:nvSpPr>
          <p:cNvPr id="3" name="文本框 2"/>
          <p:cNvSpPr txBox="1"/>
          <p:nvPr/>
        </p:nvSpPr>
        <p:spPr>
          <a:xfrm>
            <a:off x="1319530" y="1242060"/>
            <a:ext cx="1341755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000" b="1">
                <a:solidFill>
                  <a:srgbClr val="FF0000"/>
                </a:solidFill>
              </a:rPr>
              <a:t>féng</a:t>
            </a:r>
          </a:p>
        </p:txBody>
      </p:sp>
      <p:sp>
        <p:nvSpPr>
          <p:cNvPr id="4" name="文本框 3"/>
          <p:cNvSpPr txBox="1"/>
          <p:nvPr/>
        </p:nvSpPr>
        <p:spPr>
          <a:xfrm>
            <a:off x="3549015" y="241935"/>
            <a:ext cx="2023745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600" b="1">
                <a:ln>
                  <a:solidFill>
                    <a:sysClr val="windowText" lastClr="000000"/>
                  </a:solidFill>
                </a:ln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  <a:innerShdw blurRad="63500" dist="50800">
                    <a:prstClr val="black">
                      <a:alpha val="50000"/>
                    </a:prstClr>
                  </a:innerShdw>
                  <a:reflection blurRad="6350" stA="55000" endA="300" endPos="45500" dir="5400000" sy="-100000" algn="bl" rotWithShape="0"/>
                </a:effectLst>
                <a:latin typeface="微软雅黑" panose="020B0503020204020204" charset="-122"/>
                <a:ea typeface="微软雅黑" panose="020B0503020204020204" charset="-122"/>
              </a:rPr>
              <a:t>指导书写</a:t>
            </a:r>
          </a:p>
        </p:txBody>
      </p:sp>
      <p:sp>
        <p:nvSpPr>
          <p:cNvPr id="5" name="文本框 4"/>
          <p:cNvSpPr txBox="1"/>
          <p:nvPr/>
        </p:nvSpPr>
        <p:spPr>
          <a:xfrm>
            <a:off x="3477260" y="2063115"/>
            <a:ext cx="126111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600" b="1">
                <a:latin typeface="楷体" panose="02010609060101010101" charset="-122"/>
                <a:ea typeface="楷体" panose="02010609060101010101" charset="-122"/>
              </a:rPr>
              <a:t>写法：</a:t>
            </a:r>
          </a:p>
        </p:txBody>
      </p:sp>
      <p:sp>
        <p:nvSpPr>
          <p:cNvPr id="6" name="文本框 5"/>
          <p:cNvSpPr txBox="1"/>
          <p:nvPr/>
        </p:nvSpPr>
        <p:spPr>
          <a:xfrm>
            <a:off x="4658995" y="2063115"/>
            <a:ext cx="3960495" cy="17532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600" b="1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“辶”起笔低，平捺长伸，托住被包部分。</a:t>
            </a: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图片 10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330450" y="3416300"/>
            <a:ext cx="609600" cy="581025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-17780" y="635"/>
            <a:ext cx="9157335" cy="5142865"/>
          </a:xfrm>
          <a:prstGeom prst="rect">
            <a:avLst/>
          </a:prstGeom>
        </p:spPr>
      </p:pic>
      <p:pic>
        <p:nvPicPr>
          <p:cNvPr id="2" name="图片 1" descr="组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52780" y="1955165"/>
            <a:ext cx="2628019" cy="2628019"/>
          </a:xfrm>
          <a:prstGeom prst="rect">
            <a:avLst/>
          </a:prstGeom>
        </p:spPr>
      </p:pic>
      <p:sp>
        <p:nvSpPr>
          <p:cNvPr id="3" name="文本框 2"/>
          <p:cNvSpPr txBox="1"/>
          <p:nvPr/>
        </p:nvSpPr>
        <p:spPr>
          <a:xfrm>
            <a:off x="1622425" y="1162685"/>
            <a:ext cx="825500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000" b="1">
                <a:solidFill>
                  <a:srgbClr val="FF0000"/>
                </a:solidFill>
              </a:rPr>
              <a:t>zú</a:t>
            </a:r>
          </a:p>
        </p:txBody>
      </p:sp>
      <p:sp>
        <p:nvSpPr>
          <p:cNvPr id="5" name="文本框 4"/>
          <p:cNvSpPr txBox="1"/>
          <p:nvPr/>
        </p:nvSpPr>
        <p:spPr>
          <a:xfrm>
            <a:off x="3469640" y="1955165"/>
            <a:ext cx="126111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600" b="1">
                <a:latin typeface="楷体" panose="02010609060101010101" charset="-122"/>
                <a:ea typeface="楷体" panose="02010609060101010101" charset="-122"/>
              </a:rPr>
              <a:t>写法：</a:t>
            </a:r>
          </a:p>
        </p:txBody>
      </p:sp>
      <p:sp>
        <p:nvSpPr>
          <p:cNvPr id="4" name="文本框 3"/>
          <p:cNvSpPr txBox="1"/>
          <p:nvPr/>
        </p:nvSpPr>
        <p:spPr>
          <a:xfrm>
            <a:off x="4660265" y="1955165"/>
            <a:ext cx="3967480" cy="17532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600" b="1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</a:rPr>
              <a:t>上横短，下横长，竖要在正中，与上面点对齐。</a:t>
            </a: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图片 10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330450" y="3416300"/>
            <a:ext cx="609600" cy="581025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-17780" y="635"/>
            <a:ext cx="9157335" cy="5142865"/>
          </a:xfrm>
          <a:prstGeom prst="rect">
            <a:avLst/>
          </a:prstGeom>
        </p:spPr>
      </p:pic>
      <p:sp>
        <p:nvSpPr>
          <p:cNvPr id="2" name="文本框 1"/>
          <p:cNvSpPr txBox="1"/>
          <p:nvPr/>
        </p:nvSpPr>
        <p:spPr>
          <a:xfrm>
            <a:off x="3513455" y="186690"/>
            <a:ext cx="2094865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3600" b="1">
                <a:ln>
                  <a:solidFill>
                    <a:sysClr val="windowText" lastClr="000000"/>
                  </a:solidFill>
                </a:ln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  <a:innerShdw blurRad="63500" dist="50800">
                    <a:prstClr val="black">
                      <a:alpha val="50000"/>
                    </a:prstClr>
                  </a:innerShdw>
                  <a:reflection blurRad="6350" stA="55000" endA="300" endPos="45500" dir="5400000" sy="-100000" algn="bl" rotWithShape="0"/>
                </a:effectLst>
                <a:latin typeface="微软雅黑" panose="020B0503020204020204" charset="-122"/>
                <a:ea typeface="微软雅黑" panose="020B0503020204020204" charset="-122"/>
              </a:rPr>
              <a:t>初读课文</a:t>
            </a:r>
          </a:p>
        </p:txBody>
      </p:sp>
      <p:sp>
        <p:nvSpPr>
          <p:cNvPr id="3" name="文本框 2"/>
          <p:cNvSpPr txBox="1"/>
          <p:nvPr/>
        </p:nvSpPr>
        <p:spPr>
          <a:xfrm>
            <a:off x="842010" y="1421130"/>
            <a:ext cx="7437755" cy="34150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600" b="1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    </a:t>
            </a:r>
            <a:r>
              <a:rPr lang="zh-CN" altLang="en-US" sz="3600" b="1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磨针溪，在/象耳山下。世传/李太白读书/山中，未成，弃去。过/是溪，逢/老媪（ǎo）/方/磨铁杵，问之，曰（yuē）：“欲作针。”太白/感其意，还（huán）/卒（zú）业。  </a:t>
            </a:r>
          </a:p>
        </p:txBody>
      </p:sp>
    </p:spTree>
  </p:cSld>
  <p:clrMapOvr>
    <a:masterClrMapping/>
  </p:clrMapOvr>
  <p:transition>
    <p:random/>
  </p:transition>
</p:sld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765</Words>
  <PresentationFormat>全屏显示(16:9)</PresentationFormat>
  <Paragraphs>59</Paragraphs>
  <Slides>25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25</vt:i4>
      </vt:variant>
    </vt:vector>
  </HeadingPairs>
  <TitlesOfParts>
    <vt:vector size="33" baseType="lpstr">
      <vt:lpstr>NEU-BZ-S92</vt:lpstr>
      <vt:lpstr>方正行楷简体</vt:lpstr>
      <vt:lpstr>楷体</vt:lpstr>
      <vt:lpstr>微软雅黑</vt:lpstr>
      <vt:lpstr>Arial</vt:lpstr>
      <vt:lpstr>Calibri</vt:lpstr>
      <vt:lpstr>Calibri Light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dcterms:created xsi:type="dcterms:W3CDTF">2020-01-27T11:39:41Z</dcterms:created>
  <dcterms:modified xsi:type="dcterms:W3CDTF">2020-04-08T00:02:22Z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2052-11.1.0.9339</vt:lpwstr>
  </property>
</Properties>
</file>