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42" r:id="rId2"/>
    <p:sldId id="368" r:id="rId3"/>
    <p:sldId id="318" r:id="rId4"/>
    <p:sldId id="319" r:id="rId5"/>
    <p:sldId id="265" r:id="rId6"/>
    <p:sldId id="323" r:id="rId7"/>
    <p:sldId id="290" r:id="rId8"/>
    <p:sldId id="320" r:id="rId9"/>
    <p:sldId id="266" r:id="rId10"/>
    <p:sldId id="282" r:id="rId11"/>
    <p:sldId id="276" r:id="rId12"/>
    <p:sldId id="293" r:id="rId13"/>
    <p:sldId id="281" r:id="rId14"/>
    <p:sldId id="280" r:id="rId15"/>
    <p:sldId id="279" r:id="rId16"/>
    <p:sldId id="294" r:id="rId17"/>
    <p:sldId id="278" r:id="rId18"/>
    <p:sldId id="299" r:id="rId19"/>
    <p:sldId id="324" r:id="rId20"/>
    <p:sldId id="288" r:id="rId21"/>
    <p:sldId id="287" r:id="rId22"/>
    <p:sldId id="322" r:id="rId23"/>
    <p:sldId id="296" r:id="rId24"/>
    <p:sldId id="325" r:id="rId25"/>
    <p:sldId id="367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3" r:id="rId47"/>
    <p:sldId id="394" r:id="rId48"/>
    <p:sldId id="395" r:id="rId49"/>
  </p:sldIdLst>
  <p:sldSz cx="12192000" cy="6858000"/>
  <p:notesSz cx="6858000" cy="9144000"/>
  <p:embeddedFontLst>
    <p:embeddedFont>
      <p:font typeface="Pinyin Adjust" panose="02010600030101010101" charset="0"/>
      <p:regular r:id="rId50"/>
    </p:embeddedFont>
    <p:embeddedFont>
      <p:font typeface="黑体" panose="02010609060101010101" pitchFamily="49" charset="-122"/>
      <p:regular r:id="rId51"/>
    </p:embeddedFont>
    <p:embeddedFont>
      <p:font typeface="华文新魏" panose="02010800040101010101" pitchFamily="2" charset="-122"/>
      <p:regular r:id="rId52"/>
    </p:embeddedFont>
    <p:embeddedFont>
      <p:font typeface="楷体" panose="02010609060101010101" pitchFamily="49" charset="-122"/>
      <p:regular r:id="rId53"/>
    </p:embeddedFont>
    <p:embeddedFont>
      <p:font typeface="微软雅黑" panose="020B0503020204020204" pitchFamily="34" charset="-122"/>
      <p:regular r:id="rId54"/>
      <p:bold r:id="rId5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38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beishijiyingcai@126.com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236"/>
    <a:srgbClr val="A1C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43"/>
        <p:guide pos="38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Relationship Id="rId30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9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0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520565"/>
            <a:ext cx="12213590" cy="234124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005195" y="1986280"/>
            <a:ext cx="461327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>
                <a:latin typeface="华文新魏" panose="02010800040101010101" charset="-122"/>
                <a:ea typeface="华文新魏" panose="02010800040101010101" charset="-122"/>
              </a:rPr>
              <a:t>语文</a:t>
            </a: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-3810" y="688340"/>
            <a:ext cx="4834890" cy="38423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37585" y="5306695"/>
            <a:ext cx="80924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bg2"/>
                </a:solidFill>
              </a:rPr>
              <a:t>人教部编版</a:t>
            </a:r>
            <a:r>
              <a:rPr lang="en-US" altLang="zh-CN" sz="4400">
                <a:solidFill>
                  <a:schemeClr val="bg2"/>
                </a:solidFill>
              </a:rPr>
              <a:t>·</a:t>
            </a:r>
            <a:r>
              <a:rPr lang="zh-CN" altLang="en-US" sz="4400">
                <a:solidFill>
                  <a:schemeClr val="bg2"/>
                </a:solidFill>
              </a:rPr>
              <a:t>四年级（下册）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6680" y="16510"/>
            <a:ext cx="46132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20xx</a:t>
            </a:r>
            <a:r>
              <a:rPr lang="zh-CN" altLang="en-US" sz="60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年春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2763866" y="2513098"/>
            <a:ext cx="1000125" cy="1107868"/>
            <a:chOff x="7520505" y="2275707"/>
            <a:chExt cx="1000125" cy="1107868"/>
          </a:xfrm>
        </p:grpSpPr>
        <p:grpSp>
          <p:nvGrpSpPr>
            <p:cNvPr id="10" name="组合 85"/>
            <p:cNvGrpSpPr/>
            <p:nvPr/>
          </p:nvGrpSpPr>
          <p:grpSpPr bwMode="auto">
            <a:xfrm>
              <a:off x="7520505" y="2381862"/>
              <a:ext cx="1000125" cy="1001713"/>
              <a:chOff x="714348" y="428604"/>
              <a:chExt cx="1000132" cy="1000926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714348" y="428604"/>
                <a:ext cx="1000132" cy="999339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2" name="直接连接符 11"/>
              <p:cNvCxnSpPr>
                <a:stCxn id="11" idx="0"/>
                <a:endCxn id="11" idx="2"/>
              </p:cNvCxnSpPr>
              <p:nvPr/>
            </p:nvCxnSpPr>
            <p:spPr>
              <a:xfrm rot="16200000" flipH="1">
                <a:off x="714744" y="928273"/>
                <a:ext cx="999339" cy="3175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stCxn id="11" idx="1"/>
                <a:endCxn id="11" idx="3"/>
              </p:cNvCxnSpPr>
              <p:nvPr/>
            </p:nvCxnSpPr>
            <p:spPr>
              <a:xfrm rot="10800000" flipH="1">
                <a:off x="714348" y="928274"/>
                <a:ext cx="1000132" cy="1586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64"/>
            <p:cNvSpPr txBox="1">
              <a:spLocks noChangeArrowheads="1"/>
            </p:cNvSpPr>
            <p:nvPr/>
          </p:nvSpPr>
          <p:spPr bwMode="auto">
            <a:xfrm>
              <a:off x="7543978" y="2275707"/>
              <a:ext cx="608012" cy="10839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6600" b="1" dirty="0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囊</a:t>
              </a:r>
            </a:p>
          </p:txBody>
        </p:sp>
      </p:grpSp>
      <p:sp>
        <p:nvSpPr>
          <p:cNvPr id="55" name="圆角矩形 54"/>
          <p:cNvSpPr/>
          <p:nvPr/>
        </p:nvSpPr>
        <p:spPr>
          <a:xfrm>
            <a:off x="4764405" y="901700"/>
            <a:ext cx="2944495" cy="6718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我会写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4490090" y="2542407"/>
            <a:ext cx="1000125" cy="1107868"/>
            <a:chOff x="7520505" y="2275707"/>
            <a:chExt cx="1000125" cy="1107868"/>
          </a:xfrm>
        </p:grpSpPr>
        <p:grpSp>
          <p:nvGrpSpPr>
            <p:cNvPr id="85" name="组合 85"/>
            <p:cNvGrpSpPr/>
            <p:nvPr/>
          </p:nvGrpSpPr>
          <p:grpSpPr bwMode="auto">
            <a:xfrm>
              <a:off x="7520505" y="2381862"/>
              <a:ext cx="1000125" cy="1001713"/>
              <a:chOff x="714348" y="428604"/>
              <a:chExt cx="1000132" cy="1000926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714348" y="428604"/>
                <a:ext cx="1000132" cy="999339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8" name="直接连接符 87"/>
              <p:cNvCxnSpPr>
                <a:stCxn id="87" idx="0"/>
                <a:endCxn id="87" idx="2"/>
              </p:cNvCxnSpPr>
              <p:nvPr/>
            </p:nvCxnSpPr>
            <p:spPr>
              <a:xfrm rot="16200000" flipH="1">
                <a:off x="714744" y="928273"/>
                <a:ext cx="999339" cy="3175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>
                <a:stCxn id="87" idx="1"/>
                <a:endCxn id="87" idx="3"/>
              </p:cNvCxnSpPr>
              <p:nvPr/>
            </p:nvCxnSpPr>
            <p:spPr>
              <a:xfrm rot="10800000" flipH="1">
                <a:off x="714348" y="928274"/>
                <a:ext cx="1000132" cy="1586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文本框 64"/>
            <p:cNvSpPr txBox="1">
              <a:spLocks noChangeArrowheads="1"/>
            </p:cNvSpPr>
            <p:nvPr/>
          </p:nvSpPr>
          <p:spPr bwMode="auto">
            <a:xfrm>
              <a:off x="7543978" y="2275707"/>
              <a:ext cx="608012" cy="10839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6600" b="1" dirty="0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萤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280790" y="2513098"/>
            <a:ext cx="1000125" cy="1107868"/>
            <a:chOff x="7520505" y="2275707"/>
            <a:chExt cx="1000125" cy="1107868"/>
          </a:xfrm>
        </p:grpSpPr>
        <p:grpSp>
          <p:nvGrpSpPr>
            <p:cNvPr id="91" name="组合 85"/>
            <p:cNvGrpSpPr/>
            <p:nvPr/>
          </p:nvGrpSpPr>
          <p:grpSpPr bwMode="auto">
            <a:xfrm>
              <a:off x="7520505" y="2381862"/>
              <a:ext cx="1000125" cy="1001713"/>
              <a:chOff x="714348" y="428604"/>
              <a:chExt cx="1000132" cy="1000926"/>
            </a:xfrm>
          </p:grpSpPr>
          <p:sp>
            <p:nvSpPr>
              <p:cNvPr id="93" name="矩形 92"/>
              <p:cNvSpPr/>
              <p:nvPr/>
            </p:nvSpPr>
            <p:spPr>
              <a:xfrm>
                <a:off x="714348" y="428604"/>
                <a:ext cx="1000132" cy="999339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4" name="直接连接符 93"/>
              <p:cNvCxnSpPr>
                <a:stCxn id="93" idx="0"/>
                <a:endCxn id="93" idx="2"/>
              </p:cNvCxnSpPr>
              <p:nvPr/>
            </p:nvCxnSpPr>
            <p:spPr>
              <a:xfrm rot="16200000" flipH="1">
                <a:off x="714744" y="928273"/>
                <a:ext cx="999339" cy="3175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>
                <a:stCxn id="93" idx="1"/>
                <a:endCxn id="93" idx="3"/>
              </p:cNvCxnSpPr>
              <p:nvPr/>
            </p:nvCxnSpPr>
            <p:spPr>
              <a:xfrm rot="10800000" flipH="1">
                <a:off x="714348" y="928274"/>
                <a:ext cx="1000132" cy="1586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文本框 64"/>
            <p:cNvSpPr txBox="1">
              <a:spLocks noChangeArrowheads="1"/>
            </p:cNvSpPr>
            <p:nvPr/>
          </p:nvSpPr>
          <p:spPr bwMode="auto">
            <a:xfrm>
              <a:off x="7543978" y="2275707"/>
              <a:ext cx="608012" cy="10839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6600" b="1" dirty="0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恭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118380" y="2504306"/>
            <a:ext cx="1000125" cy="1107868"/>
            <a:chOff x="7520505" y="2275707"/>
            <a:chExt cx="1000125" cy="1107868"/>
          </a:xfrm>
        </p:grpSpPr>
        <p:grpSp>
          <p:nvGrpSpPr>
            <p:cNvPr id="97" name="组合 85"/>
            <p:cNvGrpSpPr/>
            <p:nvPr/>
          </p:nvGrpSpPr>
          <p:grpSpPr bwMode="auto">
            <a:xfrm>
              <a:off x="7520505" y="2381862"/>
              <a:ext cx="1000125" cy="1001713"/>
              <a:chOff x="714348" y="428604"/>
              <a:chExt cx="1000132" cy="1000926"/>
            </a:xfrm>
          </p:grpSpPr>
          <p:sp>
            <p:nvSpPr>
              <p:cNvPr id="99" name="矩形 98"/>
              <p:cNvSpPr/>
              <p:nvPr/>
            </p:nvSpPr>
            <p:spPr>
              <a:xfrm>
                <a:off x="714348" y="428604"/>
                <a:ext cx="1000132" cy="999339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0" name="直接连接符 99"/>
              <p:cNvCxnSpPr>
                <a:stCxn id="99" idx="0"/>
                <a:endCxn id="99" idx="2"/>
              </p:cNvCxnSpPr>
              <p:nvPr/>
            </p:nvCxnSpPr>
            <p:spPr>
              <a:xfrm rot="16200000" flipH="1">
                <a:off x="714744" y="928273"/>
                <a:ext cx="999339" cy="3175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>
                <a:stCxn id="99" idx="1"/>
                <a:endCxn id="99" idx="3"/>
              </p:cNvCxnSpPr>
              <p:nvPr/>
            </p:nvCxnSpPr>
            <p:spPr>
              <a:xfrm rot="10800000" flipH="1">
                <a:off x="714348" y="928274"/>
                <a:ext cx="1000132" cy="1586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文本框 64"/>
            <p:cNvSpPr txBox="1">
              <a:spLocks noChangeArrowheads="1"/>
            </p:cNvSpPr>
            <p:nvPr/>
          </p:nvSpPr>
          <p:spPr bwMode="auto">
            <a:xfrm>
              <a:off x="7543978" y="2275707"/>
              <a:ext cx="608012" cy="10839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6600" b="1" dirty="0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勤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3572759" y="4218805"/>
            <a:ext cx="1000125" cy="1107868"/>
            <a:chOff x="7520505" y="2275707"/>
            <a:chExt cx="1000125" cy="1107868"/>
          </a:xfrm>
        </p:grpSpPr>
        <p:grpSp>
          <p:nvGrpSpPr>
            <p:cNvPr id="103" name="组合 85"/>
            <p:cNvGrpSpPr/>
            <p:nvPr/>
          </p:nvGrpSpPr>
          <p:grpSpPr bwMode="auto">
            <a:xfrm>
              <a:off x="7520505" y="2381862"/>
              <a:ext cx="1000125" cy="1001713"/>
              <a:chOff x="714348" y="428604"/>
              <a:chExt cx="1000132" cy="1000926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714348" y="428604"/>
                <a:ext cx="1000132" cy="999339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6" name="直接连接符 105"/>
              <p:cNvCxnSpPr>
                <a:stCxn id="105" idx="0"/>
                <a:endCxn id="105" idx="2"/>
              </p:cNvCxnSpPr>
              <p:nvPr/>
            </p:nvCxnSpPr>
            <p:spPr>
              <a:xfrm rot="16200000" flipH="1">
                <a:off x="714744" y="928273"/>
                <a:ext cx="999339" cy="3175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5" idx="1"/>
                <a:endCxn id="105" idx="3"/>
              </p:cNvCxnSpPr>
              <p:nvPr/>
            </p:nvCxnSpPr>
            <p:spPr>
              <a:xfrm rot="10800000" flipH="1">
                <a:off x="714348" y="928274"/>
                <a:ext cx="1000132" cy="1586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64"/>
            <p:cNvSpPr txBox="1">
              <a:spLocks noChangeArrowheads="1"/>
            </p:cNvSpPr>
            <p:nvPr/>
          </p:nvSpPr>
          <p:spPr bwMode="auto">
            <a:xfrm>
              <a:off x="7543978" y="2275707"/>
              <a:ext cx="608012" cy="10839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6600" b="1" dirty="0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贫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5331219" y="4271560"/>
            <a:ext cx="1000125" cy="1107868"/>
            <a:chOff x="7520505" y="2275707"/>
            <a:chExt cx="1000125" cy="1107868"/>
          </a:xfrm>
        </p:grpSpPr>
        <p:grpSp>
          <p:nvGrpSpPr>
            <p:cNvPr id="109" name="组合 85"/>
            <p:cNvGrpSpPr/>
            <p:nvPr/>
          </p:nvGrpSpPr>
          <p:grpSpPr bwMode="auto">
            <a:xfrm>
              <a:off x="7520505" y="2381862"/>
              <a:ext cx="1000125" cy="1001713"/>
              <a:chOff x="714348" y="428604"/>
              <a:chExt cx="1000132" cy="1000926"/>
            </a:xfrm>
          </p:grpSpPr>
          <p:sp>
            <p:nvSpPr>
              <p:cNvPr id="111" name="矩形 110"/>
              <p:cNvSpPr/>
              <p:nvPr/>
            </p:nvSpPr>
            <p:spPr>
              <a:xfrm>
                <a:off x="714348" y="428604"/>
                <a:ext cx="1000132" cy="999339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2" name="直接连接符 111"/>
              <p:cNvCxnSpPr>
                <a:stCxn id="111" idx="0"/>
                <a:endCxn id="111" idx="2"/>
              </p:cNvCxnSpPr>
              <p:nvPr/>
            </p:nvCxnSpPr>
            <p:spPr>
              <a:xfrm rot="16200000" flipH="1">
                <a:off x="714744" y="928273"/>
                <a:ext cx="999339" cy="3175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>
                <a:stCxn id="111" idx="1"/>
                <a:endCxn id="111" idx="3"/>
              </p:cNvCxnSpPr>
              <p:nvPr/>
            </p:nvCxnSpPr>
            <p:spPr>
              <a:xfrm rot="10800000" flipH="1">
                <a:off x="714348" y="928274"/>
                <a:ext cx="1000132" cy="1586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文本框 64"/>
            <p:cNvSpPr txBox="1">
              <a:spLocks noChangeArrowheads="1"/>
            </p:cNvSpPr>
            <p:nvPr/>
          </p:nvSpPr>
          <p:spPr bwMode="auto">
            <a:xfrm>
              <a:off x="7543978" y="2275707"/>
              <a:ext cx="608012" cy="10839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6600" b="1" dirty="0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焉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7230359" y="4236391"/>
            <a:ext cx="1000125" cy="1107868"/>
            <a:chOff x="7520505" y="2275707"/>
            <a:chExt cx="1000125" cy="1107868"/>
          </a:xfrm>
        </p:grpSpPr>
        <p:grpSp>
          <p:nvGrpSpPr>
            <p:cNvPr id="115" name="组合 85"/>
            <p:cNvGrpSpPr/>
            <p:nvPr/>
          </p:nvGrpSpPr>
          <p:grpSpPr bwMode="auto">
            <a:xfrm>
              <a:off x="7520505" y="2381862"/>
              <a:ext cx="1000125" cy="1001713"/>
              <a:chOff x="714348" y="428604"/>
              <a:chExt cx="1000132" cy="1000926"/>
            </a:xfrm>
          </p:grpSpPr>
          <p:sp>
            <p:nvSpPr>
              <p:cNvPr id="117" name="矩形 116"/>
              <p:cNvSpPr/>
              <p:nvPr/>
            </p:nvSpPr>
            <p:spPr>
              <a:xfrm>
                <a:off x="714348" y="428604"/>
                <a:ext cx="1000132" cy="999339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8" name="直接连接符 117"/>
              <p:cNvCxnSpPr>
                <a:stCxn id="117" idx="0"/>
                <a:endCxn id="117" idx="2"/>
              </p:cNvCxnSpPr>
              <p:nvPr/>
            </p:nvCxnSpPr>
            <p:spPr>
              <a:xfrm rot="16200000" flipH="1">
                <a:off x="714744" y="928273"/>
                <a:ext cx="999339" cy="3175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>
                <a:stCxn id="117" idx="1"/>
                <a:endCxn id="117" idx="3"/>
              </p:cNvCxnSpPr>
              <p:nvPr/>
            </p:nvCxnSpPr>
            <p:spPr>
              <a:xfrm rot="10800000" flipH="1">
                <a:off x="714348" y="928274"/>
                <a:ext cx="1000132" cy="1586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文本框 64"/>
            <p:cNvSpPr txBox="1">
              <a:spLocks noChangeArrowheads="1"/>
            </p:cNvSpPr>
            <p:nvPr/>
          </p:nvSpPr>
          <p:spPr bwMode="auto">
            <a:xfrm>
              <a:off x="7543978" y="2275707"/>
              <a:ext cx="608012" cy="10849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6600" b="1" dirty="0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逢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8883313" y="4218806"/>
            <a:ext cx="1000125" cy="1107868"/>
            <a:chOff x="7520505" y="2275707"/>
            <a:chExt cx="1000125" cy="1107868"/>
          </a:xfrm>
        </p:grpSpPr>
        <p:grpSp>
          <p:nvGrpSpPr>
            <p:cNvPr id="121" name="组合 85"/>
            <p:cNvGrpSpPr/>
            <p:nvPr/>
          </p:nvGrpSpPr>
          <p:grpSpPr bwMode="auto">
            <a:xfrm>
              <a:off x="7520505" y="2381862"/>
              <a:ext cx="1000125" cy="1001713"/>
              <a:chOff x="714348" y="428604"/>
              <a:chExt cx="1000132" cy="1000926"/>
            </a:xfrm>
          </p:grpSpPr>
          <p:sp>
            <p:nvSpPr>
              <p:cNvPr id="123" name="矩形 122"/>
              <p:cNvSpPr/>
              <p:nvPr/>
            </p:nvSpPr>
            <p:spPr>
              <a:xfrm>
                <a:off x="714348" y="428604"/>
                <a:ext cx="1000132" cy="999339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24" name="直接连接符 123"/>
              <p:cNvCxnSpPr>
                <a:stCxn id="123" idx="0"/>
                <a:endCxn id="123" idx="2"/>
              </p:cNvCxnSpPr>
              <p:nvPr/>
            </p:nvCxnSpPr>
            <p:spPr>
              <a:xfrm rot="16200000" flipH="1">
                <a:off x="714744" y="928273"/>
                <a:ext cx="999339" cy="3175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>
                <a:stCxn id="123" idx="1"/>
                <a:endCxn id="123" idx="3"/>
              </p:cNvCxnSpPr>
              <p:nvPr/>
            </p:nvCxnSpPr>
            <p:spPr>
              <a:xfrm rot="10800000" flipH="1">
                <a:off x="714348" y="928274"/>
                <a:ext cx="1000132" cy="1586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文本框 64"/>
            <p:cNvSpPr txBox="1">
              <a:spLocks noChangeArrowheads="1"/>
            </p:cNvSpPr>
            <p:nvPr/>
          </p:nvSpPr>
          <p:spPr bwMode="auto">
            <a:xfrm>
              <a:off x="7543978" y="2275707"/>
              <a:ext cx="608012" cy="10839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6600" b="1" dirty="0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卒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878774" y="4240375"/>
            <a:ext cx="1000125" cy="1083945"/>
            <a:chOff x="7520505" y="2303139"/>
            <a:chExt cx="1000125" cy="1083945"/>
          </a:xfrm>
        </p:grpSpPr>
        <p:grpSp>
          <p:nvGrpSpPr>
            <p:cNvPr id="54" name="组合 85"/>
            <p:cNvGrpSpPr/>
            <p:nvPr/>
          </p:nvGrpSpPr>
          <p:grpSpPr bwMode="auto">
            <a:xfrm>
              <a:off x="7520505" y="2381862"/>
              <a:ext cx="1000125" cy="1001713"/>
              <a:chOff x="714348" y="428604"/>
              <a:chExt cx="1000132" cy="1000926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714348" y="428604"/>
                <a:ext cx="1000132" cy="999339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9" name="直接连接符 58"/>
              <p:cNvCxnSpPr>
                <a:stCxn id="58" idx="0"/>
                <a:endCxn id="58" idx="2"/>
              </p:cNvCxnSpPr>
              <p:nvPr/>
            </p:nvCxnSpPr>
            <p:spPr>
              <a:xfrm rot="16200000" flipH="1">
                <a:off x="714744" y="928273"/>
                <a:ext cx="999339" cy="3175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>
                <a:stCxn id="58" idx="1"/>
                <a:endCxn id="58" idx="3"/>
              </p:cNvCxnSpPr>
              <p:nvPr/>
            </p:nvCxnSpPr>
            <p:spPr>
              <a:xfrm rot="10800000" flipH="1">
                <a:off x="714348" y="928274"/>
                <a:ext cx="1000132" cy="1586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文本框 64"/>
            <p:cNvSpPr txBox="1">
              <a:spLocks noChangeArrowheads="1"/>
            </p:cNvSpPr>
            <p:nvPr/>
          </p:nvSpPr>
          <p:spPr bwMode="auto">
            <a:xfrm>
              <a:off x="7553122" y="2303139"/>
              <a:ext cx="608012" cy="10839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6600" b="1" dirty="0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2"/>
          <p:cNvSpPr txBox="1"/>
          <p:nvPr/>
        </p:nvSpPr>
        <p:spPr>
          <a:xfrm>
            <a:off x="4827299" y="4630197"/>
            <a:ext cx="126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组词</a:t>
            </a:r>
          </a:p>
        </p:txBody>
      </p:sp>
      <p:sp>
        <p:nvSpPr>
          <p:cNvPr id="4" name="文本框 63"/>
          <p:cNvSpPr txBox="1"/>
          <p:nvPr/>
        </p:nvSpPr>
        <p:spPr>
          <a:xfrm>
            <a:off x="6676040" y="4632271"/>
            <a:ext cx="495954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行囊</a:t>
            </a:r>
          </a:p>
        </p:txBody>
      </p:sp>
      <p:sp>
        <p:nvSpPr>
          <p:cNvPr id="5" name="文本框 20"/>
          <p:cNvSpPr txBox="1"/>
          <p:nvPr/>
        </p:nvSpPr>
        <p:spPr>
          <a:xfrm>
            <a:off x="4827299" y="5466722"/>
            <a:ext cx="237605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造句：</a:t>
            </a:r>
          </a:p>
        </p:txBody>
      </p:sp>
      <p:sp>
        <p:nvSpPr>
          <p:cNvPr id="6" name="文本框 21"/>
          <p:cNvSpPr txBox="1"/>
          <p:nvPr/>
        </p:nvSpPr>
        <p:spPr>
          <a:xfrm>
            <a:off x="6676040" y="5465591"/>
            <a:ext cx="5515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背好行囊，准备出发。</a:t>
            </a:r>
          </a:p>
        </p:txBody>
      </p:sp>
      <p:grpSp>
        <p:nvGrpSpPr>
          <p:cNvPr id="7" name="组合 23"/>
          <p:cNvGrpSpPr/>
          <p:nvPr/>
        </p:nvGrpSpPr>
        <p:grpSpPr>
          <a:xfrm>
            <a:off x="1163040" y="1411166"/>
            <a:ext cx="2772240" cy="2625318"/>
            <a:chOff x="379999" y="1753368"/>
            <a:chExt cx="4320000" cy="4320000"/>
          </a:xfrm>
        </p:grpSpPr>
        <p:sp>
          <p:nvSpPr>
            <p:cNvPr id="8" name="矩形 7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>
              <a:stCxn id="8" idx="1"/>
              <a:endCxn id="8" idx="3"/>
            </p:cNvCxnSpPr>
            <p:nvPr/>
          </p:nvCxnSpPr>
          <p:spPr>
            <a:xfrm>
              <a:off x="379999" y="3913368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8" idx="0"/>
              <a:endCxn id="8" idx="2"/>
            </p:cNvCxnSpPr>
            <p:nvPr/>
          </p:nvCxnSpPr>
          <p:spPr>
            <a:xfrm>
              <a:off x="2539999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25"/>
          <p:cNvSpPr txBox="1"/>
          <p:nvPr/>
        </p:nvSpPr>
        <p:spPr>
          <a:xfrm>
            <a:off x="1254289" y="1202655"/>
            <a:ext cx="3335276" cy="275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囊</a:t>
            </a:r>
          </a:p>
        </p:txBody>
      </p:sp>
      <p:sp>
        <p:nvSpPr>
          <p:cNvPr id="18" name="文本框 60"/>
          <p:cNvSpPr txBox="1"/>
          <p:nvPr/>
        </p:nvSpPr>
        <p:spPr>
          <a:xfrm>
            <a:off x="4827299" y="2127435"/>
            <a:ext cx="126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笔顺</a:t>
            </a:r>
          </a:p>
        </p:txBody>
      </p:sp>
      <p:sp>
        <p:nvSpPr>
          <p:cNvPr id="19" name="文本框 59"/>
          <p:cNvSpPr txBox="1"/>
          <p:nvPr/>
        </p:nvSpPr>
        <p:spPr>
          <a:xfrm>
            <a:off x="1954773" y="580169"/>
            <a:ext cx="1934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latin typeface="Pinyin Adjust" panose="02000500000000000000" pitchFamily="2" charset="0"/>
                <a:ea typeface="微软雅黑" panose="020B0503020204020204" charset="-122"/>
                <a:cs typeface="Pinyin Adjust" panose="02000500000000000000" pitchFamily="2" charset="0"/>
              </a:rPr>
              <a:t>náng</a:t>
            </a:r>
            <a:endParaRPr lang="en-US" altLang="zh-CN" sz="4800" dirty="0">
              <a:latin typeface="Pinyin Adjust" panose="02000500000000000000" pitchFamily="2" charset="0"/>
              <a:ea typeface="微软雅黑" panose="020B0503020204020204" charset="-122"/>
              <a:cs typeface="Pinyin Adjust" panose="02000500000000000000" pitchFamily="2" charset="0"/>
            </a:endParaRPr>
          </a:p>
        </p:txBody>
      </p:sp>
      <p:sp>
        <p:nvSpPr>
          <p:cNvPr id="20482" name="AutoShape 2" descr="d:\Documents\Tencent Files\2720870067\Image\C2C\Image2\W]5N2FOSK~%V3+`LDD`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83" name="AutoShape 3" descr="d:\Documents\Tencent Files\2720870067\Image\C2C\Image2\W]5N2FOSK~%V3+`LDD`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84" name="AutoShape 4" descr="d:\Documents\Tencent Files\2720870067\Image\C2C\Image2\W]5N2FOSK~%V3+`LDD`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6386" name="Picture 2" descr="d:\Documents\Tencent Files\2720870067\Image\C2C\Image2\WK)I8{HOV4)W464A`QRBD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9783" y="641839"/>
            <a:ext cx="5649507" cy="3780691"/>
          </a:xfrm>
          <a:prstGeom prst="rect">
            <a:avLst/>
          </a:prstGeom>
          <a:noFill/>
        </p:spPr>
      </p:pic>
      <p:pic>
        <p:nvPicPr>
          <p:cNvPr id="17410" name="Picture 2" descr="https://timgsa.baidu.com/timg?image&amp;quality=80&amp;size=b9999_10000&amp;sec=1565922357115&amp;di=da9c945be15ea7aa9b4dee5ec35bc49e&amp;imgtype=0&amp;src=http%3A%2F%2Fimg.alicdn.com%2Fimgextra%2Fi2%2F663434900%2FTB2GQ1hcW8lpuFjy0FpXXaGrpXa_%2521%2521663434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457" y="4308230"/>
            <a:ext cx="3788996" cy="227339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>
          <a:xfrm>
            <a:off x="4580997" y="3457616"/>
            <a:ext cx="126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组词</a:t>
            </a:r>
          </a:p>
        </p:txBody>
      </p:sp>
      <p:sp>
        <p:nvSpPr>
          <p:cNvPr id="3" name="文本框 63"/>
          <p:cNvSpPr txBox="1"/>
          <p:nvPr/>
        </p:nvSpPr>
        <p:spPr>
          <a:xfrm>
            <a:off x="6028334" y="3444695"/>
            <a:ext cx="495954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萤火虫</a:t>
            </a:r>
          </a:p>
        </p:txBody>
      </p:sp>
      <p:sp>
        <p:nvSpPr>
          <p:cNvPr id="4" name="文本框 8"/>
          <p:cNvSpPr txBox="1"/>
          <p:nvPr/>
        </p:nvSpPr>
        <p:spPr>
          <a:xfrm>
            <a:off x="4597415" y="4396350"/>
            <a:ext cx="126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造句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</a:p>
        </p:txBody>
      </p:sp>
      <p:sp>
        <p:nvSpPr>
          <p:cNvPr id="5" name="文本框 9"/>
          <p:cNvSpPr txBox="1"/>
          <p:nvPr/>
        </p:nvSpPr>
        <p:spPr>
          <a:xfrm>
            <a:off x="6066692" y="4446173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夏天的夜晚常会看到萤火虫一闪一闪地发着亮光。</a:t>
            </a:r>
          </a:p>
        </p:txBody>
      </p:sp>
      <p:sp>
        <p:nvSpPr>
          <p:cNvPr id="7" name="文本框 60"/>
          <p:cNvSpPr txBox="1"/>
          <p:nvPr/>
        </p:nvSpPr>
        <p:spPr>
          <a:xfrm>
            <a:off x="4535869" y="1674059"/>
            <a:ext cx="126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笔顺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67704" y="1043513"/>
            <a:ext cx="2772240" cy="2625318"/>
            <a:chOff x="379999" y="1753368"/>
            <a:chExt cx="4320000" cy="4320000"/>
          </a:xfrm>
        </p:grpSpPr>
        <p:sp>
          <p:nvSpPr>
            <p:cNvPr id="9" name="矩形 8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>
              <a:stCxn id="9" idx="1"/>
              <a:endCxn id="9" idx="3"/>
            </p:cNvCxnSpPr>
            <p:nvPr/>
          </p:nvCxnSpPr>
          <p:spPr>
            <a:xfrm>
              <a:off x="379999" y="3913368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9" idx="0"/>
              <a:endCxn id="9" idx="2"/>
            </p:cNvCxnSpPr>
            <p:nvPr/>
          </p:nvCxnSpPr>
          <p:spPr>
            <a:xfrm>
              <a:off x="2539999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25"/>
          <p:cNvSpPr txBox="1"/>
          <p:nvPr/>
        </p:nvSpPr>
        <p:spPr>
          <a:xfrm>
            <a:off x="1140992" y="898491"/>
            <a:ext cx="333527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萤</a:t>
            </a:r>
          </a:p>
        </p:txBody>
      </p:sp>
      <p:sp>
        <p:nvSpPr>
          <p:cNvPr id="17" name="文本框 59"/>
          <p:cNvSpPr txBox="1"/>
          <p:nvPr/>
        </p:nvSpPr>
        <p:spPr>
          <a:xfrm>
            <a:off x="1870047" y="228257"/>
            <a:ext cx="1266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solidFill>
                  <a:srgbClr val="000000"/>
                </a:solidFill>
                <a:latin typeface="Pinyin Adjust" panose="02000500000000000000" pitchFamily="2" charset="0"/>
                <a:ea typeface="GB Pinyinok-B" pitchFamily="2" charset="-122"/>
                <a:cs typeface="Pinyin Adjust" panose="02000500000000000000" pitchFamily="2" charset="0"/>
              </a:rPr>
              <a:t>y</a:t>
            </a:r>
            <a:r>
              <a:rPr lang="en-US" altLang="zh-CN" sz="4800" dirty="0" err="1">
                <a:solidFill>
                  <a:srgbClr val="000000"/>
                </a:solidFill>
                <a:latin typeface="Pinyin Adjust" panose="02000500000000000000" pitchFamily="2" charset="0"/>
                <a:ea typeface="微软雅黑" panose="020B0503020204020204" charset="-122"/>
                <a:cs typeface="Pinyin Adjust" panose="02000500000000000000" pitchFamily="2" charset="0"/>
              </a:rPr>
              <a:t>í</a:t>
            </a:r>
            <a:r>
              <a:rPr lang="en-US" altLang="zh-CN" sz="4800" dirty="0" err="1">
                <a:solidFill>
                  <a:srgbClr val="000000"/>
                </a:solidFill>
                <a:latin typeface="Pinyin Adjust" panose="02000500000000000000" pitchFamily="2" charset="0"/>
                <a:ea typeface="GB Pinyinok-B" pitchFamily="2" charset="-122"/>
                <a:cs typeface="Pinyin Adjust" panose="02000500000000000000" pitchFamily="2" charset="0"/>
              </a:rPr>
              <a:t>ng</a:t>
            </a:r>
            <a:r>
              <a:rPr lang="en-US" altLang="zh-CN" sz="4000" b="1" dirty="0">
                <a:solidFill>
                  <a:srgbClr val="C00000"/>
                </a:solidFill>
                <a:latin typeface="+mn-ea"/>
              </a:rPr>
              <a:t>  </a:t>
            </a:r>
            <a:endParaRPr lang="zh-CN" altLang="en-US" sz="4000" b="1" dirty="0">
              <a:solidFill>
                <a:srgbClr val="C00000"/>
              </a:solidFill>
              <a:latin typeface="+mn-ea"/>
            </a:endParaRPr>
          </a:p>
        </p:txBody>
      </p:sp>
      <p:pic>
        <p:nvPicPr>
          <p:cNvPr id="15362" name="Picture 2" descr="d:\Documents\Tencent Files\2720870067\Image\C2C\Image2\4L)ANW2J6@1}5T~XWSKKX(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4606" y="1019907"/>
            <a:ext cx="5868325" cy="2031023"/>
          </a:xfrm>
          <a:prstGeom prst="rect">
            <a:avLst/>
          </a:prstGeom>
          <a:noFill/>
        </p:spPr>
      </p:pic>
      <p:pic>
        <p:nvPicPr>
          <p:cNvPr id="16386" name="Picture 2" descr="http://i0.hdslb.com/bfs/article/ab16c55f142a2e395ee6ac995b336f5744925e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2090" y="3833446"/>
            <a:ext cx="1889857" cy="285027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1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>
          <a:xfrm>
            <a:off x="4575434" y="3752606"/>
            <a:ext cx="126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组词</a:t>
            </a:r>
          </a:p>
        </p:txBody>
      </p:sp>
      <p:sp>
        <p:nvSpPr>
          <p:cNvPr id="3" name="文本框 63"/>
          <p:cNvSpPr txBox="1"/>
          <p:nvPr/>
        </p:nvSpPr>
        <p:spPr>
          <a:xfrm>
            <a:off x="6042353" y="3694511"/>
            <a:ext cx="495954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恭敬   恭贺</a:t>
            </a:r>
          </a:p>
        </p:txBody>
      </p:sp>
      <p:sp>
        <p:nvSpPr>
          <p:cNvPr id="4" name="文本框 8"/>
          <p:cNvSpPr txBox="1"/>
          <p:nvPr/>
        </p:nvSpPr>
        <p:spPr>
          <a:xfrm>
            <a:off x="4581802" y="4924628"/>
            <a:ext cx="126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造句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</a:p>
        </p:txBody>
      </p:sp>
      <p:sp>
        <p:nvSpPr>
          <p:cNvPr id="5" name="文本框 9"/>
          <p:cNvSpPr txBox="1"/>
          <p:nvPr/>
        </p:nvSpPr>
        <p:spPr>
          <a:xfrm>
            <a:off x="6022730" y="4885789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学生见到老师态度应该恭敬。</a:t>
            </a:r>
          </a:p>
        </p:txBody>
      </p:sp>
      <p:sp>
        <p:nvSpPr>
          <p:cNvPr id="7" name="文本框 60"/>
          <p:cNvSpPr txBox="1"/>
          <p:nvPr/>
        </p:nvSpPr>
        <p:spPr>
          <a:xfrm>
            <a:off x="4535868" y="1726812"/>
            <a:ext cx="126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笔顺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23743" y="1140228"/>
            <a:ext cx="2772240" cy="2625318"/>
            <a:chOff x="379999" y="1753368"/>
            <a:chExt cx="4320000" cy="4320000"/>
          </a:xfrm>
        </p:grpSpPr>
        <p:sp>
          <p:nvSpPr>
            <p:cNvPr id="9" name="矩形 8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>
              <a:stCxn id="9" idx="1"/>
              <a:endCxn id="9" idx="3"/>
            </p:cNvCxnSpPr>
            <p:nvPr/>
          </p:nvCxnSpPr>
          <p:spPr>
            <a:xfrm>
              <a:off x="379999" y="3913368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9" idx="0"/>
              <a:endCxn id="9" idx="2"/>
            </p:cNvCxnSpPr>
            <p:nvPr/>
          </p:nvCxnSpPr>
          <p:spPr>
            <a:xfrm>
              <a:off x="2539999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25"/>
          <p:cNvSpPr txBox="1"/>
          <p:nvPr/>
        </p:nvSpPr>
        <p:spPr>
          <a:xfrm>
            <a:off x="1081364" y="960996"/>
            <a:ext cx="3335276" cy="275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恭</a:t>
            </a:r>
          </a:p>
        </p:txBody>
      </p:sp>
      <p:sp>
        <p:nvSpPr>
          <p:cNvPr id="17" name="文本框 59"/>
          <p:cNvSpPr txBox="1"/>
          <p:nvPr/>
        </p:nvSpPr>
        <p:spPr>
          <a:xfrm>
            <a:off x="1626578" y="393939"/>
            <a:ext cx="152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latin typeface="Pinyin Adjust" panose="02000500000000000000" pitchFamily="2" charset="0"/>
                <a:ea typeface="微软雅黑" panose="020B0503020204020204" charset="-122"/>
                <a:cs typeface="Pinyin Adjust" panose="02000500000000000000" pitchFamily="2" charset="0"/>
              </a:rPr>
              <a:t>gōng</a:t>
            </a:r>
            <a:endParaRPr lang="zh-CN" altLang="en-US" sz="5400" dirty="0">
              <a:solidFill>
                <a:srgbClr val="C00000"/>
              </a:solidFill>
              <a:latin typeface="Pinyin Adjust" panose="02000500000000000000" pitchFamily="2" charset="0"/>
            </a:endParaRPr>
          </a:p>
        </p:txBody>
      </p:sp>
      <p:sp>
        <p:nvSpPr>
          <p:cNvPr id="18433" name="AutoShape 1" descr="d:\Documents\Tencent Files\2720870067\Image\C2C\Image2\114PV4SZ}%JOVXBCQD{SH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34" name="AutoShape 2" descr="d:\Documents\Tencent Files\2720870067\Image\C2C\Image2\114PV4SZ}%JOVXBCQD{SH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36" name="AutoShape 4" descr="d:\Documents\Tencent Files\2720870067\Image\C2C\Image2\EI9BA9C(V~NZWOZQ9HW7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338" name="Picture 2" descr="d:\Documents\Tencent Files\2720870067\Image\C2C\Image2\%Y(2]Z7}}A43~U}WCV9}@W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131" y="940776"/>
            <a:ext cx="6084277" cy="2128583"/>
          </a:xfrm>
          <a:prstGeom prst="rect">
            <a:avLst/>
          </a:prstGeom>
          <a:noFill/>
        </p:spPr>
      </p:pic>
      <p:pic>
        <p:nvPicPr>
          <p:cNvPr id="15362" name="Picture 2" descr="https://timgsa.baidu.com/timg?image&amp;quality=80&amp;size=b9999_10000&amp;sec=1565923029373&amp;di=c6555b306204fa6d38087d8a7bf5127c&amp;imgtype=0&amp;src=http%3A%2F%2Fwww.bjyouth.gov.cn%2Fpub%2Fgqttw%2Fimages%2Fcontent%2F2016-11%2F20161109085004126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627" y="3930162"/>
            <a:ext cx="3505200" cy="26289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1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9"/>
          <p:cNvSpPr txBox="1"/>
          <p:nvPr/>
        </p:nvSpPr>
        <p:spPr>
          <a:xfrm>
            <a:off x="1806475" y="606172"/>
            <a:ext cx="1266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solidFill>
                  <a:srgbClr val="000000"/>
                </a:solidFill>
                <a:latin typeface="Pinyin Adjust" panose="02000500000000000000" pitchFamily="2" charset="0"/>
                <a:ea typeface="微软雅黑" panose="020B0503020204020204" charset="-122"/>
                <a:cs typeface="Pinyin Adjust" panose="02000500000000000000" pitchFamily="2" charset="0"/>
              </a:rPr>
              <a:t>qín</a:t>
            </a:r>
            <a:r>
              <a:rPr lang="en-US" altLang="zh-CN" sz="4800" dirty="0">
                <a:solidFill>
                  <a:srgbClr val="C00000"/>
                </a:solidFill>
                <a:latin typeface="Pinyin Adjust" panose="02000500000000000000" pitchFamily="2" charset="0"/>
              </a:rPr>
              <a:t>  </a:t>
            </a:r>
            <a:endParaRPr lang="zh-CN" altLang="en-US" sz="4800" dirty="0">
              <a:solidFill>
                <a:srgbClr val="C00000"/>
              </a:solidFill>
              <a:latin typeface="Pinyin Adjust" panose="02000500000000000000" pitchFamily="2" charset="0"/>
            </a:endParaRPr>
          </a:p>
        </p:txBody>
      </p:sp>
      <p:sp>
        <p:nvSpPr>
          <p:cNvPr id="4" name="文本框 60"/>
          <p:cNvSpPr txBox="1"/>
          <p:nvPr/>
        </p:nvSpPr>
        <p:spPr>
          <a:xfrm>
            <a:off x="4850439" y="1818641"/>
            <a:ext cx="126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笔顺</a:t>
            </a:r>
          </a:p>
        </p:txBody>
      </p:sp>
      <p:sp>
        <p:nvSpPr>
          <p:cNvPr id="5" name="文本框 62"/>
          <p:cNvSpPr txBox="1"/>
          <p:nvPr/>
        </p:nvSpPr>
        <p:spPr>
          <a:xfrm>
            <a:off x="4955750" y="3972228"/>
            <a:ext cx="126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组词</a:t>
            </a:r>
          </a:p>
        </p:txBody>
      </p:sp>
      <p:sp>
        <p:nvSpPr>
          <p:cNvPr id="6" name="文本框 63"/>
          <p:cNvSpPr txBox="1"/>
          <p:nvPr/>
        </p:nvSpPr>
        <p:spPr>
          <a:xfrm>
            <a:off x="6396060" y="3954643"/>
            <a:ext cx="4902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勤奋   勤勉   出勤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55309" y="1428750"/>
            <a:ext cx="2772240" cy="2625318"/>
            <a:chOff x="379999" y="1753368"/>
            <a:chExt cx="4320000" cy="4320000"/>
          </a:xfrm>
        </p:grpSpPr>
        <p:sp>
          <p:nvSpPr>
            <p:cNvPr id="8" name="矩形 7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>
              <a:stCxn id="8" idx="1"/>
              <a:endCxn id="8" idx="3"/>
            </p:cNvCxnSpPr>
            <p:nvPr/>
          </p:nvCxnSpPr>
          <p:spPr>
            <a:xfrm>
              <a:off x="379999" y="3913368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8" idx="0"/>
              <a:endCxn id="8" idx="2"/>
            </p:cNvCxnSpPr>
            <p:nvPr/>
          </p:nvCxnSpPr>
          <p:spPr>
            <a:xfrm>
              <a:off x="2539999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25"/>
          <p:cNvSpPr txBox="1"/>
          <p:nvPr/>
        </p:nvSpPr>
        <p:spPr>
          <a:xfrm>
            <a:off x="1060450" y="1248870"/>
            <a:ext cx="3305175" cy="275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勤</a:t>
            </a:r>
          </a:p>
        </p:txBody>
      </p:sp>
      <p:sp>
        <p:nvSpPr>
          <p:cNvPr id="12" name="文本框 9"/>
          <p:cNvSpPr txBox="1"/>
          <p:nvPr/>
        </p:nvSpPr>
        <p:spPr>
          <a:xfrm>
            <a:off x="4920077" y="4902980"/>
            <a:ext cx="184515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造句：</a:t>
            </a:r>
          </a:p>
        </p:txBody>
      </p:sp>
      <p:sp>
        <p:nvSpPr>
          <p:cNvPr id="15" name="矩形 14"/>
          <p:cNvSpPr/>
          <p:nvPr/>
        </p:nvSpPr>
        <p:spPr>
          <a:xfrm>
            <a:off x="6404120" y="4963725"/>
            <a:ext cx="53072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学习上面别无途径，唯有勤奋。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54" name="AutoShape 2" descr="d:\Documents\Tencent Files\2720870067\Image\C2C\Image2\WFI[ZJ{SYLK3O}In8LUVU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55" name="AutoShape 3" descr="d:\Documents\Tencent Files\2720870067\Image\C2C\Image2\WFI[ZJ{SYLK3O}In8LUVU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3314" name="Picture 2" descr="d:\Documents\Tencent Files\2720870067\Image\C2C\Image2\@Y]~)R]]@QU_6%5HS3YD3J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617" y="764931"/>
            <a:ext cx="5759358" cy="2901462"/>
          </a:xfrm>
          <a:prstGeom prst="rect">
            <a:avLst/>
          </a:prstGeom>
          <a:noFill/>
        </p:spPr>
      </p:pic>
      <p:pic>
        <p:nvPicPr>
          <p:cNvPr id="14338" name="Picture 2" descr="https://timgsa.baidu.com/timg?image&amp;quality=80&amp;size=b9999_10000&amp;sec=1565925185175&amp;di=5d6d01506f7317c8fc068597a869d035&amp;imgtype=0&amp;src=http%3A%2F%2Fimg.wenjiwu.com%2F170613%2F1497354630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796" y="4314092"/>
            <a:ext cx="3009900" cy="222885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0"/>
          <p:cNvSpPr txBox="1"/>
          <p:nvPr/>
        </p:nvSpPr>
        <p:spPr>
          <a:xfrm>
            <a:off x="4344880" y="2069221"/>
            <a:ext cx="126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笔顺</a:t>
            </a:r>
          </a:p>
        </p:txBody>
      </p:sp>
      <p:sp>
        <p:nvSpPr>
          <p:cNvPr id="3" name="文本框 62"/>
          <p:cNvSpPr txBox="1"/>
          <p:nvPr/>
        </p:nvSpPr>
        <p:spPr>
          <a:xfrm>
            <a:off x="4441228" y="4228158"/>
            <a:ext cx="126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组词</a:t>
            </a:r>
          </a:p>
        </p:txBody>
      </p:sp>
      <p:sp>
        <p:nvSpPr>
          <p:cNvPr id="4" name="文本框 63"/>
          <p:cNvSpPr txBox="1"/>
          <p:nvPr/>
        </p:nvSpPr>
        <p:spPr>
          <a:xfrm>
            <a:off x="5856627" y="4209108"/>
            <a:ext cx="495954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博士   广博   博览</a:t>
            </a:r>
          </a:p>
        </p:txBody>
      </p:sp>
      <p:grpSp>
        <p:nvGrpSpPr>
          <p:cNvPr id="5" name="组合 23"/>
          <p:cNvGrpSpPr/>
          <p:nvPr/>
        </p:nvGrpSpPr>
        <p:grpSpPr>
          <a:xfrm>
            <a:off x="855137" y="953453"/>
            <a:ext cx="2772240" cy="2625318"/>
            <a:chOff x="379999" y="1753368"/>
            <a:chExt cx="4320000" cy="4320000"/>
          </a:xfrm>
        </p:grpSpPr>
        <p:sp>
          <p:nvSpPr>
            <p:cNvPr id="6" name="矩形 5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6" idx="1"/>
              <a:endCxn id="6" idx="3"/>
            </p:cNvCxnSpPr>
            <p:nvPr/>
          </p:nvCxnSpPr>
          <p:spPr>
            <a:xfrm>
              <a:off x="379999" y="3913368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6" idx="0"/>
              <a:endCxn id="6" idx="2"/>
            </p:cNvCxnSpPr>
            <p:nvPr/>
          </p:nvCxnSpPr>
          <p:spPr>
            <a:xfrm>
              <a:off x="2539999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25"/>
          <p:cNvSpPr txBox="1"/>
          <p:nvPr/>
        </p:nvSpPr>
        <p:spPr>
          <a:xfrm>
            <a:off x="1007758" y="812013"/>
            <a:ext cx="3305175" cy="275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26072" y="5127553"/>
            <a:ext cx="749629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造句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博士是目前的最高学位。</a:t>
            </a:r>
          </a:p>
        </p:txBody>
      </p:sp>
      <p:sp>
        <p:nvSpPr>
          <p:cNvPr id="13" name="文本框 59"/>
          <p:cNvSpPr txBox="1"/>
          <p:nvPr/>
        </p:nvSpPr>
        <p:spPr>
          <a:xfrm>
            <a:off x="1872388" y="325795"/>
            <a:ext cx="1266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latin typeface="Pinyin Adjust" panose="02000500000000000000" pitchFamily="2" charset="0"/>
                <a:ea typeface="GB Pinyinok-B" pitchFamily="2" charset="-122"/>
                <a:cs typeface="Pinyin Adjust" panose="02000500000000000000" pitchFamily="2" charset="0"/>
              </a:rPr>
              <a:t>b</a:t>
            </a:r>
            <a:r>
              <a:rPr lang="en-US" altLang="zh-CN" sz="4800" dirty="0" err="1">
                <a:latin typeface="Pinyin Adjust" panose="02000500000000000000" pitchFamily="2" charset="0"/>
                <a:ea typeface="微软雅黑" panose="020B0503020204020204" charset="-122"/>
                <a:cs typeface="Pinyin Adjust" panose="02000500000000000000" pitchFamily="2" charset="0"/>
              </a:rPr>
              <a:t>ó</a:t>
            </a:r>
            <a:endParaRPr lang="zh-CN" altLang="en-US" sz="4800" dirty="0">
              <a:solidFill>
                <a:srgbClr val="C00000"/>
              </a:solidFill>
              <a:latin typeface="Pinyin Adjust" panose="02000500000000000000" pitchFamily="2" charset="0"/>
            </a:endParaRPr>
          </a:p>
        </p:txBody>
      </p:sp>
      <p:pic>
        <p:nvPicPr>
          <p:cNvPr id="12290" name="Picture 2" descr="d:\Documents\Tencent Files\2720870067\Image\C2C\Image2\]W]T]{]K]~HGTU8(R6RSN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046" y="888024"/>
            <a:ext cx="6002215" cy="3043980"/>
          </a:xfrm>
          <a:prstGeom prst="rect">
            <a:avLst/>
          </a:prstGeom>
          <a:noFill/>
        </p:spPr>
      </p:pic>
      <p:pic>
        <p:nvPicPr>
          <p:cNvPr id="13314" name="Picture 2" descr="https://timgsa.baidu.com/timg?image&amp;quality=80&amp;size=b9999_10000&amp;sec=1565925443390&amp;di=596d1d7e10735f552f5d4c64ce17153a&amp;imgtype=0&amp;src=http%3A%2F%2Fku.90sjimg.com%2Felement_origin_min_pic%2F17%2F09%2F05%2F55dd4e0581d8a7ceb08f4cd012e284af.jpg%2521%2Ffwfh%2F804x1103%2Fquality%2F90%2Funsharp%2Ftrue%2Fcompress%2Ftr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565" y="3701560"/>
            <a:ext cx="2083288" cy="2874937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0"/>
          <p:cNvSpPr txBox="1"/>
          <p:nvPr/>
        </p:nvSpPr>
        <p:spPr>
          <a:xfrm>
            <a:off x="4336088" y="2016468"/>
            <a:ext cx="126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笔顺</a:t>
            </a:r>
          </a:p>
        </p:txBody>
      </p:sp>
      <p:sp>
        <p:nvSpPr>
          <p:cNvPr id="3" name="文本框 62"/>
          <p:cNvSpPr txBox="1"/>
          <p:nvPr/>
        </p:nvSpPr>
        <p:spPr>
          <a:xfrm>
            <a:off x="4414852" y="3744580"/>
            <a:ext cx="126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组词</a:t>
            </a:r>
          </a:p>
        </p:txBody>
      </p:sp>
      <p:sp>
        <p:nvSpPr>
          <p:cNvPr id="4" name="文本框 63"/>
          <p:cNvSpPr txBox="1"/>
          <p:nvPr/>
        </p:nvSpPr>
        <p:spPr>
          <a:xfrm>
            <a:off x="5830250" y="3716308"/>
            <a:ext cx="495954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贫穷   贫困   贫血</a:t>
            </a:r>
          </a:p>
        </p:txBody>
      </p:sp>
      <p:grpSp>
        <p:nvGrpSpPr>
          <p:cNvPr id="5" name="组合 23"/>
          <p:cNvGrpSpPr/>
          <p:nvPr/>
        </p:nvGrpSpPr>
        <p:grpSpPr>
          <a:xfrm>
            <a:off x="837553" y="1058961"/>
            <a:ext cx="2772240" cy="2625318"/>
            <a:chOff x="379999" y="1753368"/>
            <a:chExt cx="4320000" cy="4320000"/>
          </a:xfrm>
        </p:grpSpPr>
        <p:sp>
          <p:nvSpPr>
            <p:cNvPr id="6" name="矩形 5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6" idx="1"/>
              <a:endCxn id="6" idx="3"/>
            </p:cNvCxnSpPr>
            <p:nvPr/>
          </p:nvCxnSpPr>
          <p:spPr>
            <a:xfrm>
              <a:off x="379999" y="3913368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6" idx="0"/>
              <a:endCxn id="6" idx="2"/>
            </p:cNvCxnSpPr>
            <p:nvPr/>
          </p:nvCxnSpPr>
          <p:spPr>
            <a:xfrm>
              <a:off x="2539999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25"/>
          <p:cNvSpPr txBox="1"/>
          <p:nvPr/>
        </p:nvSpPr>
        <p:spPr>
          <a:xfrm>
            <a:off x="1042694" y="897674"/>
            <a:ext cx="330517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贫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99915" y="4626610"/>
            <a:ext cx="73691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造句：</a:t>
            </a:r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贫困失学儿童受到社会各界的有力支援。</a:t>
            </a:r>
          </a:p>
        </p:txBody>
      </p:sp>
      <p:sp>
        <p:nvSpPr>
          <p:cNvPr id="14" name="文本框 59"/>
          <p:cNvSpPr txBox="1"/>
          <p:nvPr/>
        </p:nvSpPr>
        <p:spPr>
          <a:xfrm>
            <a:off x="1744109" y="312459"/>
            <a:ext cx="1266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latin typeface="Pinyin Adjust" panose="02000500000000000000" pitchFamily="2" charset="0"/>
                <a:ea typeface="GB Pinyinok-B" pitchFamily="2" charset="-122"/>
                <a:cs typeface="Pinyin Adjust" panose="02000500000000000000" pitchFamily="2" charset="0"/>
              </a:rPr>
              <a:t>p</a:t>
            </a:r>
            <a:r>
              <a:rPr lang="en-US" altLang="zh-CN" sz="4800" dirty="0" err="1">
                <a:latin typeface="Pinyin Adjust" panose="02000500000000000000" pitchFamily="2" charset="0"/>
                <a:ea typeface="微软雅黑" panose="020B0503020204020204" charset="-122"/>
                <a:cs typeface="Pinyin Adjust" panose="02000500000000000000" pitchFamily="2" charset="0"/>
              </a:rPr>
              <a:t>í</a:t>
            </a:r>
            <a:r>
              <a:rPr lang="en-US" altLang="zh-CN" sz="4800" dirty="0" err="1">
                <a:latin typeface="Pinyin Adjust" panose="02000500000000000000" pitchFamily="2" charset="0"/>
                <a:ea typeface="GB Pinyinok-B" pitchFamily="2" charset="-122"/>
                <a:cs typeface="Pinyin Adjust" panose="02000500000000000000" pitchFamily="2" charset="0"/>
              </a:rPr>
              <a:t>n</a:t>
            </a:r>
            <a:endParaRPr lang="zh-CN" altLang="en-US" sz="4800" dirty="0">
              <a:solidFill>
                <a:srgbClr val="C00000"/>
              </a:solidFill>
              <a:latin typeface="Pinyin Adjust" panose="02000500000000000000" pitchFamily="2" charset="0"/>
            </a:endParaRPr>
          </a:p>
        </p:txBody>
      </p:sp>
      <p:pic>
        <p:nvPicPr>
          <p:cNvPr id="11266" name="Picture 2" descr="d:\Documents\Tencent Files\2720870067\Image\C2C\Image2\$A`}C`%KXPE{ELZQ_{WW3~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4661" y="1160585"/>
            <a:ext cx="6312660" cy="2101361"/>
          </a:xfrm>
          <a:prstGeom prst="rect">
            <a:avLst/>
          </a:prstGeom>
          <a:noFill/>
        </p:spPr>
      </p:pic>
      <p:pic>
        <p:nvPicPr>
          <p:cNvPr id="12290" name="Picture 2" descr="https://timgsa.baidu.com/timg?image&amp;quality=80&amp;size=b9999_10000&amp;sec=1565926040335&amp;di=5cb9987973eb6430957ea3126e4af726&amp;imgtype=0&amp;src=http%3A%2F%2Fimage2.sina.com.cn%2Fdy%2Fc%2Fp%2F2005-10-22%2FU397P1T1D8083555F21DT20051022223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742" y="3991708"/>
            <a:ext cx="3505200" cy="26289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9"/>
          <p:cNvSpPr txBox="1"/>
          <p:nvPr/>
        </p:nvSpPr>
        <p:spPr>
          <a:xfrm>
            <a:off x="1772771" y="1284646"/>
            <a:ext cx="1568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latin typeface="Pinyin Adjust" panose="02000500000000000000" pitchFamily="2" charset="0"/>
                <a:ea typeface="微软雅黑" panose="020B0503020204020204" charset="-122"/>
                <a:cs typeface="Pinyin Adjust" panose="02000500000000000000" pitchFamily="2" charset="0"/>
              </a:rPr>
              <a:t>yān</a:t>
            </a:r>
            <a:r>
              <a:rPr lang="en-US" altLang="zh-CN" sz="4800" dirty="0">
                <a:solidFill>
                  <a:srgbClr val="C00000"/>
                </a:solidFill>
                <a:latin typeface="Pinyin Adjust" panose="02000500000000000000" pitchFamily="2" charset="0"/>
              </a:rPr>
              <a:t> </a:t>
            </a:r>
            <a:endParaRPr lang="zh-CN" altLang="en-US" sz="4800" dirty="0">
              <a:solidFill>
                <a:srgbClr val="C00000"/>
              </a:solidFill>
              <a:latin typeface="Pinyin Adjust" panose="02000500000000000000" pitchFamily="2" charset="0"/>
            </a:endParaRPr>
          </a:p>
        </p:txBody>
      </p:sp>
      <p:sp>
        <p:nvSpPr>
          <p:cNvPr id="3" name="文本框 60"/>
          <p:cNvSpPr txBox="1"/>
          <p:nvPr/>
        </p:nvSpPr>
        <p:spPr>
          <a:xfrm>
            <a:off x="4604253" y="1861137"/>
            <a:ext cx="126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笔顺</a:t>
            </a:r>
          </a:p>
        </p:txBody>
      </p:sp>
      <p:sp>
        <p:nvSpPr>
          <p:cNvPr id="4" name="文本框 62"/>
          <p:cNvSpPr txBox="1"/>
          <p:nvPr/>
        </p:nvSpPr>
        <p:spPr>
          <a:xfrm>
            <a:off x="4693446" y="3544336"/>
            <a:ext cx="126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组词</a:t>
            </a:r>
          </a:p>
        </p:txBody>
      </p:sp>
      <p:sp>
        <p:nvSpPr>
          <p:cNvPr id="5" name="文本框 63"/>
          <p:cNvSpPr txBox="1"/>
          <p:nvPr/>
        </p:nvSpPr>
        <p:spPr>
          <a:xfrm>
            <a:off x="6061953" y="3491365"/>
            <a:ext cx="495954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心不在焉</a:t>
            </a:r>
          </a:p>
        </p:txBody>
      </p:sp>
      <p:grpSp>
        <p:nvGrpSpPr>
          <p:cNvPr id="6" name="组合 23"/>
          <p:cNvGrpSpPr/>
          <p:nvPr/>
        </p:nvGrpSpPr>
        <p:grpSpPr>
          <a:xfrm>
            <a:off x="881686" y="2255227"/>
            <a:ext cx="2772240" cy="2625318"/>
            <a:chOff x="379999" y="1753368"/>
            <a:chExt cx="4320000" cy="4320000"/>
          </a:xfrm>
        </p:grpSpPr>
        <p:sp>
          <p:nvSpPr>
            <p:cNvPr id="7" name="矩形 6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>
              <a:stCxn id="7" idx="1"/>
              <a:endCxn id="7" idx="3"/>
            </p:cNvCxnSpPr>
            <p:nvPr/>
          </p:nvCxnSpPr>
          <p:spPr>
            <a:xfrm>
              <a:off x="379999" y="3913368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7" idx="0"/>
              <a:endCxn id="7" idx="2"/>
            </p:cNvCxnSpPr>
            <p:nvPr/>
          </p:nvCxnSpPr>
          <p:spPr>
            <a:xfrm>
              <a:off x="2539999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25"/>
          <p:cNvSpPr txBox="1"/>
          <p:nvPr/>
        </p:nvSpPr>
        <p:spPr>
          <a:xfrm>
            <a:off x="959738" y="2042489"/>
            <a:ext cx="330517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焉</a:t>
            </a:r>
          </a:p>
        </p:txBody>
      </p:sp>
      <p:sp>
        <p:nvSpPr>
          <p:cNvPr id="11" name="文本框 9"/>
          <p:cNvSpPr txBox="1"/>
          <p:nvPr/>
        </p:nvSpPr>
        <p:spPr>
          <a:xfrm>
            <a:off x="4709061" y="4519930"/>
            <a:ext cx="6571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造句：</a:t>
            </a:r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小红上课注意力不集中，老是心不在焉。</a:t>
            </a:r>
          </a:p>
        </p:txBody>
      </p:sp>
      <p:pic>
        <p:nvPicPr>
          <p:cNvPr id="10242" name="Picture 2" descr="d:\Documents\Tencent Files\2720870067\Image\C2C\Image2\JAY7I6I_0_Q6IPD4{IDL4}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261" y="1037493"/>
            <a:ext cx="6028057" cy="2101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9"/>
          <p:cNvSpPr txBox="1"/>
          <p:nvPr/>
        </p:nvSpPr>
        <p:spPr>
          <a:xfrm>
            <a:off x="1512278" y="370246"/>
            <a:ext cx="155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latin typeface="Pinyin Adjust" panose="02000500000000000000" pitchFamily="2" charset="0"/>
                <a:ea typeface="GB Pinyinok-B" pitchFamily="2" charset="-122"/>
                <a:cs typeface="Pinyin Adjust" panose="02000500000000000000" pitchFamily="2" charset="0"/>
              </a:rPr>
              <a:t>f</a:t>
            </a:r>
            <a:r>
              <a:rPr lang="en-US" altLang="zh-CN" sz="4800" dirty="0" err="1">
                <a:latin typeface="Pinyin Adjust" panose="02000500000000000000" pitchFamily="2" charset="0"/>
                <a:ea typeface="微软雅黑" panose="020B0503020204020204" charset="-122"/>
                <a:cs typeface="Pinyin Adjust" panose="02000500000000000000" pitchFamily="2" charset="0"/>
              </a:rPr>
              <a:t>é</a:t>
            </a:r>
            <a:r>
              <a:rPr lang="en-US" altLang="zh-CN" sz="4800" dirty="0" err="1">
                <a:latin typeface="Pinyin Adjust" panose="02000500000000000000" pitchFamily="2" charset="0"/>
                <a:ea typeface="GB Pinyinok-B" pitchFamily="2" charset="-122"/>
                <a:cs typeface="Pinyin Adjust" panose="02000500000000000000" pitchFamily="2" charset="0"/>
              </a:rPr>
              <a:t>ng</a:t>
            </a:r>
            <a:r>
              <a:rPr lang="en-US" altLang="zh-CN" sz="4800" dirty="0">
                <a:solidFill>
                  <a:srgbClr val="000000"/>
                </a:solidFill>
                <a:latin typeface="Pinyin Adjust" panose="02000500000000000000" pitchFamily="2" charset="0"/>
                <a:ea typeface="GB Pinyinok-B" pitchFamily="2" charset="-122"/>
                <a:cs typeface="Pinyin Adjust" panose="02000500000000000000" pitchFamily="2" charset="0"/>
              </a:rPr>
              <a:t> </a:t>
            </a:r>
            <a:r>
              <a:rPr lang="en-US" altLang="zh-CN" sz="4800" dirty="0">
                <a:solidFill>
                  <a:srgbClr val="C00000"/>
                </a:solidFill>
                <a:latin typeface="Pinyin Adjust" panose="02000500000000000000" pitchFamily="2" charset="0"/>
              </a:rPr>
              <a:t> </a:t>
            </a:r>
            <a:endParaRPr lang="zh-CN" altLang="en-US" sz="4800" dirty="0">
              <a:solidFill>
                <a:srgbClr val="C00000"/>
              </a:solidFill>
              <a:latin typeface="Pinyin Adjust" panose="02000500000000000000" pitchFamily="2" charset="0"/>
            </a:endParaRPr>
          </a:p>
        </p:txBody>
      </p:sp>
      <p:sp>
        <p:nvSpPr>
          <p:cNvPr id="3" name="文本框 60"/>
          <p:cNvSpPr txBox="1"/>
          <p:nvPr/>
        </p:nvSpPr>
        <p:spPr>
          <a:xfrm>
            <a:off x="4753721" y="1817175"/>
            <a:ext cx="126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笔顺</a:t>
            </a:r>
          </a:p>
        </p:txBody>
      </p:sp>
      <p:sp>
        <p:nvSpPr>
          <p:cNvPr id="4" name="文本框 62"/>
          <p:cNvSpPr txBox="1"/>
          <p:nvPr/>
        </p:nvSpPr>
        <p:spPr>
          <a:xfrm>
            <a:off x="4807746" y="3623466"/>
            <a:ext cx="126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组词</a:t>
            </a:r>
          </a:p>
        </p:txBody>
      </p:sp>
      <p:sp>
        <p:nvSpPr>
          <p:cNvPr id="5" name="文本框 63"/>
          <p:cNvSpPr txBox="1"/>
          <p:nvPr/>
        </p:nvSpPr>
        <p:spPr>
          <a:xfrm>
            <a:off x="6202629" y="3654240"/>
            <a:ext cx="495954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相逢   逢迎</a:t>
            </a:r>
          </a:p>
        </p:txBody>
      </p:sp>
      <p:grpSp>
        <p:nvGrpSpPr>
          <p:cNvPr id="6" name="组合 23"/>
          <p:cNvGrpSpPr/>
          <p:nvPr/>
        </p:nvGrpSpPr>
        <p:grpSpPr>
          <a:xfrm>
            <a:off x="855309" y="1164981"/>
            <a:ext cx="2772240" cy="2625318"/>
            <a:chOff x="379999" y="1753368"/>
            <a:chExt cx="4320000" cy="4320000"/>
          </a:xfrm>
        </p:grpSpPr>
        <p:sp>
          <p:nvSpPr>
            <p:cNvPr id="7" name="矩形 6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>
              <a:stCxn id="7" idx="1"/>
              <a:endCxn id="7" idx="3"/>
            </p:cNvCxnSpPr>
            <p:nvPr/>
          </p:nvCxnSpPr>
          <p:spPr>
            <a:xfrm>
              <a:off x="379999" y="3913368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7" idx="0"/>
              <a:endCxn id="7" idx="2"/>
            </p:cNvCxnSpPr>
            <p:nvPr/>
          </p:nvCxnSpPr>
          <p:spPr>
            <a:xfrm>
              <a:off x="2539999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25"/>
          <p:cNvSpPr txBox="1"/>
          <p:nvPr/>
        </p:nvSpPr>
        <p:spPr>
          <a:xfrm>
            <a:off x="1051658" y="959732"/>
            <a:ext cx="330517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逢</a:t>
            </a:r>
          </a:p>
        </p:txBody>
      </p:sp>
      <p:sp>
        <p:nvSpPr>
          <p:cNvPr id="11" name="文本框 9"/>
          <p:cNvSpPr txBox="1"/>
          <p:nvPr/>
        </p:nvSpPr>
        <p:spPr>
          <a:xfrm>
            <a:off x="4788194" y="4581477"/>
            <a:ext cx="6747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造句：</a:t>
            </a:r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从学校毕业二十多年，他们再次相逢到了一起。</a:t>
            </a:r>
          </a:p>
        </p:txBody>
      </p:sp>
      <p:pic>
        <p:nvPicPr>
          <p:cNvPr id="9218" name="Picture 2" descr="d:\Documents\Tencent Files\2720870067\Image\C2C\Image2\GM9K5N9DJB$[BNAFJLXGP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939" y="1099038"/>
            <a:ext cx="5804389" cy="2048608"/>
          </a:xfrm>
          <a:prstGeom prst="rect">
            <a:avLst/>
          </a:prstGeom>
          <a:noFill/>
        </p:spPr>
      </p:pic>
      <p:pic>
        <p:nvPicPr>
          <p:cNvPr id="10242" name="Picture 2" descr="https://timgsa.baidu.com/timg?image&amp;quality=80&amp;size=b9999_10000&amp;sec=1565926460292&amp;di=2181995ed4e216fbc05e337cbcde924c&amp;imgtype=0&amp;src=http%3A%2F%2Fimg.mp.sohu.com%2Fq_70%2Cc_zoom%2Cw_640%2Fupload%2F20170813%2Fb8367a6c71dc451497cc6d1c66c191fe_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765" y="3886200"/>
            <a:ext cx="4276725" cy="26289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9"/>
          <p:cNvSpPr txBox="1"/>
          <p:nvPr/>
        </p:nvSpPr>
        <p:spPr>
          <a:xfrm>
            <a:off x="1720017" y="660392"/>
            <a:ext cx="128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latin typeface="Pinyin Adjust" panose="02000500000000000000" pitchFamily="2" charset="0"/>
                <a:ea typeface="GB Pinyinok-B" pitchFamily="2" charset="-122"/>
                <a:cs typeface="Pinyin Adjust" panose="02000500000000000000" pitchFamily="2" charset="0"/>
              </a:rPr>
              <a:t>z</a:t>
            </a:r>
            <a:r>
              <a:rPr lang="en-US" altLang="zh-CN" sz="4800" dirty="0" err="1">
                <a:latin typeface="Pinyin Adjust" panose="02000500000000000000" pitchFamily="2" charset="0"/>
                <a:ea typeface="微软雅黑" panose="020B0503020204020204" charset="-122"/>
                <a:cs typeface="Pinyin Adjust" panose="02000500000000000000" pitchFamily="2" charset="0"/>
              </a:rPr>
              <a:t>ú</a:t>
            </a:r>
            <a:r>
              <a:rPr lang="en-US" altLang="zh-CN" sz="4800" dirty="0">
                <a:solidFill>
                  <a:srgbClr val="000000"/>
                </a:solidFill>
                <a:latin typeface="Pinyin Adjust" panose="02000500000000000000" pitchFamily="2" charset="0"/>
                <a:ea typeface="GB Pinyinok-B" pitchFamily="2" charset="-122"/>
                <a:cs typeface="Pinyin Adjust" panose="02000500000000000000" pitchFamily="2" charset="0"/>
              </a:rPr>
              <a:t> </a:t>
            </a:r>
            <a:r>
              <a:rPr lang="en-US" altLang="zh-CN" sz="4800" dirty="0">
                <a:solidFill>
                  <a:srgbClr val="C00000"/>
                </a:solidFill>
                <a:latin typeface="Pinyin Adjust" panose="02000500000000000000" pitchFamily="2" charset="0"/>
              </a:rPr>
              <a:t> </a:t>
            </a:r>
            <a:endParaRPr lang="zh-CN" altLang="en-US" sz="4800" dirty="0">
              <a:solidFill>
                <a:srgbClr val="C00000"/>
              </a:solidFill>
              <a:latin typeface="Pinyin Adjust" panose="02000500000000000000" pitchFamily="2" charset="0"/>
            </a:endParaRPr>
          </a:p>
        </p:txBody>
      </p:sp>
      <p:sp>
        <p:nvSpPr>
          <p:cNvPr id="3" name="文本框 60"/>
          <p:cNvSpPr txBox="1"/>
          <p:nvPr/>
        </p:nvSpPr>
        <p:spPr>
          <a:xfrm>
            <a:off x="4753721" y="1817175"/>
            <a:ext cx="126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笔顺</a:t>
            </a:r>
          </a:p>
        </p:txBody>
      </p:sp>
      <p:sp>
        <p:nvSpPr>
          <p:cNvPr id="4" name="文本框 62"/>
          <p:cNvSpPr txBox="1"/>
          <p:nvPr/>
        </p:nvSpPr>
        <p:spPr>
          <a:xfrm>
            <a:off x="4807746" y="3623466"/>
            <a:ext cx="126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组词</a:t>
            </a:r>
          </a:p>
        </p:txBody>
      </p:sp>
      <p:sp>
        <p:nvSpPr>
          <p:cNvPr id="5" name="文本框 63"/>
          <p:cNvSpPr txBox="1"/>
          <p:nvPr/>
        </p:nvSpPr>
        <p:spPr>
          <a:xfrm>
            <a:off x="6202629" y="3654240"/>
            <a:ext cx="495954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士卒   走卒   生卒</a:t>
            </a:r>
          </a:p>
        </p:txBody>
      </p:sp>
      <p:grpSp>
        <p:nvGrpSpPr>
          <p:cNvPr id="6" name="组合 23"/>
          <p:cNvGrpSpPr/>
          <p:nvPr/>
        </p:nvGrpSpPr>
        <p:grpSpPr>
          <a:xfrm>
            <a:off x="855309" y="1428750"/>
            <a:ext cx="2772240" cy="2625318"/>
            <a:chOff x="379999" y="1753368"/>
            <a:chExt cx="4320000" cy="4320000"/>
          </a:xfrm>
        </p:grpSpPr>
        <p:sp>
          <p:nvSpPr>
            <p:cNvPr id="7" name="矩形 6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>
              <a:stCxn id="7" idx="1"/>
              <a:endCxn id="7" idx="3"/>
            </p:cNvCxnSpPr>
            <p:nvPr/>
          </p:nvCxnSpPr>
          <p:spPr>
            <a:xfrm>
              <a:off x="379999" y="3913368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7" idx="0"/>
              <a:endCxn id="7" idx="2"/>
            </p:cNvCxnSpPr>
            <p:nvPr/>
          </p:nvCxnSpPr>
          <p:spPr>
            <a:xfrm>
              <a:off x="2539999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25"/>
          <p:cNvSpPr txBox="1"/>
          <p:nvPr/>
        </p:nvSpPr>
        <p:spPr>
          <a:xfrm>
            <a:off x="1060450" y="1293840"/>
            <a:ext cx="330517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卒</a:t>
            </a:r>
          </a:p>
        </p:txBody>
      </p:sp>
      <p:sp>
        <p:nvSpPr>
          <p:cNvPr id="11" name="文本框 9"/>
          <p:cNvSpPr txBox="1"/>
          <p:nvPr/>
        </p:nvSpPr>
        <p:spPr>
          <a:xfrm>
            <a:off x="4761816" y="4669400"/>
            <a:ext cx="6509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造句：</a:t>
            </a:r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将军也是从普通士卒做起的。</a:t>
            </a:r>
          </a:p>
        </p:txBody>
      </p:sp>
      <p:pic>
        <p:nvPicPr>
          <p:cNvPr id="47106" name="Picture 2" descr="d:\Documents\Tencent Files\2720870067\Image\C2C\Image2\U]UW[%9LYGJY)CS16Y975X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317" y="1169377"/>
            <a:ext cx="5794130" cy="1990935"/>
          </a:xfrm>
          <a:prstGeom prst="rect">
            <a:avLst/>
          </a:prstGeom>
          <a:noFill/>
        </p:spPr>
      </p:pic>
      <p:pic>
        <p:nvPicPr>
          <p:cNvPr id="9217" name="Picture 1" descr="d:\Documents\Tencent Files\2720870067\Image\C2C\Image2\OQENA(XD3%DJW~5[0(6NS8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255" y="4273062"/>
            <a:ext cx="3513324" cy="218049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940810" y="2616200"/>
            <a:ext cx="5178425" cy="73596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zh-CN" sz="4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22.</a:t>
            </a:r>
            <a:r>
              <a:rPr lang="zh-CN" altLang="en-US" sz="4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文言文二则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4877435" y="3658870"/>
            <a:ext cx="2437130" cy="3917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课时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/>
          <p:cNvSpPr txBox="1"/>
          <p:nvPr/>
        </p:nvSpPr>
        <p:spPr>
          <a:xfrm>
            <a:off x="2928085" y="5585852"/>
            <a:ext cx="512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练囊：白色薄绢做的口袋。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57860" y="672465"/>
            <a:ext cx="2058035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词语解释</a:t>
            </a:r>
          </a:p>
        </p:txBody>
      </p:sp>
      <p:pic>
        <p:nvPicPr>
          <p:cNvPr id="8193" name="Picture 1" descr="d:\Documents\Tencent Files\2720870067\Image\C2C\Image2\ELP)C[I4IAE3FBG0}R)ADV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978" y="1204545"/>
            <a:ext cx="3455376" cy="407330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51066" y="5379768"/>
            <a:ext cx="5871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铁杵：用来舂米或捣衣的铁棒。</a:t>
            </a:r>
          </a:p>
        </p:txBody>
      </p:sp>
      <p:pic>
        <p:nvPicPr>
          <p:cNvPr id="7170" name="Picture 2" descr="https://timgsa.baidu.com/timg?image&amp;quality=80&amp;size=b9999_10000&amp;sec=1565071739405&amp;di=5fb244b4c1461f37dc53b0ed4b4ca42b&amp;imgtype=0&amp;src=http%3A%2F%2Fbpic.588ku.com%2Felement_origin_min_pic%2F16%2F10%2F20%2F1058082753d44a1.jpg%2521%2Ffwfh%2F804x537%2Fquality%2F90%2Funsharp%2Ftrue%2Fcompress%2F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535" y="1002323"/>
            <a:ext cx="6328327" cy="42291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2"/>
          <p:cNvSpPr txBox="1"/>
          <p:nvPr/>
        </p:nvSpPr>
        <p:spPr>
          <a:xfrm>
            <a:off x="1169377" y="755615"/>
            <a:ext cx="947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初读课文，说一说两则文言文分别讲述了什么故事？</a:t>
            </a:r>
          </a:p>
        </p:txBody>
      </p:sp>
      <p:sp>
        <p:nvSpPr>
          <p:cNvPr id="9" name="矩形 8"/>
          <p:cNvSpPr/>
          <p:nvPr/>
        </p:nvSpPr>
        <p:spPr>
          <a:xfrm>
            <a:off x="1274445" y="1588770"/>
            <a:ext cx="955167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囊萤夜读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讲述的是车胤儿时利用萤火虫的荧光代替油灯勤学苦读，最终成为了一位博学多才的人。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74445" y="3402330"/>
            <a:ext cx="955103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铁杵成针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说的是大诗人李白小时候读书不顺，弃学途中偶遇一老妇人用铁杵磨针，对自己的触动很大，终于发奋读书，最终学有大成。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108" y="799987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一、选出与所给加点字的读音不同的一项。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3056" y="3579159"/>
            <a:ext cx="7889689" cy="191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）还卒业（    ）   </a:t>
            </a:r>
            <a:endParaRPr lang="en-US" altLang="zh-CN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归还      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还原       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还有       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3482" y="1418223"/>
            <a:ext cx="8344917" cy="191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）盛萤火（    ）     </a:t>
            </a:r>
            <a:endParaRPr lang="en-US" altLang="zh-CN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盛饭      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盛东西       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茂盛      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能盛下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85991" y="1862821"/>
            <a:ext cx="455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endParaRPr lang="zh-CN" altLang="en-US" sz="32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6329" y="4035547"/>
            <a:ext cx="455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endParaRPr lang="zh-CN" altLang="en-US" sz="32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28013" y="2052040"/>
            <a:ext cx="52274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﹒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rgbClr val="E04236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89559" y="4241323"/>
            <a:ext cx="52274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﹒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rgbClr val="E04236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7" grpId="0" bldLvl="0" animBg="1"/>
      <p:bldP spid="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9893" y="821040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二、理解</a:t>
            </a:r>
            <a:r>
              <a:rPr lang="en-US" altLang="zh-CN" sz="3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囊萤夜读</a:t>
            </a:r>
            <a:r>
              <a:rPr lang="en-US" altLang="zh-CN" sz="3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，完成后面的练习。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0786" y="4357814"/>
            <a:ext cx="87777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胤恭勤不倦                 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博学多通</a:t>
            </a:r>
          </a:p>
          <a:p>
            <a:pPr>
              <a:lnSpc>
                <a:spcPct val="2000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则练囊盛数十萤火以照书          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以夜继日焉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4837" y="1405573"/>
            <a:ext cx="9004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这是一篇写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用白绢收集萤火虫，用来照明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  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的小故事。其中能反映主人公勤奋读书的语句是（       ）。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89091" y="1752234"/>
            <a:ext cx="105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83443" y="2746791"/>
            <a:ext cx="1009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读书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1239" y="3776712"/>
            <a:ext cx="106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ACD</a:t>
            </a:r>
            <a:endParaRPr lang="zh-CN" altLang="en-US" sz="32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2" name="图片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067" y="1250951"/>
            <a:ext cx="4038600" cy="33104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3" name="图片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91751" y="1773767"/>
            <a:ext cx="916516" cy="11895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框 3"/>
          <p:cNvSpPr txBox="1"/>
          <p:nvPr/>
        </p:nvSpPr>
        <p:spPr>
          <a:xfrm>
            <a:off x="4274139" y="2841827"/>
            <a:ext cx="4729103" cy="1198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defRPr/>
            </a:pPr>
            <a:r>
              <a:rPr kumimoji="0" lang="zh-CN" altLang="en-US" sz="7200" b="1" kern="1200" cap="none" spc="0" normalizeH="0" baseline="0" noProof="0" dirty="0">
                <a:blipFill>
                  <a:blip r:embed="rId5"/>
                  <a:stretch>
                    <a:fillRect/>
                  </a:stretch>
                </a:blipFill>
                <a:latin typeface="黑体" panose="02010609060101010101" charset="-122"/>
                <a:ea typeface="黑体" panose="02010609060101010101" charset="-122"/>
                <a:cs typeface="+mn-cs"/>
              </a:rPr>
              <a:t>感谢观看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520565"/>
            <a:ext cx="12213590" cy="234124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005195" y="1986280"/>
            <a:ext cx="461327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>
                <a:latin typeface="华文新魏" panose="02010800040101010101" charset="-122"/>
                <a:ea typeface="华文新魏" panose="02010800040101010101" charset="-122"/>
              </a:rPr>
              <a:t>语文</a:t>
            </a: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-3810" y="688340"/>
            <a:ext cx="4834890" cy="38423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37585" y="5306695"/>
            <a:ext cx="80924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bg2"/>
                </a:solidFill>
              </a:rPr>
              <a:t>人教部编版</a:t>
            </a:r>
            <a:r>
              <a:rPr lang="en-US" altLang="zh-CN" sz="4400">
                <a:solidFill>
                  <a:schemeClr val="bg2"/>
                </a:solidFill>
              </a:rPr>
              <a:t>·</a:t>
            </a:r>
            <a:r>
              <a:rPr lang="zh-CN" altLang="en-US" sz="4400">
                <a:solidFill>
                  <a:schemeClr val="bg2"/>
                </a:solidFill>
              </a:rPr>
              <a:t>四年级（下册）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6680" y="16510"/>
            <a:ext cx="46132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xx</a:t>
            </a:r>
            <a:r>
              <a:rPr lang="zh-CN" altLang="en-US" sz="60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年春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940810" y="2616200"/>
            <a:ext cx="5178425" cy="73596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zh-CN" sz="4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22.</a:t>
            </a:r>
            <a:r>
              <a:rPr lang="zh-CN" altLang="en-US" sz="4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文言文二则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4877435" y="3658870"/>
            <a:ext cx="2437130" cy="3917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课时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1464013" y="2307710"/>
            <a:ext cx="10028848" cy="26742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5600" lvl="0" indent="-355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ea"/>
              </a:rPr>
              <a:t>1.</a:t>
            </a:r>
            <a:r>
              <a:rPr lang="zh-CN" altLang="en-US" b="1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ea"/>
              </a:rPr>
              <a:t>借助注释，理解课文中每句话的意思。</a:t>
            </a:r>
            <a:r>
              <a:rPr lang="en-US" altLang="zh-CN" b="1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(</a:t>
            </a:r>
            <a:r>
              <a:rPr lang="zh-CN" altLang="en-US" b="1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重点</a:t>
            </a:r>
            <a:r>
              <a:rPr lang="en-US" altLang="zh-CN" b="1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)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E04236"/>
              </a:solidFill>
              <a:effectLst/>
              <a:uLnTx/>
              <a:uFillTx/>
              <a:latin typeface="+mn-ea"/>
              <a:cs typeface="+mn-ea"/>
            </a:endParaRPr>
          </a:p>
          <a:p>
            <a:pPr marL="355600" indent="-355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dirty="0">
                <a:latin typeface="+mn-ea"/>
                <a:cs typeface="+mn-ea"/>
                <a:sym typeface="+mn-ea"/>
              </a:rPr>
              <a:t>2.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正确、流利地朗读课文。</a:t>
            </a:r>
            <a:endParaRPr lang="en-US" altLang="zh-CN" b="1" dirty="0">
              <a:solidFill>
                <a:srgbClr val="E04236"/>
              </a:solidFill>
              <a:latin typeface="+mn-ea"/>
              <a:cs typeface="+mn-ea"/>
            </a:endParaRPr>
          </a:p>
          <a:p>
            <a:pPr marL="355600" lvl="0" indent="-355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dirty="0">
                <a:latin typeface="+mn-ea"/>
                <a:cs typeface="+mn-ea"/>
                <a:sym typeface="+mn-ea"/>
              </a:rPr>
              <a:t>3</a:t>
            </a:r>
            <a:r>
              <a:rPr lang="en-US" altLang="zh-CN" b="1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ea"/>
              </a:rPr>
              <a:t>.</a:t>
            </a:r>
            <a:r>
              <a:rPr lang="zh-CN" altLang="en-US" b="1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ea"/>
              </a:rPr>
              <a:t>明白短文蕴含的道理，和同学交流学习的感受。</a:t>
            </a:r>
            <a:r>
              <a:rPr lang="en-US" altLang="zh-CN" b="1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(</a:t>
            </a:r>
            <a:r>
              <a:rPr lang="zh-CN" altLang="en-US" b="1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难点</a:t>
            </a:r>
            <a:r>
              <a:rPr lang="en-US" altLang="zh-CN" b="1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)</a:t>
            </a:r>
          </a:p>
          <a:p>
            <a:pPr marL="355600" lvl="0" indent="-355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4.</a:t>
            </a:r>
            <a:r>
              <a:rPr lang="zh-CN" altLang="en-US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背诵《囊萤夜读》一文。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E04236"/>
              </a:solidFill>
              <a:effectLst/>
              <a:uLnTx/>
              <a:uFillTx/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E04236"/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183505" y="809625"/>
            <a:ext cx="2590165" cy="67246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32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en-US" altLang="zh-CN" sz="32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73240" y="2592705"/>
            <a:ext cx="4265930" cy="138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车胤借萤火虫发出的微弱光亮夜以继日地勤学苦读。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35550" y="801483"/>
            <a:ext cx="11095857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通过上节课的学习，我们知道了什么？</a:t>
            </a:r>
            <a:endParaRPr kumimoji="0" lang="zh-CN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22530" name="AutoShape 2"/>
          <p:cNvSpPr>
            <a:spLocks noChangeAspect="1" noChangeArrowheads="1"/>
          </p:cNvSpPr>
          <p:nvPr/>
        </p:nvSpPr>
        <p:spPr bwMode="auto">
          <a:xfrm>
            <a:off x="44450" y="-1257300"/>
            <a:ext cx="3505200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32" name="AutoShape 4"/>
          <p:cNvSpPr>
            <a:spLocks noChangeAspect="1" noChangeArrowheads="1"/>
          </p:cNvSpPr>
          <p:nvPr/>
        </p:nvSpPr>
        <p:spPr bwMode="auto">
          <a:xfrm>
            <a:off x="44450" y="-1257300"/>
            <a:ext cx="3505200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34" name="AutoShape 6"/>
          <p:cNvSpPr>
            <a:spLocks noChangeAspect="1" noChangeArrowheads="1"/>
          </p:cNvSpPr>
          <p:nvPr/>
        </p:nvSpPr>
        <p:spPr bwMode="auto">
          <a:xfrm>
            <a:off x="44450" y="-1257300"/>
            <a:ext cx="3505200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5601" name="Picture 1" descr="d:\Documents\Tencent Files\2720870067\Image\C2C\DQ8N3]{24@_U5_2]703$B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169" y="1565031"/>
            <a:ext cx="4818185" cy="490198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28700" y="2236470"/>
            <a:ext cx="1089977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会认“恭、勤”等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个生字，会写“囊、萤”等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个生字。</a:t>
            </a:r>
            <a:r>
              <a:rPr lang="en-US" altLang="zh-CN" sz="2800" b="1" dirty="0">
                <a:solidFill>
                  <a:srgbClr val="F4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(</a:t>
            </a:r>
            <a:r>
              <a:rPr lang="zh-CN" altLang="en-US" sz="2800" b="1" dirty="0">
                <a:solidFill>
                  <a:srgbClr val="F4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重点</a:t>
            </a:r>
            <a:r>
              <a:rPr lang="en-US" altLang="zh-CN" sz="2800" b="1" dirty="0">
                <a:solidFill>
                  <a:srgbClr val="F4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了解两则文言文所表达的意义。</a:t>
            </a:r>
            <a:endParaRPr lang="en-US" altLang="zh-CN" sz="2800" b="1" dirty="0">
              <a:solidFill>
                <a:srgbClr val="F4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183505" y="796925"/>
            <a:ext cx="2590165" cy="67246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32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en-US" altLang="zh-CN" sz="32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67638" y="5947532"/>
            <a:ext cx="96612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李白被老婆婆的意志所感动，回去完成了学业，终成大器。</a:t>
            </a:r>
          </a:p>
        </p:txBody>
      </p:sp>
      <p:sp>
        <p:nvSpPr>
          <p:cNvPr id="22530" name="AutoShape 2"/>
          <p:cNvSpPr>
            <a:spLocks noChangeAspect="1" noChangeArrowheads="1"/>
          </p:cNvSpPr>
          <p:nvPr/>
        </p:nvSpPr>
        <p:spPr bwMode="auto">
          <a:xfrm>
            <a:off x="44450" y="-1257300"/>
            <a:ext cx="3505200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32" name="AutoShape 4"/>
          <p:cNvSpPr>
            <a:spLocks noChangeAspect="1" noChangeArrowheads="1"/>
          </p:cNvSpPr>
          <p:nvPr/>
        </p:nvSpPr>
        <p:spPr bwMode="auto">
          <a:xfrm>
            <a:off x="44450" y="-1257300"/>
            <a:ext cx="3505200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34" name="AutoShape 6"/>
          <p:cNvSpPr>
            <a:spLocks noChangeAspect="1" noChangeArrowheads="1"/>
          </p:cNvSpPr>
          <p:nvPr/>
        </p:nvSpPr>
        <p:spPr bwMode="auto">
          <a:xfrm>
            <a:off x="44450" y="-1257300"/>
            <a:ext cx="3505200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5603" name="Picture 3" descr="http://p7.qhimg.com/t018b8780022664f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2962" y="662355"/>
            <a:ext cx="4888037" cy="4979829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53155" y="3153410"/>
            <a:ext cx="535495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 胤恭勤不倦，博学多通。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3505" y="4164965"/>
            <a:ext cx="9332595" cy="1076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晋朝人车胤肃敬勤勉、不知疲倦，知识广博，学问精通。</a:t>
            </a:r>
          </a:p>
        </p:txBody>
      </p:sp>
      <p:sp>
        <p:nvSpPr>
          <p:cNvPr id="10" name="线形标注 1 9"/>
          <p:cNvSpPr/>
          <p:nvPr/>
        </p:nvSpPr>
        <p:spPr>
          <a:xfrm>
            <a:off x="2523411" y="1740046"/>
            <a:ext cx="1981017" cy="925271"/>
          </a:xfrm>
          <a:prstGeom prst="borderCallout1">
            <a:avLst>
              <a:gd name="adj1" fmla="val 101548"/>
              <a:gd name="adj2" fmla="val 65793"/>
              <a:gd name="adj3" fmla="val 155290"/>
              <a:gd name="adj4" fmla="val 95044"/>
            </a:avLst>
          </a:prstGeom>
          <a:solidFill>
            <a:srgbClr val="000000">
              <a:alpha val="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肃敬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14289" y="687656"/>
            <a:ext cx="2058035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新知探究</a:t>
            </a:r>
          </a:p>
        </p:txBody>
      </p:sp>
      <p:sp>
        <p:nvSpPr>
          <p:cNvPr id="6" name="线形标注 1 5"/>
          <p:cNvSpPr/>
          <p:nvPr/>
        </p:nvSpPr>
        <p:spPr>
          <a:xfrm>
            <a:off x="7905919" y="1691786"/>
            <a:ext cx="2452869" cy="925271"/>
          </a:xfrm>
          <a:prstGeom prst="borderCallout1">
            <a:avLst>
              <a:gd name="adj1" fmla="val 99648"/>
              <a:gd name="adj2" fmla="val 42218"/>
              <a:gd name="adj3" fmla="val 159915"/>
              <a:gd name="adj4" fmla="val -1048"/>
            </a:avLst>
          </a:prstGeom>
          <a:solidFill>
            <a:srgbClr val="000000">
              <a:alpha val="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通晓、明白</a:t>
            </a:r>
          </a:p>
        </p:txBody>
      </p:sp>
      <p:sp>
        <p:nvSpPr>
          <p:cNvPr id="7" name="椭圆 6"/>
          <p:cNvSpPr/>
          <p:nvPr/>
        </p:nvSpPr>
        <p:spPr>
          <a:xfrm>
            <a:off x="4258880" y="3167887"/>
            <a:ext cx="454668" cy="407377"/>
          </a:xfrm>
          <a:prstGeom prst="ellipse">
            <a:avLst/>
          </a:prstGeom>
          <a:noFill/>
          <a:ln w="38100">
            <a:solidFill>
              <a:srgbClr val="E04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550732" y="3167701"/>
            <a:ext cx="444943" cy="407377"/>
          </a:xfrm>
          <a:prstGeom prst="ellipse">
            <a:avLst/>
          </a:prstGeom>
          <a:noFill/>
          <a:ln w="38100">
            <a:solidFill>
              <a:srgbClr val="E04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103984" y="72985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囊萤夜读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ldLvl="0" animBg="1"/>
      <p:bldP spid="10" grpId="0" bldLvl="0" animBg="1"/>
      <p:bldP spid="11" grpId="0" animBg="1"/>
      <p:bldP spid="6" grpId="0" bldLvl="0" animBg="1"/>
      <p:bldP spid="7" grpId="0" bldLvl="0" animBg="1"/>
      <p:bldP spid="8" grpId="0" bldLvl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14181" y="2585251"/>
            <a:ext cx="8460741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家贫不常得油。夏月则练囊盛数十萤火以照书，以夜继日焉。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7884" y="3947749"/>
            <a:ext cx="9482502" cy="2061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（车胤）家境贫寒，不能经常得到香油（点灯，以便在灯下读书）。夏天的夜晚，（车胤）就用白绢做成（透光的）袋子，装几十只萤火虫照着书本，用夜晚接着白天学习。</a:t>
            </a:r>
          </a:p>
        </p:txBody>
      </p:sp>
      <p:sp>
        <p:nvSpPr>
          <p:cNvPr id="10" name="线形标注 1 9"/>
          <p:cNvSpPr/>
          <p:nvPr/>
        </p:nvSpPr>
        <p:spPr>
          <a:xfrm>
            <a:off x="2524760" y="922020"/>
            <a:ext cx="4632325" cy="925195"/>
          </a:xfrm>
          <a:prstGeom prst="borderCallout1">
            <a:avLst>
              <a:gd name="adj1" fmla="val 104399"/>
              <a:gd name="adj2" fmla="val 21133"/>
              <a:gd name="adj3" fmla="val 236582"/>
              <a:gd name="adj4" fmla="val 10856"/>
            </a:avLst>
          </a:prstGeom>
          <a:solidFill>
            <a:srgbClr val="000000">
              <a:alpha val="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用夜晚接着白天（学习）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409256" y="3150530"/>
            <a:ext cx="1657250" cy="4438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2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线形标注 1 11"/>
          <p:cNvSpPr/>
          <p:nvPr/>
        </p:nvSpPr>
        <p:spPr>
          <a:xfrm>
            <a:off x="902384" y="3444530"/>
            <a:ext cx="4564379" cy="1936509"/>
          </a:xfrm>
          <a:prstGeom prst="borderCallout1">
            <a:avLst>
              <a:gd name="adj1" fmla="val 100568"/>
              <a:gd name="adj2" fmla="val 30856"/>
              <a:gd name="adj3" fmla="val 100752"/>
              <a:gd name="adj4" fmla="val 3064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无论环境多么艰苦，我们都要勤奋学习，这样日后才能有所成就。</a:t>
            </a:r>
          </a:p>
        </p:txBody>
      </p:sp>
      <p:grpSp>
        <p:nvGrpSpPr>
          <p:cNvPr id="2" name="组合 4"/>
          <p:cNvGrpSpPr/>
          <p:nvPr/>
        </p:nvGrpSpPr>
        <p:grpSpPr>
          <a:xfrm>
            <a:off x="980825" y="1270000"/>
            <a:ext cx="4406900" cy="1371600"/>
            <a:chOff x="545223" y="1157568"/>
            <a:chExt cx="5630778" cy="2432098"/>
          </a:xfrm>
        </p:grpSpPr>
        <p:sp>
          <p:nvSpPr>
            <p:cNvPr id="7" name="云形标注 6"/>
            <p:cNvSpPr/>
            <p:nvPr/>
          </p:nvSpPr>
          <p:spPr>
            <a:xfrm>
              <a:off x="545223" y="1157568"/>
              <a:ext cx="5630778" cy="2432098"/>
            </a:xfrm>
            <a:prstGeom prst="cloudCallout">
              <a:avLst>
                <a:gd name="adj1" fmla="val -9662"/>
                <a:gd name="adj2" fmla="val 102962"/>
              </a:avLst>
            </a:prstGeom>
            <a:solidFill>
              <a:schemeClr val="bg1"/>
            </a:solidFill>
            <a:ln>
              <a:solidFill>
                <a:srgbClr val="E04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12"/>
            <p:cNvSpPr txBox="1"/>
            <p:nvPr/>
          </p:nvSpPr>
          <p:spPr>
            <a:xfrm>
              <a:off x="1308705" y="1459328"/>
              <a:ext cx="4541945" cy="16900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《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囊萤夜读</a:t>
              </a:r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》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给了我们什么启示？</a:t>
              </a:r>
            </a:p>
          </p:txBody>
        </p:sp>
      </p:grpSp>
      <p:pic>
        <p:nvPicPr>
          <p:cNvPr id="22529" name="Picture 1" descr="d:\Documents\Tencent Files\2720870067\Image\C2C\Image2\BSV7B39Q3@X25V_KU]8E9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4907" y="1160584"/>
            <a:ext cx="4378570" cy="508384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38192" y="3288637"/>
            <a:ext cx="4457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  磨针溪，在象耳山下。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3024" y="4607171"/>
            <a:ext cx="4668715" cy="1076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磨针溪，在（眉州的）象耳山下。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9727" y="182879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铁杵成针</a:t>
            </a:r>
          </a:p>
        </p:txBody>
      </p:sp>
      <p:pic>
        <p:nvPicPr>
          <p:cNvPr id="51203" name="Picture 3" descr="d:\Documents\Tencent Files\2720870067\Image\C2C\Image2\P@VNZ}J]}T85CU3FSJ5WX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155" y="1222132"/>
            <a:ext cx="4752975" cy="46101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ldLvl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43843" y="4493183"/>
            <a:ext cx="8838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       世传李太白读书山中，未成，弃去。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9525" y="5230495"/>
            <a:ext cx="9670415" cy="1076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世人传说唐朝大诗人李白在山中求学的时候，长期读书没有成果，打算放弃。</a:t>
            </a:r>
          </a:p>
        </p:txBody>
      </p:sp>
      <p:sp>
        <p:nvSpPr>
          <p:cNvPr id="10" name="线形标注 1 9"/>
          <p:cNvSpPr/>
          <p:nvPr/>
        </p:nvSpPr>
        <p:spPr>
          <a:xfrm>
            <a:off x="1112329" y="2953810"/>
            <a:ext cx="3033345" cy="925271"/>
          </a:xfrm>
          <a:prstGeom prst="borderCallout1">
            <a:avLst>
              <a:gd name="adj1" fmla="val 101548"/>
              <a:gd name="adj2" fmla="val 65793"/>
              <a:gd name="adj3" fmla="val 171317"/>
              <a:gd name="adj4" fmla="val 98757"/>
            </a:avLst>
          </a:prstGeom>
          <a:solidFill>
            <a:srgbClr val="000000">
              <a:alpha val="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李白，字太白。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3626485" y="4529682"/>
            <a:ext cx="1160585" cy="4199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226" name="Picture 2" descr="d:\Documents\Tencent Files\2720870067\Image\C2C\Image2\$]SWNB0BJM0TW6LJNG5_8P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5310" y="767795"/>
            <a:ext cx="5253391" cy="315564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ldLvl="0" animBg="1"/>
      <p:bldP spid="10" grpId="0" bldLvl="0" animBg="1"/>
      <p:bldP spid="13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92150" y="2435783"/>
            <a:ext cx="9480649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过是溪，逢老媪方磨铁杵，问之，曰：“欲作针。”太白感其意，还卒业。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9090" y="3833447"/>
            <a:ext cx="9482502" cy="2061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过这条小溪时，正碰到一位老婆婆在磨一根很粗的铁棒，李白问老婆婆在做什么，老婆婆说：“要把它磨成绣花的针。”李白被她的意志感动，回去完成了学业。</a:t>
            </a:r>
          </a:p>
        </p:txBody>
      </p:sp>
      <p:sp>
        <p:nvSpPr>
          <p:cNvPr id="10" name="线形标注 1 9"/>
          <p:cNvSpPr/>
          <p:nvPr/>
        </p:nvSpPr>
        <p:spPr>
          <a:xfrm>
            <a:off x="2697534" y="1061430"/>
            <a:ext cx="873185" cy="712178"/>
          </a:xfrm>
          <a:prstGeom prst="borderCallout1">
            <a:avLst>
              <a:gd name="adj1" fmla="val 101548"/>
              <a:gd name="adj2" fmla="val 65793"/>
              <a:gd name="adj3" fmla="val 209306"/>
              <a:gd name="adj4" fmla="val -45603"/>
            </a:avLst>
          </a:prstGeom>
          <a:solidFill>
            <a:srgbClr val="000000">
              <a:alpha val="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这</a:t>
            </a:r>
          </a:p>
        </p:txBody>
      </p:sp>
      <p:sp>
        <p:nvSpPr>
          <p:cNvPr id="6" name="线形标注 1 5"/>
          <p:cNvSpPr/>
          <p:nvPr/>
        </p:nvSpPr>
        <p:spPr>
          <a:xfrm>
            <a:off x="6356694" y="1061774"/>
            <a:ext cx="1134023" cy="715108"/>
          </a:xfrm>
          <a:prstGeom prst="borderCallout1">
            <a:avLst>
              <a:gd name="adj1" fmla="val 99648"/>
              <a:gd name="adj2" fmla="val 42218"/>
              <a:gd name="adj3" fmla="val 275709"/>
              <a:gd name="adj4" fmla="val -135147"/>
            </a:avLst>
          </a:prstGeom>
          <a:solidFill>
            <a:srgbClr val="000000">
              <a:alpha val="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完成</a:t>
            </a:r>
          </a:p>
        </p:txBody>
      </p:sp>
      <p:sp>
        <p:nvSpPr>
          <p:cNvPr id="7" name="椭圆 6"/>
          <p:cNvSpPr/>
          <p:nvPr/>
        </p:nvSpPr>
        <p:spPr>
          <a:xfrm>
            <a:off x="2000364" y="2525795"/>
            <a:ext cx="436419" cy="407377"/>
          </a:xfrm>
          <a:prstGeom prst="ellipse">
            <a:avLst/>
          </a:prstGeom>
          <a:noFill/>
          <a:ln w="38100">
            <a:solidFill>
              <a:srgbClr val="E04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378600" y="2988420"/>
            <a:ext cx="530469" cy="407377"/>
          </a:xfrm>
          <a:prstGeom prst="ellipse">
            <a:avLst/>
          </a:prstGeom>
          <a:noFill/>
          <a:ln w="38100">
            <a:solidFill>
              <a:srgbClr val="E04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ldLvl="0" animBg="1"/>
      <p:bldP spid="10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线形标注 1 11"/>
          <p:cNvSpPr/>
          <p:nvPr/>
        </p:nvSpPr>
        <p:spPr>
          <a:xfrm>
            <a:off x="1410824" y="3862363"/>
            <a:ext cx="4414911" cy="1644162"/>
          </a:xfrm>
          <a:prstGeom prst="borderCallout1">
            <a:avLst>
              <a:gd name="adj1" fmla="val 100568"/>
              <a:gd name="adj2" fmla="val 30856"/>
              <a:gd name="adj3" fmla="val 100752"/>
              <a:gd name="adj4" fmla="val 3064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做任何事情，只要有毅力，肯下苦功，事情就能成功。</a:t>
            </a:r>
          </a:p>
        </p:txBody>
      </p:sp>
      <p:grpSp>
        <p:nvGrpSpPr>
          <p:cNvPr id="2" name="组合 4"/>
          <p:cNvGrpSpPr/>
          <p:nvPr/>
        </p:nvGrpSpPr>
        <p:grpSpPr>
          <a:xfrm>
            <a:off x="928268" y="1257299"/>
            <a:ext cx="4681226" cy="1670539"/>
            <a:chOff x="-142202" y="1144768"/>
            <a:chExt cx="5630778" cy="2432098"/>
          </a:xfrm>
        </p:grpSpPr>
        <p:sp>
          <p:nvSpPr>
            <p:cNvPr id="7" name="云形标注 6"/>
            <p:cNvSpPr/>
            <p:nvPr/>
          </p:nvSpPr>
          <p:spPr>
            <a:xfrm>
              <a:off x="-142202" y="1144768"/>
              <a:ext cx="5630778" cy="2432098"/>
            </a:xfrm>
            <a:prstGeom prst="cloudCallout">
              <a:avLst>
                <a:gd name="adj1" fmla="val 12578"/>
                <a:gd name="adj2" fmla="val 101308"/>
              </a:avLst>
            </a:prstGeom>
            <a:solidFill>
              <a:schemeClr val="bg1"/>
            </a:solidFill>
            <a:ln>
              <a:solidFill>
                <a:srgbClr val="E04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12"/>
            <p:cNvSpPr txBox="1"/>
            <p:nvPr/>
          </p:nvSpPr>
          <p:spPr>
            <a:xfrm>
              <a:off x="282854" y="1657593"/>
              <a:ext cx="4698085" cy="13876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《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铁杵成针</a:t>
              </a:r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》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告诉了我们一个什么道理？</a:t>
              </a:r>
            </a:p>
          </p:txBody>
        </p:sp>
      </p:grpSp>
      <p:pic>
        <p:nvPicPr>
          <p:cNvPr id="53250" name="Picture 2" descr="http://cdnimg103.lizhi.fm/audio_cover/2015/07/03/21195057039355527_320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603" y="1450730"/>
            <a:ext cx="4325815" cy="432581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79849" y="849752"/>
            <a:ext cx="8950902" cy="258532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indent="711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囊萤夜读</a:t>
            </a:r>
            <a:r>
              <a:rPr lang="en-US" altLang="zh-CN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给我们讲了车胤聚萤火之光奋发读书的故事，启迪我们勤学读书不应畏惧外界条件的艰苦。</a:t>
            </a:r>
          </a:p>
        </p:txBody>
      </p:sp>
      <p:sp>
        <p:nvSpPr>
          <p:cNvPr id="3" name="矩形 2"/>
          <p:cNvSpPr/>
          <p:nvPr/>
        </p:nvSpPr>
        <p:spPr>
          <a:xfrm>
            <a:off x="1588287" y="3516752"/>
            <a:ext cx="8950902" cy="248741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indent="711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铁杵成针</a:t>
            </a:r>
            <a:r>
              <a:rPr lang="en-US" altLang="zh-CN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通过李白和老婆婆的一番对话，让我们明白了一个道理“只要功夫深，铁杵磨成针。”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6"/>
          <p:cNvSpPr txBox="1">
            <a:spLocks noChangeArrowheads="1"/>
          </p:cNvSpPr>
          <p:nvPr/>
        </p:nvSpPr>
        <p:spPr bwMode="auto">
          <a:xfrm>
            <a:off x="1532937" y="2890838"/>
            <a:ext cx="677108" cy="2112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rgbClr val="E04236"/>
                </a:solidFill>
                <a:latin typeface="楷体" panose="02010609060101010101" charset="-122"/>
                <a:ea typeface="楷体" panose="02010609060101010101" charset="-122"/>
              </a:rPr>
              <a:t>文言文二则</a:t>
            </a:r>
            <a:endParaRPr lang="zh-TW" altLang="en-US" sz="3200" b="1" dirty="0">
              <a:solidFill>
                <a:srgbClr val="E04236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2323366" y="2648682"/>
            <a:ext cx="305534" cy="2661872"/>
          </a:xfrm>
          <a:prstGeom prst="leftBrace">
            <a:avLst>
              <a:gd name="adj1" fmla="val 68605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2669930" y="2350111"/>
            <a:ext cx="5612424" cy="662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囊萤夜读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条件艰苦，勤奋读书</a:t>
            </a: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2652346" y="4831495"/>
            <a:ext cx="5682762" cy="662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铁杵成针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意志坚定，执着追求</a:t>
            </a:r>
          </a:p>
        </p:txBody>
      </p:sp>
      <p:sp>
        <p:nvSpPr>
          <p:cNvPr id="16" name="文本框 26"/>
          <p:cNvSpPr txBox="1">
            <a:spLocks noChangeArrowheads="1"/>
          </p:cNvSpPr>
          <p:nvPr/>
        </p:nvSpPr>
        <p:spPr bwMode="auto">
          <a:xfrm>
            <a:off x="9031605" y="2523490"/>
            <a:ext cx="1167765" cy="32023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r>
              <a:rPr lang="zh-CN" altLang="en-US" sz="3200" b="1" dirty="0">
                <a:solidFill>
                  <a:srgbClr val="E04236"/>
                </a:solidFill>
                <a:latin typeface="楷体" panose="02010609060101010101" charset="-122"/>
                <a:ea typeface="楷体" panose="02010609060101010101" charset="-122"/>
              </a:rPr>
              <a:t>学习古人勤奋、执着的读书精神</a:t>
            </a:r>
          </a:p>
        </p:txBody>
      </p:sp>
      <p:sp>
        <p:nvSpPr>
          <p:cNvPr id="17" name="左大括号 16"/>
          <p:cNvSpPr/>
          <p:nvPr/>
        </p:nvSpPr>
        <p:spPr>
          <a:xfrm rot="10800000">
            <a:off x="8283106" y="2655277"/>
            <a:ext cx="538163" cy="2690714"/>
          </a:xfrm>
          <a:prstGeom prst="leftBrace">
            <a:avLst>
              <a:gd name="adj1" fmla="val 47543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592694" y="1187122"/>
            <a:ext cx="294455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板书设计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2" grpId="0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3668978" y="5190008"/>
            <a:ext cx="4854011" cy="77766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凿壁借光的故事你听说过吗？</a:t>
            </a:r>
          </a:p>
        </p:txBody>
      </p:sp>
      <p:pic>
        <p:nvPicPr>
          <p:cNvPr id="23553" name="Picture 1" descr="d:\Documents\Tencent Files\2720870067\Image\C2C\Image2\_O95$~$3TZRY@C~FODE4}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365" y="474345"/>
            <a:ext cx="5334635" cy="458914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7143" y="917331"/>
            <a:ext cx="10326687" cy="501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>
              <a:lnSpc>
                <a:spcPct val="200000"/>
              </a:lnSpc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一、下面加点字的解释有误的一项是（    ）。</a:t>
            </a:r>
            <a:endParaRPr lang="en-US" altLang="zh-CN" sz="32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60475" indent="-630555">
              <a:lnSpc>
                <a:spcPct val="200000"/>
              </a:lnSpc>
              <a:defRPr/>
            </a:pP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胤恭勤不倦（恭：肃敬）       </a:t>
            </a:r>
          </a:p>
          <a:p>
            <a:pPr marL="1260475" indent="-630555">
              <a:lnSpc>
                <a:spcPct val="200000"/>
              </a:lnSpc>
              <a:defRPr/>
            </a:pP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博学多通（通：畅通）</a:t>
            </a:r>
            <a:endParaRPr lang="en-US" altLang="zh-CN" sz="3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60475" indent="-630555">
              <a:lnSpc>
                <a:spcPct val="200000"/>
              </a:lnSpc>
              <a:defRPr/>
            </a:pP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过是溪，逢老媪方磨铁杵（是：这）    </a:t>
            </a:r>
          </a:p>
          <a:p>
            <a:pPr marL="1260475" indent="-630555">
              <a:lnSpc>
                <a:spcPct val="200000"/>
              </a:lnSpc>
              <a:defRPr/>
            </a:pP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世传太白读书山中，未成，弃去。（弃：离开）</a:t>
            </a:r>
          </a:p>
        </p:txBody>
      </p:sp>
      <p:sp>
        <p:nvSpPr>
          <p:cNvPr id="5" name="矩形 4"/>
          <p:cNvSpPr/>
          <p:nvPr/>
        </p:nvSpPr>
        <p:spPr>
          <a:xfrm>
            <a:off x="7675687" y="1299412"/>
            <a:ext cx="457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zh-CN" altLang="en-US" sz="32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96789" y="2516654"/>
            <a:ext cx="52274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﹒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rgbClr val="E04236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96890" y="3545354"/>
            <a:ext cx="52274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﹒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rgbClr val="E04236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6789" y="4503716"/>
            <a:ext cx="52274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﹒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rgbClr val="E04236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572074" y="5453284"/>
            <a:ext cx="52274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﹒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rgbClr val="E04236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/>
      <p:bldP spid="7" grpId="0" bldLvl="0"/>
      <p:bldP spid="8" grpId="0" bldLvl="0"/>
      <p:bldP spid="9" grpId="0" bldLvl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1896" y="858934"/>
            <a:ext cx="1055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二、理解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囊萤夜读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，完成后面的练习。</a:t>
            </a:r>
          </a:p>
        </p:txBody>
      </p:sp>
      <p:sp>
        <p:nvSpPr>
          <p:cNvPr id="7" name="矩形 6"/>
          <p:cNvSpPr/>
          <p:nvPr/>
        </p:nvSpPr>
        <p:spPr>
          <a:xfrm>
            <a:off x="1188592" y="1607142"/>
            <a:ext cx="9942470" cy="23083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）文中（     ）这两个词的用法相同，都是名词作状语。意思是“用</a:t>
            </a:r>
            <a:r>
              <a:rPr lang="en-US" altLang="zh-CN" sz="3200" dirty="0">
                <a:solidFill>
                  <a:prstClr val="black"/>
                </a:solidFill>
                <a:latin typeface="+mn-ea"/>
                <a:cs typeface="微软雅黑" panose="020B0503020204020204" charset="-122"/>
              </a:rPr>
              <a:t>……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装（做）”。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倦  练       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囊  练    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  囊       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书  日</a:t>
            </a:r>
          </a:p>
        </p:txBody>
      </p:sp>
      <p:sp>
        <p:nvSpPr>
          <p:cNvPr id="8" name="矩形 7"/>
          <p:cNvSpPr/>
          <p:nvPr/>
        </p:nvSpPr>
        <p:spPr>
          <a:xfrm>
            <a:off x="1188592" y="4078899"/>
            <a:ext cx="9968845" cy="23069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）导致车胤囊萤夜读的客观因素是（     ）。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胤恭勤不倦          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家贫，不常得油。         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 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夏月则练囊盛数十萤火以照书       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以夜继日焉</a:t>
            </a:r>
          </a:p>
        </p:txBody>
      </p:sp>
      <p:sp>
        <p:nvSpPr>
          <p:cNvPr id="9" name="矩形 8"/>
          <p:cNvSpPr/>
          <p:nvPr/>
        </p:nvSpPr>
        <p:spPr>
          <a:xfrm>
            <a:off x="3648614" y="1845561"/>
            <a:ext cx="457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zh-CN" altLang="en-US" sz="32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481817" y="4317452"/>
            <a:ext cx="457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2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3431" y="962154"/>
            <a:ext cx="11324492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 indent="-630555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）下面对“胤恭勤不倦，博学多通”翻译最恰当的一项是（     ）。</a:t>
            </a:r>
            <a:endParaRPr lang="en-US" altLang="zh-CN" sz="3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60475" indent="-630555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晋朝人车胤谨慎勤劳而不知疲倦，知识广博，学问精通。</a:t>
            </a:r>
          </a:p>
          <a:p>
            <a:pPr marL="1260475" indent="-630555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晋朝人车胤肃敬勤勉而不知疲倦，知识广博，学问精通。</a:t>
            </a:r>
          </a:p>
          <a:p>
            <a:pPr marL="1260475" indent="-630555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 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晋朝人车胤恭敬勤劳而不知疲倦，知识广博，学问精通。                </a:t>
            </a:r>
          </a:p>
          <a:p>
            <a:pPr marL="1260475" indent="-630555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晋朝人车胤谨慎勤学而不知疲倦，知识广博，学问精通。</a:t>
            </a:r>
          </a:p>
        </p:txBody>
      </p:sp>
      <p:sp>
        <p:nvSpPr>
          <p:cNvPr id="6" name="矩形 5"/>
          <p:cNvSpPr/>
          <p:nvPr/>
        </p:nvSpPr>
        <p:spPr>
          <a:xfrm>
            <a:off x="2453283" y="1937858"/>
            <a:ext cx="457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zh-CN" altLang="en-US" sz="32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7596" y="709464"/>
            <a:ext cx="1055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三、熟读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铁杵成针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，完成后面的练习。</a:t>
            </a:r>
          </a:p>
        </p:txBody>
      </p:sp>
      <p:sp>
        <p:nvSpPr>
          <p:cNvPr id="7" name="矩形 6"/>
          <p:cNvSpPr/>
          <p:nvPr/>
        </p:nvSpPr>
        <p:spPr>
          <a:xfrm>
            <a:off x="896815" y="1387334"/>
            <a:ext cx="10234247" cy="23083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）标出下面两句话朗读时停顿的地方。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①磨针溪，在  眉州象耳山下。世传  李太白  读书山中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②过  是溪，逢  老媪  方  磨铁杵</a:t>
            </a:r>
          </a:p>
        </p:txBody>
      </p:sp>
      <p:sp>
        <p:nvSpPr>
          <p:cNvPr id="8" name="矩形 7"/>
          <p:cNvSpPr/>
          <p:nvPr/>
        </p:nvSpPr>
        <p:spPr>
          <a:xfrm>
            <a:off x="914401" y="3664545"/>
            <a:ext cx="10243036" cy="30469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）下面句中的加点字分别指的是什么？（填字母）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①问之，曰：“欲作针。”    （     ）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②太白感其意，还卒业。    （     ）       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太白     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老媪      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     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铁杵</a:t>
            </a:r>
          </a:p>
        </p:txBody>
      </p:sp>
      <p:sp>
        <p:nvSpPr>
          <p:cNvPr id="14" name="矩形 13"/>
          <p:cNvSpPr/>
          <p:nvPr/>
        </p:nvSpPr>
        <p:spPr>
          <a:xfrm>
            <a:off x="3377272" y="2318095"/>
            <a:ext cx="37806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endParaRPr lang="zh-CN" altLang="en-US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68991" y="2314822"/>
            <a:ext cx="37806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endParaRPr lang="zh-CN" altLang="en-US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39553" y="2323615"/>
            <a:ext cx="37806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endParaRPr lang="zh-CN" altLang="en-US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61733" y="3033545"/>
            <a:ext cx="37806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endParaRPr lang="zh-CN" altLang="en-US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40014" y="3057674"/>
            <a:ext cx="37806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endParaRPr lang="zh-CN" altLang="en-US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86300" y="3051130"/>
            <a:ext cx="37806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endParaRPr lang="zh-CN" altLang="en-US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10553" y="3058896"/>
            <a:ext cx="37806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endParaRPr lang="zh-CN" altLang="en-US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52483" y="4655632"/>
            <a:ext cx="457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zh-CN" altLang="en-US" sz="32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30452" y="5396432"/>
            <a:ext cx="457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zh-CN" altLang="en-US" sz="32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6455" y="50189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0423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endParaRPr lang="zh-CN" altLang="en-US" dirty="0">
              <a:solidFill>
                <a:srgbClr val="E04236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85046" y="57882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0423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endParaRPr lang="zh-CN" altLang="en-US" dirty="0">
              <a:solidFill>
                <a:srgbClr val="E042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bldLvl="0" animBg="1"/>
      <p:bldP spid="6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2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8440" y="1348740"/>
            <a:ext cx="11864340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 indent="-630555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）对“过是溪，逢老媪方磨铁杵”翻译准确的一项（    ）。</a:t>
            </a:r>
          </a:p>
          <a:p>
            <a:pPr marL="1260475" indent="-630555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A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经过一条小溪，碰到老婆婆正在磨铁杵。</a:t>
            </a:r>
          </a:p>
          <a:p>
            <a:pPr marL="1260475" indent="-630555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B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．经过这条小溪，碰到一位老婆婆正在磨铁杵。</a:t>
            </a:r>
          </a:p>
          <a:p>
            <a:pPr marL="1260475" indent="-630555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C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．经过小溪，碰到一位老婆婆正在磨铁杵。</a:t>
            </a:r>
          </a:p>
          <a:p>
            <a:pPr marL="1260475" indent="-630555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D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．经过这条小溪，碰到一位老婆婆磨铁杵。</a:t>
            </a:r>
          </a:p>
        </p:txBody>
      </p:sp>
      <p:sp>
        <p:nvSpPr>
          <p:cNvPr id="3" name="矩形 2"/>
          <p:cNvSpPr/>
          <p:nvPr/>
        </p:nvSpPr>
        <p:spPr>
          <a:xfrm>
            <a:off x="10956128" y="1595142"/>
            <a:ext cx="457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zh-CN" altLang="en-US" sz="32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525" y="709295"/>
            <a:ext cx="7727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三、熟读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铁杵成针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，完成后面的练习。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:\Documents\Tencent Files\2720870067\Image\C2C\Image2\BH%ESR1BEZ\3C~T8RQ]LC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99" name="AutoShape 3" descr="d:\Documents\Tencent Files\2720870067\Image\C2C\Image2\BH%ESR1BEZ\3C~T8RQ]LC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0" name="AutoShape 4" descr="d:\Documents\Tencent Files\2720870067\Image\C2C\Image2\BH%ESR1BEZ\3C~T8RQ]LC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696914" y="3780692"/>
            <a:ext cx="9407771" cy="257614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396074" y="548822"/>
            <a:ext cx="6558924" cy="59080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048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晋朝人孙康自幼聪敏好学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但是家中很贫穷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根本没有上学读书的机会。于是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他开始利用夜晚时间读书，可是夜间读书时，必须点油灯，往往读一个晚上的书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就要用去一灯油，以孙康当时的家庭条件根本负担不起，一到天黑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便没有办法读书。特别是到了冬天，长夜漫漫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他有时辗转很久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难以入睡。实在没有办法，只好白天多看书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晚上便躺在床上默诵。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6430" y="558409"/>
            <a:ext cx="307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映雪读书</a:t>
            </a:r>
          </a:p>
        </p:txBody>
      </p:sp>
      <p:pic>
        <p:nvPicPr>
          <p:cNvPr id="2" name="Picture 2" descr="https://timgsa.baidu.com/timg?image&amp;quality=80&amp;size=b9999_10000&amp;sec=1565150868405&amp;di=a425af224ecab82874c10a553373d97e&amp;imgtype=0&amp;src=http%3A%2F%2Fp1.img.cctvpic.com%2F20120216%2Fimages%2F1329360676623_1329360676623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211" y="1336430"/>
            <a:ext cx="4420173" cy="512591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:\Documents\Tencent Files\2720870067\Image\C2C\Image2\BH%ESR1BEZ\3C~T8RQ]LC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99" name="AutoShape 3" descr="d:\Documents\Tencent Files\2720870067\Image\C2C\Image2\BH%ESR1BEZ\3C~T8RQ]LC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0" name="AutoShape 4" descr="d:\Documents\Tencent Files\2720870067\Image\C2C\Image2\BH%ESR1BEZ\3C~T8RQ]LC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273899" y="964919"/>
            <a:ext cx="9751653" cy="52622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    有一年冬天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天气格外寒冷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三天两头下一场大雪。冬夜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孙康盖着薄被正蜷缩在床上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面对着北风呼啸的窗口又在背书。背着背着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突然发现窗口越来越亮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他甚至怀疑是到了快要出太阳的时候了，等他披着衣出门一看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原来是下了大雪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是白雪把窗口映亮了。孙康心想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既然白雪能映亮窗口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那么一定也可以用积雪照着读书吧。想到这里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他便捧起书跑到门外，一个人蹲在雪地里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借着积雪映出的微弱亮光来读。手脚冻僵了，就起身跑一跑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搓搓手脚。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:\Documents\Tencent Files\2720870067\Image\C2C\Image2\BH%ESR1BEZ\3C~T8RQ]LC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99" name="AutoShape 3" descr="d:\Documents\Tencent Files\2720870067\Image\C2C\Image2\BH%ESR1BEZ\3C~T8RQ]LC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0" name="AutoShape 4" descr="d:\Documents\Tencent Files\2720870067\Image\C2C\Image2\BH%ESR1BEZ\3C~T8RQ]LC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229938" y="822557"/>
            <a:ext cx="9751653" cy="276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048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/>
              <a:t>  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从此孙康不再为没有灯油而发愁。整个冬天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他夜以继日地读书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不怕寒冷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也不感到疲倦，常常一直读到鸡叫。即使是北风呼号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滴水成冰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他也从来没中断过。功夫不负有心人，孙康最终摆脱贫困家境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成为一位很有名望的学者。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1760" y="3784193"/>
            <a:ext cx="9823794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感悟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孙康映雪读书的故事告诉我们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做什么事都只有通过刻苦努力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才能成功。特别是遇到困难时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不应该放弃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要动脑筋想办法战胜困难。对于我们青少年来说就要利用一切时间去学习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不要放弃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不要畏惧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要在困境中磨砺自己。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6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2" name="图片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067" y="1250951"/>
            <a:ext cx="4038600" cy="33104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3" name="图片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91751" y="1773767"/>
            <a:ext cx="916516" cy="11895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框 3"/>
          <p:cNvSpPr txBox="1"/>
          <p:nvPr/>
        </p:nvSpPr>
        <p:spPr>
          <a:xfrm>
            <a:off x="4274139" y="2841827"/>
            <a:ext cx="4729103" cy="1198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defRPr/>
            </a:pPr>
            <a:r>
              <a:rPr kumimoji="0" lang="zh-CN" altLang="en-US" sz="7200" b="1" kern="1200" cap="none" spc="0" normalizeH="0" baseline="0" noProof="0" dirty="0">
                <a:blipFill>
                  <a:blip r:embed="rId5"/>
                  <a:stretch>
                    <a:fillRect/>
                  </a:stretch>
                </a:blip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感谢观看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/>
          <p:nvPr/>
        </p:nvSpPr>
        <p:spPr>
          <a:xfrm>
            <a:off x="1170977" y="663290"/>
            <a:ext cx="9759462" cy="601486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西汉时候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有个农民的孩子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叫匡衡。他小时候很想读书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可是因为家里穷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没钱上学。后来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他跟一个亲戚学认字，才有了看书的能力。                                                                                         </a:t>
            </a: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  <a:spcBef>
                <a:spcPts val="1000"/>
              </a:spcBef>
              <a:defRPr/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有一天晚上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匡衡躺在床上背白天读过的书。背着背着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突然看到东边的墙壁上透过来一线亮光。他霍地站起来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走到墙壁边一看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啊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原来从壁缝里透过来的是邻居的灯光。于是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匡衡想了一个办法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他拿了一把小刀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把墙缝挖大了一些。这样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透过来的光亮也大了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他就凑着透进来的灯光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读起书来。                                              </a:t>
            </a: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  <a:spcBef>
                <a:spcPts val="1000"/>
              </a:spcBef>
              <a:defRPr/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匡衡就是这样刻苦地学习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后来成了一个很有学问的人。</a:t>
            </a:r>
            <a:b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  <a:spcBef>
                <a:spcPts val="1000"/>
              </a:spcBef>
              <a:defRPr/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lnSpc>
                <a:spcPct val="130000"/>
              </a:lnSpc>
              <a:spcBef>
                <a:spcPts val="1000"/>
              </a:spcBef>
              <a:defRPr/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3757930" y="2026920"/>
            <a:ext cx="7607935" cy="20612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今天我们就来学习两则有关古人勤奋读书的故事。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7649210" y="1306830"/>
            <a:ext cx="268986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囊萤夜读</a:t>
            </a:r>
            <a:endParaRPr lang="zh-CN" altLang="en-US" sz="3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63"/>
          <p:cNvSpPr txBox="1"/>
          <p:nvPr/>
        </p:nvSpPr>
        <p:spPr>
          <a:xfrm>
            <a:off x="6910754" y="2046719"/>
            <a:ext cx="4580791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胤恭勤不倦，博学多通。家贫不常得油。夏月则练囊盛数十萤火以照书，以夜继日焉。</a:t>
            </a:r>
          </a:p>
        </p:txBody>
      </p:sp>
      <p:pic>
        <p:nvPicPr>
          <p:cNvPr id="21505" name="Picture 1" descr="d:\Documents\Tencent Files\2720870067\Image\C2C\Image2\9`EAC1W2$$VLB{58ZYG(}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762" y="1386187"/>
            <a:ext cx="5801546" cy="508495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1759585" y="903605"/>
            <a:ext cx="256413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铁杵成针</a:t>
            </a:r>
            <a:endParaRPr lang="zh-CN" altLang="en-US" sz="3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63"/>
          <p:cNvSpPr txBox="1"/>
          <p:nvPr/>
        </p:nvSpPr>
        <p:spPr>
          <a:xfrm>
            <a:off x="1222130" y="1712610"/>
            <a:ext cx="4290647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磨针溪，在象耳山下。世传李太白读书山中，未成，弃去。过是溪，逢老媪方磨铁杵，问之，曰：“欲作针。”太白感其意，还卒业。</a:t>
            </a:r>
          </a:p>
        </p:txBody>
      </p:sp>
      <p:pic>
        <p:nvPicPr>
          <p:cNvPr id="20482" name="Picture 2" descr="https://timgsa.baidu.com/timg?image&amp;quality=80&amp;size=b9999_10000&amp;sec=1565067154749&amp;di=5e05c690f0239cffcc60c05c9cda20af&amp;imgtype=0&amp;src=http%3A%2F%2Fwww.23book.com%2Fupload%2F2016%2F01%2F28%2Fe35eb297-182c-4ddd-a620-d5f5158664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8724" y="669142"/>
            <a:ext cx="4009292" cy="582402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913089" y="2416393"/>
            <a:ext cx="102003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Pinyin Adjust" panose="02000500000000000000" pitchFamily="2" charset="0"/>
                <a:ea typeface="GB Pinyinok-B" pitchFamily="2" charset="-122"/>
                <a:cs typeface="Pinyin Adjust" panose="02000500000000000000" pitchFamily="2" charset="0"/>
              </a:rPr>
              <a:t>g</a:t>
            </a:r>
            <a:r>
              <a:rPr lang="en-US" altLang="zh-CN" sz="3200" dirty="0" err="1">
                <a:latin typeface="Pinyin Adjust" panose="02000500000000000000" pitchFamily="2" charset="0"/>
                <a:ea typeface="微软雅黑" panose="020B0503020204020204" charset="-122"/>
                <a:cs typeface="Pinyin Adjust" panose="02000500000000000000" pitchFamily="2" charset="0"/>
              </a:rPr>
              <a:t>ō</a:t>
            </a:r>
            <a:r>
              <a:rPr lang="en-US" altLang="zh-CN" sz="3200" dirty="0" err="1">
                <a:latin typeface="Pinyin Adjust" panose="02000500000000000000" pitchFamily="2" charset="0"/>
                <a:ea typeface="GB Pinyinok-B" pitchFamily="2" charset="-122"/>
                <a:cs typeface="Pinyin Adjust" panose="02000500000000000000" pitchFamily="2" charset="0"/>
              </a:rPr>
              <a:t>ng</a:t>
            </a:r>
            <a:endParaRPr lang="en-US" altLang="zh-CN" sz="3200" dirty="0">
              <a:latin typeface="Pinyin Adjust" panose="02000500000000000000" pitchFamily="2" charset="0"/>
              <a:ea typeface="GB Pinyinok-B" pitchFamily="2" charset="-122"/>
              <a:cs typeface="Pinyin Adjust" panose="02000500000000000000" pitchFamily="2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566933" y="2412883"/>
            <a:ext cx="10795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 err="1">
                <a:latin typeface="Pinyin Adjust" panose="02000500000000000000" pitchFamily="2" charset="0"/>
                <a:ea typeface="GB Pinyinok-B" pitchFamily="2" charset="-122"/>
                <a:cs typeface="Pinyin Adjust" panose="02000500000000000000" pitchFamily="2" charset="0"/>
              </a:rPr>
              <a:t>z</a:t>
            </a:r>
            <a:r>
              <a:rPr lang="en-US" altLang="zh-CN" sz="3200" dirty="0" err="1">
                <a:latin typeface="Pinyin Adjust" panose="02000500000000000000" pitchFamily="2" charset="0"/>
                <a:ea typeface="微软雅黑" panose="020B0503020204020204" charset="-122"/>
                <a:cs typeface="Pinyin Adjust" panose="02000500000000000000" pitchFamily="2" charset="0"/>
              </a:rPr>
              <a:t>ú</a:t>
            </a:r>
            <a:endParaRPr lang="en-US" altLang="zh-CN" sz="3200" dirty="0">
              <a:latin typeface="Pinyin Adjust" panose="02000500000000000000" pitchFamily="2" charset="0"/>
              <a:ea typeface="微软雅黑" panose="020B0503020204020204" charset="-122"/>
              <a:cs typeface="Pinyin Adjust" panose="02000500000000000000" pitchFamily="2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252681" y="2453718"/>
            <a:ext cx="9350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 err="1">
                <a:latin typeface="Pinyin Adjust" panose="02000500000000000000" pitchFamily="2" charset="0"/>
                <a:ea typeface="GB Pinyinok-B" pitchFamily="2" charset="-122"/>
                <a:cs typeface="Pinyin Adjust" panose="02000500000000000000" pitchFamily="2" charset="0"/>
              </a:rPr>
              <a:t>q</a:t>
            </a:r>
            <a:r>
              <a:rPr lang="en-US" altLang="zh-CN" sz="3200" dirty="0" err="1">
                <a:latin typeface="Pinyin Adjust" panose="02000500000000000000" pitchFamily="2" charset="0"/>
                <a:ea typeface="微软雅黑" panose="020B0503020204020204" charset="-122"/>
                <a:cs typeface="Pinyin Adjust" panose="02000500000000000000" pitchFamily="2" charset="0"/>
              </a:rPr>
              <a:t>í</a:t>
            </a:r>
            <a:r>
              <a:rPr lang="en-US" altLang="zh-CN" sz="3200" dirty="0" err="1">
                <a:latin typeface="Pinyin Adjust" panose="02000500000000000000" pitchFamily="2" charset="0"/>
                <a:ea typeface="GB Pinyinok-B" pitchFamily="2" charset="-122"/>
                <a:cs typeface="Pinyin Adjust" panose="02000500000000000000" pitchFamily="2" charset="0"/>
              </a:rPr>
              <a:t>n</a:t>
            </a:r>
            <a:endParaRPr lang="en-US" altLang="zh-CN" sz="3200" dirty="0">
              <a:solidFill>
                <a:schemeClr val="accent5">
                  <a:lumMod val="75000"/>
                </a:schemeClr>
              </a:solidFill>
              <a:latin typeface="Pinyin Adjust" panose="02000500000000000000" pitchFamily="2" charset="0"/>
              <a:ea typeface="GB Pinyinok-B" pitchFamily="2" charset="-122"/>
              <a:cs typeface="Pinyin Adjust" panose="02000500000000000000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917978" y="3703618"/>
            <a:ext cx="69923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恭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500059" y="3698206"/>
            <a:ext cx="69923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卒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185175" y="3726896"/>
            <a:ext cx="69923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勤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4786630" y="887730"/>
            <a:ext cx="2944495" cy="6718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en-US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6357483" y="2469165"/>
            <a:ext cx="107631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Pinyin Adjust" panose="02000500000000000000" pitchFamily="2" charset="0"/>
                <a:ea typeface="GB Pinyinok-B" pitchFamily="2" charset="-122"/>
                <a:cs typeface="Pinyin Adjust" panose="02000500000000000000" pitchFamily="2" charset="0"/>
              </a:rPr>
              <a:t>y</a:t>
            </a:r>
            <a:r>
              <a:rPr lang="en-US" altLang="zh-CN" sz="3200" dirty="0" err="1">
                <a:latin typeface="Pinyin Adjust" panose="02000500000000000000" pitchFamily="2" charset="0"/>
                <a:ea typeface="微软雅黑" panose="020B0503020204020204" charset="-122"/>
                <a:cs typeface="Pinyin Adjust" panose="02000500000000000000" pitchFamily="2" charset="0"/>
              </a:rPr>
              <a:t>ā</a:t>
            </a:r>
            <a:r>
              <a:rPr lang="en-US" altLang="zh-CN" sz="3200" dirty="0" err="1">
                <a:latin typeface="Pinyin Adjust" panose="02000500000000000000" pitchFamily="2" charset="0"/>
                <a:ea typeface="GB Pinyinok-B" pitchFamily="2" charset="-122"/>
                <a:cs typeface="Pinyin Adjust" panose="02000500000000000000" pitchFamily="2" charset="0"/>
              </a:rPr>
              <a:t>n</a:t>
            </a:r>
            <a:endParaRPr lang="en-US" altLang="zh-CN" sz="3200" dirty="0">
              <a:latin typeface="Pinyin Adjust" panose="02000500000000000000" pitchFamily="2" charset="0"/>
              <a:ea typeface="GB Pinyinok-B" pitchFamily="2" charset="-122"/>
              <a:cs typeface="Pinyin Adjust" panose="02000500000000000000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57483" y="3712242"/>
            <a:ext cx="69923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0" grpId="0"/>
      <p:bldP spid="23" grpId="0"/>
      <p:bldP spid="26" grpId="0"/>
      <p:bldP spid="32" grpId="0"/>
      <p:bldP spid="36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2189</Words>
  <PresentationFormat>宽屏</PresentationFormat>
  <Paragraphs>216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6" baseType="lpstr">
      <vt:lpstr>Arial</vt:lpstr>
      <vt:lpstr>黑体</vt:lpstr>
      <vt:lpstr>楷体</vt:lpstr>
      <vt:lpstr>微软雅黑</vt:lpstr>
      <vt:lpstr>宋体</vt:lpstr>
      <vt:lpstr>华文新魏</vt:lpstr>
      <vt:lpstr>Pinyin Adjust</vt:lpstr>
      <vt:lpstr>1_自定义设计方案</vt:lpstr>
      <vt:lpstr>PowerPoint 演示文稿</vt:lpstr>
      <vt:lpstr>22.文言文二则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22.文言文二则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2019-01-28T06:44:00Z</dcterms:created>
  <dcterms:modified xsi:type="dcterms:W3CDTF">2020-04-07T23:58:27Z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