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81" r:id="rId2"/>
    <p:sldId id="585" r:id="rId3"/>
    <p:sldId id="397" r:id="rId4"/>
    <p:sldId id="359" r:id="rId5"/>
    <p:sldId id="586" r:id="rId6"/>
    <p:sldId id="426" r:id="rId7"/>
    <p:sldId id="589" r:id="rId8"/>
    <p:sldId id="587" r:id="rId9"/>
    <p:sldId id="323" r:id="rId10"/>
    <p:sldId id="526" r:id="rId11"/>
    <p:sldId id="456" r:id="rId12"/>
    <p:sldId id="733" r:id="rId13"/>
    <p:sldId id="732" r:id="rId14"/>
    <p:sldId id="767" r:id="rId15"/>
    <p:sldId id="768" r:id="rId16"/>
    <p:sldId id="771" r:id="rId17"/>
    <p:sldId id="769" r:id="rId18"/>
    <p:sldId id="770" r:id="rId19"/>
    <p:sldId id="772" r:id="rId20"/>
    <p:sldId id="773" r:id="rId21"/>
    <p:sldId id="808" r:id="rId22"/>
    <p:sldId id="809" r:id="rId23"/>
    <p:sldId id="667" r:id="rId24"/>
    <p:sldId id="810" r:id="rId25"/>
    <p:sldId id="274" r:id="rId26"/>
    <p:sldId id="812" r:id="rId27"/>
    <p:sldId id="454" r:id="rId28"/>
    <p:sldId id="556" r:id="rId2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7">
          <p15:clr>
            <a:srgbClr val="A4A3A4"/>
          </p15:clr>
        </p15:guide>
        <p15:guide id="2" pos="2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4">
          <p15:clr>
            <a:srgbClr val="A4A3A4"/>
          </p15:clr>
        </p15:guide>
        <p15:guide id="2" pos="211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D11B5"/>
    <a:srgbClr val="FF00FF"/>
    <a:srgbClr val="D5FEF8"/>
    <a:srgbClr val="6A8571"/>
    <a:srgbClr val="B9C401"/>
    <a:srgbClr val="FFFFFF"/>
    <a:srgbClr val="26CAC8"/>
    <a:srgbClr val="FCC88A"/>
    <a:srgbClr val="FFE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714" autoAdjust="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707"/>
        <p:guide pos="2818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034"/>
        <p:guide pos="2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6115" y="1237615"/>
            <a:ext cx="4138295" cy="13836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cs typeface="黑体" panose="02010600030101010101" pitchFamily="2" charset="-122"/>
              </a:rPr>
              <a:t>没有伟大的品格，就没有伟大的人。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大括号 2"/>
          <p:cNvSpPr/>
          <p:nvPr/>
        </p:nvSpPr>
        <p:spPr>
          <a:xfrm>
            <a:off x="964565" y="1910715"/>
            <a:ext cx="335915" cy="101346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1254125" y="1744345"/>
            <a:ext cx="19964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蓉（椰蓉）</a:t>
            </a:r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125" y="2550160"/>
            <a:ext cx="2121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容（容易）</a:t>
            </a:r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3322320" y="1910715"/>
            <a:ext cx="335915" cy="101346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3658235" y="1744345"/>
            <a:ext cx="1978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壶（茶壶）</a:t>
            </a:r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58235" y="2550160"/>
            <a:ext cx="1978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壳（贝壳）</a:t>
            </a:r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5731510" y="1910715"/>
            <a:ext cx="335915" cy="1013460"/>
          </a:xfrm>
          <a:prstGeom prst="lef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18" name="文本框 17"/>
          <p:cNvSpPr txBox="1"/>
          <p:nvPr/>
        </p:nvSpPr>
        <p:spPr>
          <a:xfrm>
            <a:off x="6067425" y="1744345"/>
            <a:ext cx="223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坤（乾坤）</a:t>
            </a:r>
            <a:endParaRPr lang="zh-CN" altLang="en-US" sz="3200" b="1">
              <a:latin typeface="+mj-ea"/>
              <a:ea typeface="+mj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067425" y="2550160"/>
            <a:ext cx="223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ym typeface="+mn-ea"/>
              </a:rPr>
              <a:t>绅（绅士）</a:t>
            </a:r>
            <a:endParaRPr lang="zh-CN" altLang="en-US" sz="3200" b="1">
              <a:latin typeface="+mj-ea"/>
              <a:ea typeface="+mj-ea"/>
            </a:endParaRPr>
          </a:p>
        </p:txBody>
      </p:sp>
      <p:pic>
        <p:nvPicPr>
          <p:cNvPr id="4" name="图片 3" descr="1形近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05155"/>
            <a:ext cx="2205355" cy="83185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096770" y="3368675"/>
            <a:ext cx="49510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茶壶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上印着一个美丽的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贝壳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  <p:bldP spid="7" grpId="0"/>
      <p:bldP spid="8" grpId="0" bldLvl="0" animBg="1"/>
      <p:bldP spid="9" grpId="0"/>
      <p:bldP spid="10" grpId="0"/>
      <p:bldP spid="11" grpId="0" bldLvl="0" animBg="1"/>
      <p:bldP spid="18" grpId="0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通用的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440" y="647700"/>
            <a:ext cx="2056630" cy="57600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4525" y="705485"/>
            <a:ext cx="1497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古诗鉴赏</a:t>
            </a:r>
          </a:p>
        </p:txBody>
      </p:sp>
      <p:sp>
        <p:nvSpPr>
          <p:cNvPr id="8" name="折角形 7"/>
          <p:cNvSpPr/>
          <p:nvPr/>
        </p:nvSpPr>
        <p:spPr>
          <a:xfrm>
            <a:off x="838835" y="1321435"/>
            <a:ext cx="3378200" cy="3267075"/>
          </a:xfrm>
          <a:prstGeom prst="foldedCorner">
            <a:avLst/>
          </a:prstGeom>
          <a:solidFill>
            <a:srgbClr val="FCC88A">
              <a:alpha val="1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</a:pPr>
            <a:endParaRPr lang="zh-CN" altLang="en-US" sz="240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芙蓉楼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①</a:t>
            </a: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送辛渐</a:t>
            </a:r>
            <a:endParaRPr lang="zh-CN" altLang="en-US" sz="240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【唐】王昌龄</a:t>
            </a:r>
            <a:endParaRPr lang="zh-CN" altLang="en-US" sz="240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寒雨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②</a:t>
            </a: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连江夜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③</a:t>
            </a: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入吴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④</a:t>
            </a: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，</a:t>
            </a:r>
            <a:endParaRPr lang="zh-CN" altLang="en-US" sz="240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平明⑤送客楚山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⑥</a:t>
            </a: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孤。</a:t>
            </a:r>
            <a:endParaRPr lang="zh-CN" altLang="en-US" sz="240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洛阳亲友如相问，</a:t>
            </a:r>
            <a:endParaRPr lang="zh-CN" altLang="en-US" sz="240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一片冰心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⑦</a:t>
            </a: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在玉壶。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470785" y="374015"/>
            <a:ext cx="3285490" cy="79184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</a:rPr>
              <a:t>①芙蓉楼：故址在今江苏镇江北，下临长江。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391025" y="2149475"/>
            <a:ext cx="3285490" cy="5340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/>
                </a:solidFill>
              </a:rPr>
              <a:t>④吴：镇江在古代属于吴地。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4391025" y="2811145"/>
            <a:ext cx="1967865" cy="49149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/>
                </a:solidFill>
              </a:rPr>
              <a:t>⑤平明：天刚亮。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391025" y="3423285"/>
            <a:ext cx="4161790" cy="67691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/>
                </a:solidFill>
              </a:rPr>
              <a:t>⑥楚山：泛指长江中下游地区北岸的山。长江中下游北岸在古代属于楚地范围。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391025" y="4217035"/>
            <a:ext cx="3842385" cy="49149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/>
                </a:solidFill>
              </a:rPr>
              <a:t>⑦冰心：像冰一样晶莹、纯洁的心。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951855" y="868045"/>
            <a:ext cx="2878455" cy="5340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/>
                </a:solidFill>
              </a:rPr>
              <a:t>②寒雨：秋冬时节的冷雨。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391025" y="1536700"/>
            <a:ext cx="4709795" cy="48006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/>
                </a:solidFill>
              </a:rPr>
              <a:t>③连江：雨水与江面连成一片，形容雨很大。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315970" y="550545"/>
            <a:ext cx="251206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古诗今译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01955" y="1053465"/>
            <a:ext cx="8571230" cy="3809365"/>
            <a:chOff x="633" y="1659"/>
            <a:chExt cx="13498" cy="5999"/>
          </a:xfrm>
        </p:grpSpPr>
        <p:sp>
          <p:nvSpPr>
            <p:cNvPr id="2" name="对角圆角矩形 1"/>
            <p:cNvSpPr/>
            <p:nvPr/>
          </p:nvSpPr>
          <p:spPr>
            <a:xfrm>
              <a:off x="1656" y="2441"/>
              <a:ext cx="11243" cy="4516"/>
            </a:xfrm>
            <a:prstGeom prst="round2Diag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609600" algn="l" fontAlgn="auto">
                <a:lnSpc>
                  <a:spcPct val="150000"/>
                </a:lnSpc>
                <a:extLst>
                  <a:ext uri="{35155182-B16C-46BC-9424-99874614C6A1}">
                    <wpsdc:indentchars xmlns="" xmlns:wpsdc="http://www.wps.cn/officeDocument/2017/drawingmlCustomData" val="200" checksum="4158780845"/>
                  </a:ext>
                </a:extLst>
              </a:pPr>
              <a:r>
                <a:rPr lang="zh-CN" altLang="en-US" sz="2400">
                  <a:solidFill>
                    <a:schemeClr val="tx1"/>
                  </a:solidFill>
                </a:rPr>
                <a:t>秋冬时节的冷雨连夜洒遍吴地江天，天亮的时候送别好友辛渐，只留下楚山的孤影。</a:t>
              </a:r>
            </a:p>
            <a:p>
              <a:pPr indent="609600" algn="l" fontAlgn="auto">
                <a:lnSpc>
                  <a:spcPct val="150000"/>
                </a:lnSpc>
                <a:extLst>
                  <a:ext uri="{35155182-B16C-46BC-9424-99874614C6A1}">
                    <wpsdc:indentchars xmlns="" xmlns:wpsdc="http://www.wps.cn/officeDocument/2017/drawingmlCustomData" val="200" checksum="4158780845"/>
                  </a:ext>
                </a:extLst>
              </a:pPr>
              <a:r>
                <a:rPr lang="zh-CN" altLang="en-US" sz="2400">
                  <a:solidFill>
                    <a:schemeClr val="tx1"/>
                  </a:solidFill>
                </a:rPr>
                <a:t>到了洛阳，亲友若是问起我来，就说我的心依然像玉壶中的冰一样纯洁。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899" y="1659"/>
              <a:ext cx="1233" cy="1282"/>
              <a:chOff x="12899" y="1659"/>
              <a:chExt cx="1233" cy="1282"/>
            </a:xfrm>
          </p:grpSpPr>
          <p:sp>
            <p:nvSpPr>
              <p:cNvPr id="3" name="十字星 2"/>
              <p:cNvSpPr/>
              <p:nvPr/>
            </p:nvSpPr>
            <p:spPr>
              <a:xfrm>
                <a:off x="13038" y="1659"/>
                <a:ext cx="1094" cy="1282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十字星 3"/>
              <p:cNvSpPr/>
              <p:nvPr/>
            </p:nvSpPr>
            <p:spPr>
              <a:xfrm>
                <a:off x="12899" y="2076"/>
                <a:ext cx="316" cy="448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33" y="6376"/>
              <a:ext cx="1094" cy="1282"/>
              <a:chOff x="633" y="6376"/>
              <a:chExt cx="1094" cy="1282"/>
            </a:xfrm>
          </p:grpSpPr>
          <p:sp>
            <p:nvSpPr>
              <p:cNvPr id="12" name="十字星 11"/>
              <p:cNvSpPr/>
              <p:nvPr/>
            </p:nvSpPr>
            <p:spPr>
              <a:xfrm>
                <a:off x="633" y="6376"/>
                <a:ext cx="1094" cy="1282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十字星 12"/>
              <p:cNvSpPr/>
              <p:nvPr/>
            </p:nvSpPr>
            <p:spPr>
              <a:xfrm>
                <a:off x="794" y="6564"/>
                <a:ext cx="316" cy="448"/>
              </a:xfrm>
              <a:prstGeom prst="star4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656715" y="1006475"/>
            <a:ext cx="5831205" cy="5219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寒雨连江夜入吴，平明送客</a:t>
            </a:r>
            <a:r>
              <a:rPr lang="zh-CN" altLang="en-US" sz="2800" u="sng">
                <a:latin typeface="楷体_GB2312" panose="02010609030101010101" charset="-122"/>
                <a:ea typeface="楷体_GB2312" panose="02010609030101010101" charset="-122"/>
              </a:rPr>
              <a:t>楚山孤</a:t>
            </a:r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。</a:t>
            </a:r>
          </a:p>
        </p:txBody>
      </p:sp>
      <p:sp>
        <p:nvSpPr>
          <p:cNvPr id="8" name="椭圆 7"/>
          <p:cNvSpPr/>
          <p:nvPr/>
        </p:nvSpPr>
        <p:spPr>
          <a:xfrm>
            <a:off x="4507865" y="1006475"/>
            <a:ext cx="863600" cy="485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484120" y="1059815"/>
            <a:ext cx="287655" cy="36004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556000" y="1059815"/>
            <a:ext cx="287655" cy="36004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形标注 3"/>
          <p:cNvSpPr/>
          <p:nvPr/>
        </p:nvSpPr>
        <p:spPr>
          <a:xfrm>
            <a:off x="4375785" y="1839595"/>
            <a:ext cx="2037715" cy="791845"/>
          </a:xfrm>
          <a:prstGeom prst="wedgeEllipseCallout">
            <a:avLst>
              <a:gd name="adj1" fmla="val -28716"/>
              <a:gd name="adj2" fmla="val -86006"/>
            </a:avLst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/>
              <a:t>点明送客的时间。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80390" y="1419860"/>
            <a:ext cx="3445510" cy="3393440"/>
            <a:chOff x="914" y="2236"/>
            <a:chExt cx="5426" cy="5344"/>
          </a:xfrm>
        </p:grpSpPr>
        <p:sp>
          <p:nvSpPr>
            <p:cNvPr id="2" name="云形 1"/>
            <p:cNvSpPr/>
            <p:nvPr/>
          </p:nvSpPr>
          <p:spPr>
            <a:xfrm>
              <a:off x="914" y="3666"/>
              <a:ext cx="5426" cy="3914"/>
            </a:xfrm>
            <a:prstGeom prst="cloud">
              <a:avLst/>
            </a:prstGeom>
            <a:solidFill>
              <a:schemeClr val="accent6">
                <a:alpha val="56000"/>
              </a:schemeClr>
            </a:solidFill>
            <a:ln>
              <a:solidFill>
                <a:schemeClr val="bg1">
                  <a:alpha val="7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>
                  <a:solidFill>
                    <a:schemeClr val="tx1"/>
                  </a:solidFill>
                </a:rPr>
                <a:t>诗人以“连”和“入”两个动词来写“寒雨”的绵绵不断和无声无息，渲染出离别时凄清寒冷的氛围。</a:t>
              </a:r>
            </a:p>
          </p:txBody>
        </p:sp>
        <p:cxnSp>
          <p:nvCxnSpPr>
            <p:cNvPr id="5" name="直接箭头连接符 4"/>
            <p:cNvCxnSpPr>
              <a:stCxn id="9" idx="2"/>
            </p:cNvCxnSpPr>
            <p:nvPr/>
          </p:nvCxnSpPr>
          <p:spPr>
            <a:xfrm>
              <a:off x="4139" y="2236"/>
              <a:ext cx="113" cy="1701"/>
            </a:xfrm>
            <a:prstGeom prst="straightConnector1">
              <a:avLst/>
            </a:prstGeom>
            <a:ln w="28575">
              <a:solidFill>
                <a:schemeClr val="accent1">
                  <a:shade val="95000"/>
                  <a:satMod val="105000"/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>
              <a:stCxn id="10" idx="2"/>
            </p:cNvCxnSpPr>
            <p:nvPr/>
          </p:nvCxnSpPr>
          <p:spPr>
            <a:xfrm flipH="1">
              <a:off x="4705" y="2236"/>
              <a:ext cx="1122" cy="1657"/>
            </a:xfrm>
            <a:prstGeom prst="straightConnector1">
              <a:avLst/>
            </a:prstGeom>
            <a:ln w="25400">
              <a:solidFill>
                <a:schemeClr val="accent1">
                  <a:shade val="95000"/>
                  <a:satMod val="105000"/>
                  <a:alpha val="73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5650230" y="1498600"/>
            <a:ext cx="2303780" cy="3148330"/>
            <a:chOff x="8898" y="2360"/>
            <a:chExt cx="3628" cy="4958"/>
          </a:xfrm>
        </p:grpSpPr>
        <p:sp>
          <p:nvSpPr>
            <p:cNvPr id="3" name="圆角矩形 2"/>
            <p:cNvSpPr/>
            <p:nvPr/>
          </p:nvSpPr>
          <p:spPr>
            <a:xfrm>
              <a:off x="8898" y="4144"/>
              <a:ext cx="3629" cy="317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2400">
                  <a:solidFill>
                    <a:schemeClr val="tx1"/>
                  </a:solidFill>
                </a:rPr>
                <a:t>以“楚山孤”这一画面入诗，表达了诗人离开朋友时强烈的孤寂感。</a:t>
              </a:r>
            </a:p>
          </p:txBody>
        </p:sp>
        <p:cxnSp>
          <p:nvCxnSpPr>
            <p:cNvPr id="13" name="直接箭头连接符 12"/>
            <p:cNvCxnSpPr>
              <a:endCxn id="3" idx="0"/>
            </p:cNvCxnSpPr>
            <p:nvPr/>
          </p:nvCxnSpPr>
          <p:spPr>
            <a:xfrm>
              <a:off x="10562" y="2360"/>
              <a:ext cx="151" cy="178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animBg="1"/>
      <p:bldP spid="10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35125" y="905510"/>
            <a:ext cx="5873115" cy="5219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洛阳亲友如相问，一片冰心在玉壶。</a:t>
            </a:r>
          </a:p>
        </p:txBody>
      </p:sp>
      <p:sp>
        <p:nvSpPr>
          <p:cNvPr id="7" name="云形 6"/>
          <p:cNvSpPr/>
          <p:nvPr/>
        </p:nvSpPr>
        <p:spPr>
          <a:xfrm>
            <a:off x="3628390" y="1642110"/>
            <a:ext cx="5375910" cy="339725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/>
              <a:t>       </a:t>
            </a:r>
            <a:r>
              <a:rPr lang="en-US" altLang="zh-CN">
                <a:solidFill>
                  <a:schemeClr val="tx1"/>
                </a:solidFill>
              </a:rPr>
              <a:t>  </a:t>
            </a:r>
            <a:r>
              <a:rPr lang="zh-CN" altLang="en-US" sz="2000">
                <a:solidFill>
                  <a:schemeClr val="tx1"/>
                </a:solidFill>
              </a:rPr>
              <a:t>后两句笔锋一转，诗人从凄清孤寂中振作起来，传话友人回到洛阳后告慰亲友，说自己虽被贬，但一如既往，本性如玉壶之冰一样冰清玉洁。表明了自己不会因为官场的坎坷遭遇而改变气节，不会同流合污、随波逐流的心态。</a:t>
            </a:r>
          </a:p>
        </p:txBody>
      </p:sp>
      <p:pic>
        <p:nvPicPr>
          <p:cNvPr id="14" name="图片 13" descr="20古诗三首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" y="1706880"/>
            <a:ext cx="3033395" cy="3033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折角形 1"/>
          <p:cNvSpPr/>
          <p:nvPr/>
        </p:nvSpPr>
        <p:spPr>
          <a:xfrm>
            <a:off x="1147445" y="974725"/>
            <a:ext cx="3383915" cy="3194685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50000"/>
              </a:lnSpc>
            </a:pPr>
            <a:endParaRPr lang="zh-CN" altLang="en-US" sz="2000">
              <a:latin typeface="楷体_GB2312" panose="02010609030101010101" charset="-122"/>
              <a:ea typeface="楷体_GB2312" panose="0201060903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塞下曲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【唐】卢纶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月黑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①</a:t>
            </a: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雁飞高，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单于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②</a:t>
            </a: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夜遁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③</a:t>
            </a: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逃。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欲将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④</a:t>
            </a: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轻骑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⑤</a:t>
            </a: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逐，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大雪满弓刀</a:t>
            </a:r>
            <a:r>
              <a:rPr lang="zh-CN" altLang="en-US" sz="200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072380" y="304800"/>
            <a:ext cx="3121025" cy="639445"/>
          </a:xfrm>
          <a:prstGeom prst="roundRect">
            <a:avLst/>
          </a:prstGeom>
          <a:solidFill>
            <a:schemeClr val="bg1"/>
          </a:solidFill>
          <a:ln w="22225" cmpd="sng">
            <a:solidFill>
              <a:srgbClr val="B9C40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①月黑：没有月光。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981575" y="1217930"/>
            <a:ext cx="3303270" cy="754380"/>
          </a:xfrm>
          <a:prstGeom prst="roundRect">
            <a:avLst/>
          </a:prstGeom>
          <a:solidFill>
            <a:schemeClr val="bg1"/>
          </a:solidFill>
          <a:ln w="22225" cmpd="sng">
            <a:solidFill>
              <a:srgbClr val="B9C40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/>
                </a:solidFill>
              </a:rPr>
              <a:t>②单于：匈奴的首领，这里指侵扰唐朝的契丹等贵族首领。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073015" y="2246630"/>
            <a:ext cx="3121025" cy="639445"/>
          </a:xfrm>
          <a:prstGeom prst="roundRect">
            <a:avLst/>
          </a:prstGeom>
          <a:solidFill>
            <a:schemeClr val="bg1"/>
          </a:solidFill>
          <a:ln w="22225" cmpd="sng">
            <a:solidFill>
              <a:srgbClr val="B9C40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③遁：逃走。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073650" y="3156585"/>
            <a:ext cx="3121025" cy="639445"/>
          </a:xfrm>
          <a:prstGeom prst="roundRect">
            <a:avLst/>
          </a:prstGeom>
          <a:solidFill>
            <a:schemeClr val="bg1"/>
          </a:solidFill>
          <a:ln w="22225" cmpd="sng">
            <a:solidFill>
              <a:srgbClr val="B9C40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④将：率领。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073015" y="4097020"/>
            <a:ext cx="3121025" cy="639445"/>
          </a:xfrm>
          <a:prstGeom prst="roundRect">
            <a:avLst/>
          </a:prstGeom>
          <a:solidFill>
            <a:schemeClr val="bg1"/>
          </a:solidFill>
          <a:ln w="22225" cmpd="sng">
            <a:solidFill>
              <a:srgbClr val="B9C40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⑤骑：骑兵。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965200" y="1757045"/>
            <a:ext cx="7362190" cy="2331720"/>
          </a:xfrm>
          <a:prstGeom prst="round2DiagRect">
            <a:avLst/>
          </a:prstGeom>
          <a:noFill/>
          <a:ln w="254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09600" algn="l" fontAlgn="auto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4158780845"/>
                </a:ext>
              </a:extLst>
            </a:pPr>
            <a:r>
              <a:rPr lang="zh-CN" altLang="en-US" sz="2400">
                <a:solidFill>
                  <a:schemeClr val="tx1"/>
                </a:solidFill>
              </a:rPr>
              <a:t>月亮被云遮掩，一片漆黑，一群大雁惊叫着高飞而起，单于的军队趁着黑夜正悄悄地逃走。正要率领轻骑兵去追赶敌军，大雪纷纷扬扬落满了身上的弓刀。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15080" y="866775"/>
            <a:ext cx="251206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古诗今译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35125" y="1005840"/>
            <a:ext cx="5873115" cy="5219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月黑雁飞高，单于夜遁逃。</a:t>
            </a:r>
          </a:p>
        </p:txBody>
      </p:sp>
      <p:sp>
        <p:nvSpPr>
          <p:cNvPr id="6" name="横卷形 5"/>
          <p:cNvSpPr/>
          <p:nvPr/>
        </p:nvSpPr>
        <p:spPr>
          <a:xfrm>
            <a:off x="1259840" y="1820545"/>
            <a:ext cx="6624955" cy="2592070"/>
          </a:xfrm>
          <a:prstGeom prst="horizontalScroll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>
                <a:sym typeface="+mn-ea"/>
              </a:rPr>
              <a:t>         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前两句用月黑之夜大雁被惊高飞，来衬托敌军溃败夜逃的情景。第一句寥寥五字，既交代了时间为冬季，又烘托出了战前的紧张气氛。“单于夜遁逃”，语气肯定，判断明确，充满了对敌人的蔑视和我军的必胜信念，令读者为之振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35125" y="1005840"/>
            <a:ext cx="5873115" cy="5219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欲将轻骑逐，大雪满弓刀。</a:t>
            </a:r>
          </a:p>
        </p:txBody>
      </p:sp>
      <p:sp>
        <p:nvSpPr>
          <p:cNvPr id="6" name="横卷形 5"/>
          <p:cNvSpPr/>
          <p:nvPr/>
        </p:nvSpPr>
        <p:spPr>
          <a:xfrm>
            <a:off x="1084580" y="1883410"/>
            <a:ext cx="3933190" cy="2614295"/>
          </a:xfrm>
          <a:prstGeom prst="horizontalScroll">
            <a:avLst/>
          </a:prstGeom>
          <a:solidFill>
            <a:schemeClr val="accent3">
              <a:lumMod val="40000"/>
              <a:lumOff val="60000"/>
              <a:alpha val="60000"/>
            </a:schemeClr>
          </a:solidFill>
          <a:ln w="12700" cmpd="sng">
            <a:solidFill>
              <a:schemeClr val="accent3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>
                <a:sym typeface="+mn-ea"/>
              </a:rPr>
              <a:t>         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后两句写准备追敌的场面，气势不凡。“大雪满弓刀”这一细节，既写出了环境的极度恶劣，更突出了战斗的艰苦性和将士们奋勇的精神。</a:t>
            </a:r>
          </a:p>
        </p:txBody>
      </p:sp>
      <p:pic>
        <p:nvPicPr>
          <p:cNvPr id="2" name="图片 1" descr="20古诗三首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0240" y="1697355"/>
            <a:ext cx="2519680" cy="2519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折角形 7"/>
          <p:cNvSpPr/>
          <p:nvPr/>
        </p:nvSpPr>
        <p:spPr>
          <a:xfrm>
            <a:off x="886460" y="1252855"/>
            <a:ext cx="3378200" cy="3077845"/>
          </a:xfrm>
          <a:prstGeom prst="foldedCorner">
            <a:avLst/>
          </a:prstGeom>
          <a:solidFill>
            <a:schemeClr val="accent6">
              <a:lumMod val="20000"/>
              <a:lumOff val="80000"/>
              <a:alpha val="60000"/>
            </a:schemeClr>
          </a:solidFill>
          <a:ln w="12700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</a:pPr>
            <a:endParaRPr lang="zh-CN" altLang="en-US" sz="200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墨梅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①</a:t>
            </a:r>
            <a:endParaRPr lang="zh-CN" altLang="en-US" sz="200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【元】王冕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我家洗砚池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②</a:t>
            </a: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头树，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朵朵花开淡墨痕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③</a:t>
            </a: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。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不要人夸好颜色，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只留清气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④</a:t>
            </a: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满乾坤</a:t>
            </a:r>
            <a:r>
              <a:rPr lang="zh-CN" altLang="en-US" sz="2400" baseline="30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⑤</a:t>
            </a:r>
            <a:r>
              <a:rPr lang="zh-CN" altLang="en-US" sz="24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sym typeface="+mn-ea"/>
              </a:rPr>
              <a:t>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964055" y="468630"/>
            <a:ext cx="2878455" cy="5340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①墨梅：用水墨画的梅花。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178425" y="572135"/>
            <a:ext cx="3235960" cy="167322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②洗砚池：传说会稽蕺山下有晋朝大书法家王羲之的洗砚池。由于经常洗笔砚，池塘的水都染黑了。王冕称他家有洗砚池，意思是自己也像王羲之那样勤奋。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021580" y="2524760"/>
            <a:ext cx="2878455" cy="5340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③痕：痕迹。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021580" y="3411855"/>
            <a:ext cx="2878455" cy="5340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④清气：梅花的清香之气。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021580" y="4218940"/>
            <a:ext cx="2878455" cy="5340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>
                <a:solidFill>
                  <a:schemeClr val="tx1"/>
                </a:solidFill>
                <a:sym typeface="+mn-ea"/>
              </a:rPr>
              <a:t>⑤乾坤：天地间。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67435" y="1155700"/>
            <a:ext cx="4349115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BD2">
                    <a:alpha val="53000"/>
                  </a:srgb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altLang="zh-CN" sz="5400" b="1">
                <a:latin typeface="黑体" panose="02010600030101010101" pitchFamily="2" charset="-122"/>
                <a:ea typeface="黑体" panose="02010600030101010101" pitchFamily="2" charset="-122"/>
                <a:cs typeface="黑体" panose="02010600030101010101" pitchFamily="2" charset="-122"/>
              </a:rPr>
              <a:t>21 </a:t>
            </a:r>
            <a:r>
              <a:rPr lang="zh-CN" altLang="en-US" sz="5400" b="1">
                <a:latin typeface="黑体" panose="02010600030101010101" pitchFamily="2" charset="-122"/>
                <a:ea typeface="黑体" panose="02010600030101010101" pitchFamily="2" charset="-122"/>
                <a:cs typeface="黑体" panose="02010600030101010101" pitchFamily="2" charset="-122"/>
              </a:rPr>
              <a:t>古诗三首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0350" y="4368800"/>
            <a:ext cx="3213735" cy="5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BD2">
                    <a:alpha val="53000"/>
                  </a:srgb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统编版•四年级下册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35125" y="575310"/>
            <a:ext cx="5873115" cy="5219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我家洗砚池头树，朵朵花开淡墨痕。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74825" y="1229360"/>
            <a:ext cx="55937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000"/>
              <a:t>         </a:t>
            </a:r>
            <a:r>
              <a:rPr lang="zh-CN" altLang="en-US" sz="2000"/>
              <a:t>运用白描手法表现梅花的特点。 一个“淡”字，既道出画梅花的技法，又写出梅花朴素淡雅、傲立于严寒的风骨，令人耳目一新。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74825" y="2562225"/>
            <a:ext cx="5873115" cy="5219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>
                <a:latin typeface="楷体_GB2312" panose="02010609030101010101" charset="-122"/>
                <a:ea typeface="楷体_GB2312" panose="02010609030101010101" charset="-122"/>
              </a:rPr>
              <a:t>不要人夸好颜色，只留清气满乾坤。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19885" y="3257550"/>
            <a:ext cx="625856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000"/>
              <a:t>         </a:t>
            </a:r>
            <a:r>
              <a:rPr lang="zh-CN" altLang="en-US" sz="2000"/>
              <a:t>诗人借梅花表达了自己宁可清苦自守， 也不同流合污的思想感情。 一个“满”字，不仅传神地写出了梅香的充盈激荡，也突显出诗人的人格魅力。 这种不流于世俗、 傲骨铮铮的气节正是诗人的志趣所在。</a:t>
            </a:r>
          </a:p>
        </p:txBody>
      </p:sp>
      <p:sp>
        <p:nvSpPr>
          <p:cNvPr id="6" name="椭圆 5"/>
          <p:cNvSpPr/>
          <p:nvPr/>
        </p:nvSpPr>
        <p:spPr>
          <a:xfrm>
            <a:off x="6012180" y="555625"/>
            <a:ext cx="360045" cy="50355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136005" y="2562225"/>
            <a:ext cx="360045" cy="50355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弧形箭头 7"/>
          <p:cNvSpPr/>
          <p:nvPr/>
        </p:nvSpPr>
        <p:spPr>
          <a:xfrm>
            <a:off x="1187450" y="1059180"/>
            <a:ext cx="432435" cy="5041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左弧形箭头 9"/>
          <p:cNvSpPr/>
          <p:nvPr/>
        </p:nvSpPr>
        <p:spPr>
          <a:xfrm>
            <a:off x="1187450" y="2804160"/>
            <a:ext cx="432435" cy="59880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3" grpId="0" bldLvl="0" animBg="1"/>
      <p:bldP spid="4" grpId="0"/>
      <p:bldP spid="6" grpId="0" animBg="1"/>
      <p:bldP spid="7" grpId="0" bldLvl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通用的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435" y="735965"/>
            <a:ext cx="2056630" cy="5760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3110" y="807720"/>
            <a:ext cx="1439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文章结构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4800" y="1635760"/>
            <a:ext cx="8469630" cy="2862580"/>
            <a:chOff x="934" y="2576"/>
            <a:chExt cx="12884" cy="3968"/>
          </a:xfrm>
        </p:grpSpPr>
        <p:pic>
          <p:nvPicPr>
            <p:cNvPr id="2" name="图片 1" descr="}MM37$HFHVDTNZ(3G0X9YSX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4" y="2622"/>
              <a:ext cx="12885" cy="389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1530" y="2576"/>
              <a:ext cx="2948" cy="3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757" y="6318"/>
              <a:ext cx="2948" cy="2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通用的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435" y="448945"/>
            <a:ext cx="2056630" cy="5760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3110" y="520700"/>
            <a:ext cx="1439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主题归纳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66445" y="1115060"/>
            <a:ext cx="7611110" cy="1127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>
                <a:solidFill>
                  <a:schemeClr val="tx1"/>
                </a:solidFill>
              </a:rPr>
              <a:t>《芙蓉楼送辛渐》通过送别友人时的表白，表明了诗人藐视功名利禄，不向排挤陷害自己的恶势力屈服，永葆高洁品质的崇高气节。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766445" y="2369185"/>
            <a:ext cx="7611110" cy="981075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>
                <a:solidFill>
                  <a:schemeClr val="tx1"/>
                </a:solidFill>
              </a:rPr>
              <a:t>《塞下曲》描写了守关将士雪夜追敌的情景，刻画了将士们不惧严寒，斗志昂扬，信心十足，杀敌卫国的精神。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766445" y="3484245"/>
            <a:ext cx="7611110" cy="116459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>
                <a:solidFill>
                  <a:schemeClr val="tx1"/>
                </a:solidFill>
              </a:rPr>
              <a:t>《墨梅》中诗人赞美墨梅不求人夸，只愿给人间留下清香的美德，实际上是借梅自喻，表达自己对人生的态度以及不向世俗献媚的高尚情操。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通用的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20725"/>
            <a:ext cx="2056425" cy="5760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4835" y="778510"/>
            <a:ext cx="1624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ym typeface="+mn-ea"/>
              </a:rPr>
              <a:t>随堂练习</a:t>
            </a:r>
            <a:endParaRPr lang="zh-CN" altLang="en-US" sz="2400" b="1"/>
          </a:p>
        </p:txBody>
      </p:sp>
      <p:sp>
        <p:nvSpPr>
          <p:cNvPr id="2" name="文本框 1"/>
          <p:cNvSpPr txBox="1"/>
          <p:nvPr/>
        </p:nvSpPr>
        <p:spPr>
          <a:xfrm>
            <a:off x="584835" y="1472565"/>
            <a:ext cx="66154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/>
              <a:t>一、比一比，再组词。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1674495" y="2373630"/>
            <a:ext cx="2463800" cy="1416685"/>
            <a:chOff x="1846" y="3738"/>
            <a:chExt cx="3880" cy="2231"/>
          </a:xfrm>
        </p:grpSpPr>
        <p:sp>
          <p:nvSpPr>
            <p:cNvPr id="20" name="左大括号 19"/>
            <p:cNvSpPr/>
            <p:nvPr/>
          </p:nvSpPr>
          <p:spPr>
            <a:xfrm>
              <a:off x="1846" y="4034"/>
              <a:ext cx="340" cy="1666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186" y="3738"/>
              <a:ext cx="354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/>
                <a:t>洛（               ）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186" y="5147"/>
              <a:ext cx="354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/>
                <a:t>络（               ）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95265" y="2373630"/>
            <a:ext cx="2463800" cy="1416685"/>
            <a:chOff x="1846" y="3738"/>
            <a:chExt cx="3880" cy="2231"/>
          </a:xfrm>
        </p:grpSpPr>
        <p:sp>
          <p:nvSpPr>
            <p:cNvPr id="25" name="左大括号 24"/>
            <p:cNvSpPr/>
            <p:nvPr/>
          </p:nvSpPr>
          <p:spPr>
            <a:xfrm>
              <a:off x="1846" y="4034"/>
              <a:ext cx="340" cy="1666"/>
            </a:xfrm>
            <a:prstGeom prst="leftBrac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097" y="3738"/>
              <a:ext cx="354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/>
                <a:t>坤（               ）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186" y="5147"/>
              <a:ext cx="354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/>
                <a:t>绅（               ）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800350" y="2373630"/>
            <a:ext cx="974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洛阳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853055" y="3268345"/>
            <a:ext cx="922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经络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393815" y="3268345"/>
            <a:ext cx="908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乾坤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393815" y="2373630"/>
            <a:ext cx="9093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绅士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87425" y="1122680"/>
            <a:ext cx="4304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二、解释加点词的意思。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137920" y="1969135"/>
            <a:ext cx="6327140" cy="2341880"/>
            <a:chOff x="1792" y="3101"/>
            <a:chExt cx="9964" cy="3688"/>
          </a:xfrm>
        </p:grpSpPr>
        <p:sp>
          <p:nvSpPr>
            <p:cNvPr id="3" name="文本框 2"/>
            <p:cNvSpPr txBox="1"/>
            <p:nvPr/>
          </p:nvSpPr>
          <p:spPr>
            <a:xfrm>
              <a:off x="1792" y="3101"/>
              <a:ext cx="497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1.</a:t>
              </a:r>
              <a:r>
                <a:rPr lang="zh-CN" altLang="en-US" sz="2800"/>
                <a:t>平明送客楚山孤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792" y="4357"/>
              <a:ext cx="497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2.</a:t>
              </a:r>
              <a:r>
                <a:rPr lang="zh-CN" altLang="en-US" sz="2800"/>
                <a:t>单于夜遁逃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92" y="5612"/>
              <a:ext cx="497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3.</a:t>
              </a:r>
              <a:r>
                <a:rPr lang="zh-CN" altLang="en-US" sz="2800"/>
                <a:t>只留清气满乾坤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121" y="3567"/>
              <a:ext cx="1194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</a:t>
              </a: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•  •</a:t>
              </a: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23" y="4844"/>
              <a:ext cx="468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</a:rPr>
                <a:t>•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468" y="6140"/>
              <a:ext cx="1194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altLang="zh-CN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 </a:t>
              </a:r>
              <a:r>
                <a:rPr lang="zh-CN" altLang="en-US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•  •</a:t>
              </a:r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586" y="3196"/>
              <a:ext cx="5170" cy="106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0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_________________</a:t>
              </a:r>
              <a:endParaRPr lang="zh-CN" altLang="en-US"/>
            </a:p>
            <a:p>
              <a:pPr algn="l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26" y="4470"/>
              <a:ext cx="5170" cy="106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0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_________________</a:t>
              </a:r>
              <a:endParaRPr lang="zh-CN" altLang="en-US"/>
            </a:p>
            <a:p>
              <a:pPr algn="l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433" y="5725"/>
              <a:ext cx="5170" cy="106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0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_______________</a:t>
              </a:r>
              <a:endParaRPr lang="zh-CN" altLang="en-US"/>
            </a:p>
            <a:p>
              <a:pPr algn="l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297045" y="1886585"/>
            <a:ext cx="1695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天刚亮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82390" y="2697480"/>
            <a:ext cx="1695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逃走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297045" y="3463925"/>
            <a:ext cx="1695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天地间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文本框 1"/>
          <p:cNvSpPr txBox="1">
            <a:spLocks noChangeArrowheads="1"/>
          </p:cNvSpPr>
          <p:nvPr/>
        </p:nvSpPr>
        <p:spPr bwMode="auto">
          <a:xfrm>
            <a:off x="869315" y="1085215"/>
            <a:ext cx="7208520" cy="91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900"/>
              </a:spcBef>
            </a:pPr>
            <a:r>
              <a:rPr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说说下面诗句的意思，再想想这些诗句表现了怎样的精神品格。</a:t>
            </a:r>
          </a:p>
        </p:txBody>
      </p:sp>
      <p:pic>
        <p:nvPicPr>
          <p:cNvPr id="3" name="图片 2" descr="图标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770" y="1170940"/>
            <a:ext cx="296545" cy="302895"/>
          </a:xfrm>
          <a:prstGeom prst="rect">
            <a:avLst/>
          </a:prstGeom>
        </p:spPr>
      </p:pic>
      <p:pic>
        <p:nvPicPr>
          <p:cNvPr id="11" name="图片 10" descr="通用的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755" y="437515"/>
            <a:ext cx="2056425" cy="5760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8190" y="495300"/>
            <a:ext cx="1624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教材习题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71270" y="1955165"/>
            <a:ext cx="508698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洛阳亲友如相问，一片冰心在玉壶。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18845" y="2650490"/>
            <a:ext cx="71100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</a:rPr>
              <a:t>译文：</a:t>
            </a:r>
            <a:r>
              <a:rPr lang="en-US" altLang="zh-CN" sz="2400" b="1">
                <a:solidFill>
                  <a:srgbClr val="0000FF"/>
                </a:solidFill>
              </a:rPr>
              <a:t> </a:t>
            </a:r>
            <a:r>
              <a:rPr lang="zh-CN" altLang="en-US" sz="2400" b="1">
                <a:solidFill>
                  <a:srgbClr val="0000FF"/>
                </a:solidFill>
              </a:rPr>
              <a:t>到了洛阳，亲友若是问起我来，就说我的心依然像玉壶中的冰一样纯洁。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8845" y="3585210"/>
            <a:ext cx="696404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品格：表明了诗人藐视功名利禄、不向排挤陷害自己的恶势力屈服，永葆高洁的精神品格。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6" grpId="0"/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153795" y="764540"/>
            <a:ext cx="696341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欲将轻骑逐，大雪满弓刀。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18210" y="1407160"/>
            <a:ext cx="701484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</a:rPr>
              <a:t>译文：</a:t>
            </a:r>
            <a:r>
              <a:rPr lang="en-US" altLang="zh-CN" sz="2000" b="1">
                <a:solidFill>
                  <a:srgbClr val="0000FF"/>
                </a:solidFill>
              </a:rPr>
              <a:t> </a:t>
            </a:r>
            <a:r>
              <a:rPr lang="zh-CN" altLang="en-US" sz="2000" b="1">
                <a:solidFill>
                  <a:srgbClr val="0000FF"/>
                </a:solidFill>
              </a:rPr>
              <a:t>正要率领轻骑兵去追赶敌军，大雪纷纷扬扬落满了身上的弓刀。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18210" y="2148840"/>
            <a:ext cx="701421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品格：表明了将士们不惧严寒、奋勇杀敌以及对战斗必胜的信心。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53795" y="2890520"/>
            <a:ext cx="696341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</a:rPr>
              <a:t>不要人夸好颜色，只留清气满乾坤。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8210" y="3533140"/>
            <a:ext cx="74383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solidFill>
                  <a:srgbClr val="0000FF"/>
                </a:solidFill>
              </a:rPr>
              <a:t> </a:t>
            </a:r>
            <a:r>
              <a:rPr lang="zh-CN" altLang="en-US" sz="2000" b="1">
                <a:solidFill>
                  <a:srgbClr val="0000FF"/>
                </a:solidFill>
              </a:rPr>
              <a:t>译文：</a:t>
            </a:r>
            <a:r>
              <a:rPr sz="2000" b="1">
                <a:solidFill>
                  <a:srgbClr val="0000FF"/>
                </a:solidFill>
              </a:rPr>
              <a:t>它不需要别人夸奖颜色多么好看，只求留下清香充满人间。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8210" y="3966845"/>
            <a:ext cx="73069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品格：表明了诗人鄙薄流俗，独善其身，不求功勋的精神品格。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3" grpId="0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通用的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345" y="582295"/>
            <a:ext cx="2056425" cy="5760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10870" y="640080"/>
            <a:ext cx="15621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拓展空间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76475" y="640080"/>
            <a:ext cx="47650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★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描写诗人精神品格的古诗</a:t>
            </a:r>
          </a:p>
        </p:txBody>
      </p:sp>
      <p:sp>
        <p:nvSpPr>
          <p:cNvPr id="3" name="折角形 2"/>
          <p:cNvSpPr/>
          <p:nvPr/>
        </p:nvSpPr>
        <p:spPr>
          <a:xfrm>
            <a:off x="1000125" y="1394460"/>
            <a:ext cx="3536315" cy="3178810"/>
          </a:xfrm>
          <a:prstGeom prst="foldedCorner">
            <a:avLst/>
          </a:prstGeom>
          <a:solidFill>
            <a:srgbClr val="FFC000">
              <a:alpha val="55000"/>
            </a:srgbClr>
          </a:solidFill>
          <a:ln w="12700" cmpd="sng">
            <a:solidFill>
              <a:schemeClr val="accent6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20000"/>
              </a:lnSpc>
            </a:pPr>
            <a:endParaRPr lang="zh-CN" altLang="en-US" sz="2400">
              <a:solidFill>
                <a:schemeClr val="tx1"/>
              </a:solidFill>
            </a:endParaRPr>
          </a:p>
          <a:p>
            <a:pPr algn="ctr" fontAlgn="auto"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</a:rPr>
              <a:t>石 灰 吟</a:t>
            </a:r>
            <a:endParaRPr lang="zh-CN" altLang="en-US" sz="2400">
              <a:solidFill>
                <a:schemeClr val="tx1"/>
              </a:solidFill>
            </a:endParaRPr>
          </a:p>
          <a:p>
            <a:pPr algn="ctr" fontAlgn="auto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</a:rPr>
              <a:t>［明］于 谦</a:t>
            </a:r>
          </a:p>
          <a:p>
            <a:pPr algn="ctr" fontAlgn="auto"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</a:rPr>
              <a:t>千锤万凿出深山，</a:t>
            </a:r>
          </a:p>
          <a:p>
            <a:pPr algn="ctr" fontAlgn="auto"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</a:rPr>
              <a:t>烈火焚烧若等闲。</a:t>
            </a:r>
          </a:p>
          <a:p>
            <a:pPr algn="ctr" fontAlgn="auto"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</a:rPr>
              <a:t>粉骨碎身浑不怕，</a:t>
            </a:r>
          </a:p>
          <a:p>
            <a:pPr algn="ctr" fontAlgn="auto">
              <a:lnSpc>
                <a:spcPct val="120000"/>
              </a:lnSpc>
            </a:pPr>
            <a:r>
              <a:rPr lang="zh-CN" altLang="en-US" sz="2800">
                <a:solidFill>
                  <a:schemeClr val="tx1"/>
                </a:solidFill>
              </a:rPr>
              <a:t>要留清白在人间。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89195" y="1276350"/>
            <a:ext cx="367919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</a:rPr>
              <a:t>诗意：经过千锤万凿从深山里开采出来的石头，它把熊熊烈火的焚烧当作很平常的一件事。即使粉身碎骨也毫不惧怕，只求把高尚的节操留在人世间。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ldLvl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58825" y="1802765"/>
            <a:ext cx="7326630" cy="2651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indent="-514350" eaLnBrk="1" hangingPunct="1">
              <a:lnSpc>
                <a:spcPct val="130000"/>
              </a:lnSpc>
              <a:buFont typeface="Times New Roman" panose="02020603050405020304" pitchFamily="18" charset="0"/>
              <a:buAutoNum type="arabicPeriod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背诵课文，默写《芙蓉楼送辛渐》，并同父母交流诗句的意思。</a:t>
            </a:r>
          </a:p>
          <a:p>
            <a:pPr marL="514350" indent="-514350" eaLnBrk="1" hangingPunct="1">
              <a:lnSpc>
                <a:spcPct val="130000"/>
              </a:lnSpc>
              <a:buFont typeface="Times New Roman" panose="02020603050405020304" pitchFamily="18" charset="0"/>
              <a:buAutoNum type="arabicPeriod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找一找诗人写过的其他古诗读一读。（选做）</a:t>
            </a:r>
          </a:p>
        </p:txBody>
      </p:sp>
      <p:grpSp>
        <p:nvGrpSpPr>
          <p:cNvPr id="55298" name="组合 2"/>
          <p:cNvGrpSpPr/>
          <p:nvPr/>
        </p:nvGrpSpPr>
        <p:grpSpPr>
          <a:xfrm>
            <a:off x="758508" y="729298"/>
            <a:ext cx="2565400" cy="645160"/>
            <a:chOff x="1357529" y="484071"/>
            <a:chExt cx="2564666" cy="645160"/>
          </a:xfrm>
        </p:grpSpPr>
        <p:sp>
          <p:nvSpPr>
            <p:cNvPr id="6" name="AutoShape 59"/>
            <p:cNvSpPr/>
            <p:nvPr/>
          </p:nvSpPr>
          <p:spPr bwMode="auto">
            <a:xfrm>
              <a:off x="1357529" y="596783"/>
              <a:ext cx="360259" cy="358775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宋体" panose="02010600030101010101" pitchFamily="2" charset="-122"/>
                <a:cs typeface="+mn-cs"/>
                <a:sym typeface="Gill Sans" charset="0"/>
              </a:endParaRPr>
            </a:p>
          </p:txBody>
        </p:sp>
        <p:sp>
          <p:nvSpPr>
            <p:cNvPr id="47109" name="文本框 36"/>
            <p:cNvSpPr txBox="1">
              <a:spLocks noChangeArrowheads="1"/>
            </p:cNvSpPr>
            <p:nvPr/>
          </p:nvSpPr>
          <p:spPr bwMode="auto">
            <a:xfrm>
              <a:off x="1717891" y="484071"/>
              <a:ext cx="2204304" cy="6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solidFill>
                    <a:schemeClr val="tx1"/>
                  </a:solidFill>
                  <a:effectLst/>
                  <a:uLnTx/>
                  <a:uFillTx/>
                  <a:latin typeface="黑体" panose="02010600030101010101" pitchFamily="2" charset="-122"/>
                  <a:ea typeface="黑体" panose="02010600030101010101" pitchFamily="2" charset="-122"/>
                  <a:cs typeface="+mn-cs"/>
                </a:rPr>
                <a:t>课后作业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通用的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470" y="753110"/>
            <a:ext cx="1724660" cy="5822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8496" y="813911"/>
            <a:ext cx="1514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+mn-ea"/>
                <a:sym typeface="+mn-ea"/>
              </a:rPr>
              <a:t>学习目标</a:t>
            </a:r>
            <a:endParaRPr lang="zh-CN" altLang="en-US" sz="2400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136015" y="1511300"/>
            <a:ext cx="6886575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30000"/>
              </a:lnSpc>
            </a:pPr>
            <a:r>
              <a: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认识“芙、蓉”等生字，读准多音字“单”，会写“芙、蓉”等字。</a:t>
            </a:r>
          </a:p>
          <a:p>
            <a:pPr fontAlgn="auto">
              <a:lnSpc>
                <a:spcPct val="130000"/>
              </a:lnSpc>
            </a:pPr>
            <a:r>
              <a: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有感情地朗读课文，背诵课文，默写《芙蓉楼送辛渐》。</a:t>
            </a:r>
          </a:p>
          <a:p>
            <a:pPr fontAlgn="auto">
              <a:lnSpc>
                <a:spcPct val="130000"/>
              </a:lnSpc>
            </a:pPr>
            <a:r>
              <a: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结合注释，理解诗句的意思，体会诗中人物的精神品格。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通用的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805" y="631825"/>
            <a:ext cx="1724660" cy="5822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5465" y="680085"/>
            <a:ext cx="1542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/>
              <a:t>作者简介</a:t>
            </a:r>
          </a:p>
        </p:txBody>
      </p:sp>
      <p:sp>
        <p:nvSpPr>
          <p:cNvPr id="11" name="矩形 10"/>
          <p:cNvSpPr/>
          <p:nvPr/>
        </p:nvSpPr>
        <p:spPr>
          <a:xfrm>
            <a:off x="344805" y="1359535"/>
            <a:ext cx="8694420" cy="3363595"/>
          </a:xfrm>
          <a:prstGeom prst="rect">
            <a:avLst/>
          </a:prstGeom>
          <a:solidFill>
            <a:srgbClr val="FCC88A">
              <a:alpha val="1300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 </a:t>
            </a:r>
            <a:r>
              <a:rPr lang="zh-CN" altLang="en-US" sz="20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王昌龄</a:t>
            </a:r>
            <a:r>
              <a:rPr lang="zh-CN" altLang="en-US" sz="2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（698—757） 字少伯，盛唐著名边塞诗人，有“诗家夫子王江宁”之誉，又被后人誉为“七绝圣手”。代表作有《从军行七首》《出塞》《闺怨》等。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 </a:t>
            </a:r>
            <a:r>
              <a:rPr lang="zh-CN" altLang="en-US" sz="20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卢纶</a:t>
            </a:r>
            <a:r>
              <a:rPr lang="zh-CN" altLang="en-US" sz="2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（739—799） 字允言，唐代诗人，大历十才子之一。卢纶的诗，以五七言近体为主，多唱和赠答之作。著有《卢户部诗集》。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  </a:t>
            </a:r>
            <a:r>
              <a:rPr lang="zh-CN" altLang="en-US" sz="200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 王冕</a:t>
            </a:r>
            <a:r>
              <a:rPr lang="zh-CN" altLang="en-US" sz="20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（1310—1359） 字元章，号煮石山农，亦号食中翁、梅花屋主等，元朝著名画家、诗人、篆刻家。 有《竹斋集》传世。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通用的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805" y="560070"/>
            <a:ext cx="1724660" cy="5822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5465" y="608330"/>
            <a:ext cx="1542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b="1"/>
              <a:t>整体感知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44550" y="2107565"/>
            <a:ext cx="7672070" cy="14700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66725" indent="-4667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66725" marR="0" lvl="0" indent="-466725" algn="l" defTabSz="914400" rtl="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AutoNum type="arabicPeriod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自由朗读课文，借助课下注释理解课文意思。</a:t>
            </a:r>
          </a:p>
          <a:p>
            <a:pPr marL="466725" marR="0" lvl="0" indent="-466725" algn="l" defTabSz="914400" rtl="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AutoNum type="arabicPeriod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说说三首诗分别表达了作者怎样的思想感情？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通用的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760" y="490220"/>
            <a:ext cx="1814195" cy="5632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4965" y="541655"/>
            <a:ext cx="16490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ea"/>
                <a:ea typeface="+mj-ea"/>
                <a:sym typeface="+mn-ea"/>
              </a:rPr>
              <a:t> </a:t>
            </a:r>
            <a:r>
              <a:rPr lang="zh-CN" altLang="en-US" sz="2400" b="1">
                <a:latin typeface="+mj-ea"/>
                <a:ea typeface="+mj-ea"/>
                <a:sym typeface="+mn-ea"/>
              </a:rPr>
              <a:t>字词学习</a:t>
            </a:r>
            <a:endParaRPr lang="zh-CN" altLang="en-US" sz="240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2920" y="1724025"/>
            <a:ext cx="559752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2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芙蓉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洛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阳   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单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于   逃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遁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</a:t>
            </a:r>
          </a:p>
          <a:p>
            <a:pPr fontAlgn="auto">
              <a:lnSpc>
                <a:spcPct val="2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砚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台   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乾坤</a:t>
            </a:r>
            <a:r>
              <a:rPr lang="zh-CN" altLang="en-US" sz="3200" b="1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        </a:t>
            </a:r>
            <a:endParaRPr lang="zh-CN" altLang="en-US" sz="3200" b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140075" y="3141980"/>
            <a:ext cx="1324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方正姚体" panose="02010601030101010101" charset="-122"/>
                <a:ea typeface="方正姚体" panose="02010601030101010101" charset="-122"/>
              </a:rPr>
              <a:t>qián  kūn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10100" y="1941195"/>
            <a:ext cx="922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方正姚体" panose="02010601030101010101" charset="-122"/>
                <a:ea typeface="方正姚体" panose="02010601030101010101" charset="-122"/>
              </a:rPr>
              <a:t>chán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35725" y="1941195"/>
            <a:ext cx="934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方正姚体" panose="02010601030101010101" charset="-122"/>
                <a:ea typeface="方正姚体" panose="02010601030101010101" charset="-122"/>
              </a:rPr>
              <a:t>dùn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72920" y="3141980"/>
            <a:ext cx="973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方正姚体" panose="02010601030101010101" charset="-122"/>
                <a:ea typeface="方正姚体" panose="02010601030101010101" charset="-122"/>
              </a:rPr>
              <a:t>yàn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303270" y="1941195"/>
            <a:ext cx="8591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方正姚体" panose="02010601030101010101" charset="-122"/>
                <a:ea typeface="方正姚体" panose="02010601030101010101" charset="-122"/>
              </a:rPr>
              <a:t>luò</a:t>
            </a:r>
          </a:p>
        </p:txBody>
      </p:sp>
      <p:pic>
        <p:nvPicPr>
          <p:cNvPr id="15" name="图片 14" descr="我会认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255" y="1153160"/>
            <a:ext cx="1741805" cy="4705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15465" y="1941195"/>
            <a:ext cx="1219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00FF"/>
                </a:solidFill>
                <a:latin typeface="方正姚体" panose="02010601030101010101" charset="-122"/>
                <a:ea typeface="方正姚体" panose="02010601030101010101" charset="-122"/>
              </a:rPr>
              <a:t>fú  róng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6" grpId="0"/>
      <p:bldP spid="7" grpId="0"/>
      <p:bldP spid="8" grpId="0"/>
      <p:bldP spid="1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1"/>
          <p:cNvGrpSpPr/>
          <p:nvPr/>
        </p:nvGrpSpPr>
        <p:grpSpPr>
          <a:xfrm>
            <a:off x="1886585" y="1798955"/>
            <a:ext cx="885825" cy="854075"/>
            <a:chOff x="916352" y="1559701"/>
            <a:chExt cx="886516" cy="854837"/>
          </a:xfrm>
        </p:grpSpPr>
        <p:grpSp>
          <p:nvGrpSpPr>
            <p:cNvPr id="13403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13405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13406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3407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3404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芙</a:t>
              </a:r>
            </a:p>
          </p:txBody>
        </p:sp>
      </p:grpSp>
      <p:grpSp>
        <p:nvGrpSpPr>
          <p:cNvPr id="4" name="组合 1"/>
          <p:cNvGrpSpPr/>
          <p:nvPr/>
        </p:nvGrpSpPr>
        <p:grpSpPr>
          <a:xfrm>
            <a:off x="3255010" y="1795145"/>
            <a:ext cx="885825" cy="854075"/>
            <a:chOff x="916352" y="1559701"/>
            <a:chExt cx="886516" cy="854837"/>
          </a:xfrm>
        </p:grpSpPr>
        <p:grpSp>
          <p:nvGrpSpPr>
            <p:cNvPr id="5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6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7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8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9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蓉</a:t>
              </a:r>
            </a:p>
          </p:txBody>
        </p:sp>
      </p:grpSp>
      <p:grpSp>
        <p:nvGrpSpPr>
          <p:cNvPr id="10" name="组合 1"/>
          <p:cNvGrpSpPr/>
          <p:nvPr/>
        </p:nvGrpSpPr>
        <p:grpSpPr>
          <a:xfrm>
            <a:off x="4623435" y="3119755"/>
            <a:ext cx="885825" cy="854075"/>
            <a:chOff x="916352" y="1559701"/>
            <a:chExt cx="886516" cy="854837"/>
          </a:xfrm>
        </p:grpSpPr>
        <p:grpSp>
          <p:nvGrpSpPr>
            <p:cNvPr id="11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12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13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14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5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乾</a:t>
              </a:r>
            </a:p>
          </p:txBody>
        </p:sp>
      </p:grpSp>
      <p:grpSp>
        <p:nvGrpSpPr>
          <p:cNvPr id="16" name="组合 1"/>
          <p:cNvGrpSpPr/>
          <p:nvPr/>
        </p:nvGrpSpPr>
        <p:grpSpPr>
          <a:xfrm>
            <a:off x="4623435" y="1783715"/>
            <a:ext cx="885825" cy="854075"/>
            <a:chOff x="916352" y="1559701"/>
            <a:chExt cx="886516" cy="854837"/>
          </a:xfrm>
        </p:grpSpPr>
        <p:grpSp>
          <p:nvGrpSpPr>
            <p:cNvPr id="17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18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19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0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21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洛</a:t>
              </a:r>
            </a:p>
          </p:txBody>
        </p:sp>
      </p:grpSp>
      <p:grpSp>
        <p:nvGrpSpPr>
          <p:cNvPr id="22" name="组合 1"/>
          <p:cNvGrpSpPr/>
          <p:nvPr/>
        </p:nvGrpSpPr>
        <p:grpSpPr>
          <a:xfrm>
            <a:off x="3255010" y="3096895"/>
            <a:ext cx="885825" cy="854075"/>
            <a:chOff x="916352" y="1559701"/>
            <a:chExt cx="886516" cy="854837"/>
          </a:xfrm>
        </p:grpSpPr>
        <p:grpSp>
          <p:nvGrpSpPr>
            <p:cNvPr id="23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24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25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6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27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砚</a:t>
              </a:r>
            </a:p>
          </p:txBody>
        </p:sp>
      </p:grpSp>
      <p:grpSp>
        <p:nvGrpSpPr>
          <p:cNvPr id="28" name="组合 1"/>
          <p:cNvGrpSpPr/>
          <p:nvPr/>
        </p:nvGrpSpPr>
        <p:grpSpPr>
          <a:xfrm>
            <a:off x="5991860" y="1812290"/>
            <a:ext cx="885825" cy="854075"/>
            <a:chOff x="916352" y="1559701"/>
            <a:chExt cx="886516" cy="854837"/>
          </a:xfrm>
        </p:grpSpPr>
        <p:grpSp>
          <p:nvGrpSpPr>
            <p:cNvPr id="30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31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32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3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34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壶</a:t>
              </a:r>
            </a:p>
          </p:txBody>
        </p:sp>
      </p:grpSp>
      <p:grpSp>
        <p:nvGrpSpPr>
          <p:cNvPr id="35" name="组合 1"/>
          <p:cNvGrpSpPr/>
          <p:nvPr/>
        </p:nvGrpSpPr>
        <p:grpSpPr>
          <a:xfrm>
            <a:off x="1886585" y="3108325"/>
            <a:ext cx="885825" cy="854075"/>
            <a:chOff x="916352" y="1559701"/>
            <a:chExt cx="886516" cy="854837"/>
          </a:xfrm>
        </p:grpSpPr>
        <p:grpSp>
          <p:nvGrpSpPr>
            <p:cNvPr id="36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37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38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9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40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雁</a:t>
              </a:r>
            </a:p>
          </p:txBody>
        </p:sp>
      </p:grpSp>
      <p:grpSp>
        <p:nvGrpSpPr>
          <p:cNvPr id="77" name="组合 1"/>
          <p:cNvGrpSpPr/>
          <p:nvPr/>
        </p:nvGrpSpPr>
        <p:grpSpPr>
          <a:xfrm>
            <a:off x="5991860" y="3131185"/>
            <a:ext cx="885825" cy="854075"/>
            <a:chOff x="916352" y="1559701"/>
            <a:chExt cx="886516" cy="854837"/>
          </a:xfrm>
        </p:grpSpPr>
        <p:grpSp>
          <p:nvGrpSpPr>
            <p:cNvPr id="78" name="组合 7"/>
            <p:cNvGrpSpPr/>
            <p:nvPr/>
          </p:nvGrpSpPr>
          <p:grpSpPr>
            <a:xfrm>
              <a:off x="916352" y="1563638"/>
              <a:ext cx="836612" cy="850900"/>
              <a:chOff x="2437" y="2032"/>
              <a:chExt cx="1244" cy="1264"/>
            </a:xfrm>
          </p:grpSpPr>
          <p:sp>
            <p:nvSpPr>
              <p:cNvPr id="79" name="矩形 1"/>
              <p:cNvSpPr/>
              <p:nvPr/>
            </p:nvSpPr>
            <p:spPr>
              <a:xfrm>
                <a:off x="2437" y="2032"/>
                <a:ext cx="1245" cy="1245"/>
              </a:xfrm>
              <a:prstGeom prst="rect">
                <a:avLst/>
              </a:pr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  <p:cxnSp>
            <p:nvCxnSpPr>
              <p:cNvPr id="80" name="直接连接符 4"/>
              <p:cNvCxnSpPr/>
              <p:nvPr/>
            </p:nvCxnSpPr>
            <p:spPr>
              <a:xfrm>
                <a:off x="2437" y="2645"/>
                <a:ext cx="1245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81" name="直接连接符 6"/>
              <p:cNvCxnSpPr/>
              <p:nvPr/>
            </p:nvCxnSpPr>
            <p:spPr>
              <a:xfrm>
                <a:off x="3060" y="2052"/>
                <a:ext cx="0" cy="1245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82" name="文本框 64"/>
            <p:cNvSpPr txBox="1"/>
            <p:nvPr/>
          </p:nvSpPr>
          <p:spPr>
            <a:xfrm>
              <a:off x="955863" y="1559701"/>
              <a:ext cx="847005" cy="8306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4800" b="1" dirty="0">
                  <a:solidFill>
                    <a:srgbClr val="0000FF"/>
                  </a:solidFill>
                  <a:latin typeface="楷体" panose="02010609060101010101" charset="-122"/>
                  <a:ea typeface="楷体" panose="02010609060101010101" charset="-122"/>
                </a:rPr>
                <a:t>坤</a:t>
              </a:r>
            </a:p>
          </p:txBody>
        </p:sp>
      </p:grpSp>
      <p:pic>
        <p:nvPicPr>
          <p:cNvPr id="104" name="图片 103" descr="H:\我会写1.png我会写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0525" y="745490"/>
            <a:ext cx="1662430" cy="44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35878" y="1284288"/>
            <a:ext cx="1198562" cy="1016000"/>
            <a:chOff x="946324" y="2963751"/>
            <a:chExt cx="1198477" cy="1017128"/>
          </a:xfrm>
        </p:grpSpPr>
        <p:pic>
          <p:nvPicPr>
            <p:cNvPr id="17" name="图片 2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6324" y="2963751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矩形 46"/>
            <p:cNvSpPr/>
            <p:nvPr/>
          </p:nvSpPr>
          <p:spPr>
            <a:xfrm>
              <a:off x="1177087" y="3075501"/>
              <a:ext cx="693371" cy="7075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芙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30568" y="-10795"/>
            <a:ext cx="1198562" cy="1017588"/>
            <a:chOff x="1763688" y="2355726"/>
            <a:chExt cx="1198477" cy="1017128"/>
          </a:xfrm>
        </p:grpSpPr>
        <p:pic>
          <p:nvPicPr>
            <p:cNvPr id="20" name="图片 2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3688" y="2355726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" name="矩形 47"/>
            <p:cNvSpPr/>
            <p:nvPr/>
          </p:nvSpPr>
          <p:spPr>
            <a:xfrm>
              <a:off x="1992942" y="2480214"/>
              <a:ext cx="693371" cy="7064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蓉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50440" y="184785"/>
            <a:ext cx="1198563" cy="1017588"/>
            <a:chOff x="2476123" y="2355726"/>
            <a:chExt cx="1198477" cy="1017128"/>
          </a:xfrm>
        </p:grpSpPr>
        <p:pic>
          <p:nvPicPr>
            <p:cNvPr id="23" name="图片 2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123" y="2355726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矩形 48"/>
            <p:cNvSpPr/>
            <p:nvPr/>
          </p:nvSpPr>
          <p:spPr>
            <a:xfrm>
              <a:off x="2733963" y="2471400"/>
              <a:ext cx="693370" cy="7064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洛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963988" y="597535"/>
            <a:ext cx="1198562" cy="1016000"/>
            <a:chOff x="3893443" y="3305815"/>
            <a:chExt cx="1198477" cy="1017128"/>
          </a:xfrm>
        </p:grpSpPr>
        <p:pic>
          <p:nvPicPr>
            <p:cNvPr id="26" name="图片 2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443" y="3305815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矩形 50"/>
            <p:cNvSpPr/>
            <p:nvPr/>
          </p:nvSpPr>
          <p:spPr>
            <a:xfrm>
              <a:off x="4154487" y="3397214"/>
              <a:ext cx="693371" cy="7075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chemeClr val="accent4">
                      <a:lumMod val="50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雁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072323" y="2859088"/>
            <a:ext cx="1198562" cy="1017587"/>
            <a:chOff x="5659740" y="3472289"/>
            <a:chExt cx="1198477" cy="1017128"/>
          </a:xfrm>
        </p:grpSpPr>
        <p:pic>
          <p:nvPicPr>
            <p:cNvPr id="40" name="图片 3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9740" y="3472289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" name="矩形 53"/>
            <p:cNvSpPr/>
            <p:nvPr/>
          </p:nvSpPr>
          <p:spPr>
            <a:xfrm>
              <a:off x="5896424" y="3590720"/>
              <a:ext cx="693371" cy="7064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chemeClr val="accent4">
                      <a:lumMod val="50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砚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816158" y="2062480"/>
            <a:ext cx="1198562" cy="1017588"/>
            <a:chOff x="6418654" y="3403801"/>
            <a:chExt cx="1198477" cy="1017128"/>
          </a:xfrm>
        </p:grpSpPr>
        <p:pic>
          <p:nvPicPr>
            <p:cNvPr id="44" name="图片 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8654" y="3403801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" name="矩形 54"/>
            <p:cNvSpPr/>
            <p:nvPr/>
          </p:nvSpPr>
          <p:spPr>
            <a:xfrm>
              <a:off x="6667922" y="3494117"/>
              <a:ext cx="693371" cy="7064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chemeClr val="accent4">
                      <a:lumMod val="50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乾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000375" y="1681163"/>
            <a:ext cx="1198563" cy="1016000"/>
            <a:chOff x="7821426" y="2604752"/>
            <a:chExt cx="1198477" cy="1017128"/>
          </a:xfrm>
        </p:grpSpPr>
        <p:pic>
          <p:nvPicPr>
            <p:cNvPr id="49" name="图片 3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1426" y="2604752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" name="矩形 59"/>
            <p:cNvSpPr/>
            <p:nvPr/>
          </p:nvSpPr>
          <p:spPr>
            <a:xfrm>
              <a:off x="8091635" y="2727045"/>
              <a:ext cx="693370" cy="7075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chemeClr val="accent4">
                      <a:lumMod val="50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坤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554480" y="1492568"/>
            <a:ext cx="1198563" cy="1017587"/>
            <a:chOff x="3052212" y="3309444"/>
            <a:chExt cx="1198477" cy="1017128"/>
          </a:xfrm>
        </p:grpSpPr>
        <p:pic>
          <p:nvPicPr>
            <p:cNvPr id="52" name="图片 2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2212" y="3309444"/>
              <a:ext cx="1198477" cy="10171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3" name="矩形 61"/>
            <p:cNvSpPr/>
            <p:nvPr/>
          </p:nvSpPr>
          <p:spPr>
            <a:xfrm>
              <a:off x="3312311" y="3410783"/>
              <a:ext cx="693370" cy="7064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4000" b="1" dirty="0">
                  <a:solidFill>
                    <a:schemeClr val="accent4">
                      <a:lumMod val="50000"/>
                    </a:schemeClr>
                  </a:solidFill>
                  <a:latin typeface="楷体" panose="02010609060101010101" charset="-122"/>
                  <a:ea typeface="楷体" panose="02010609060101010101" charset="-122"/>
                </a:rPr>
                <a:t>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-0.000123 L 0.131389 0.627531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47 0.006173 L 0.118403 0.851235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3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-0.000123 L 0.306528 0.813210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99167 0.572963 " pathEditMode="relative" rAng="0" ptsTypes="">
                                      <p:cBhvr>
                                        <p:cTn id="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94792 0.621111 " pathEditMode="relative" rAng="0" ptsTypes="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2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60694 0.321235 " pathEditMode="relative" rAng="0" ptsTypes="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04074 L 0.136181 0.420123 " pathEditMode="relative" rAng="0" ptsTypes="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69 -0.000123 L 0.122153 0.550370 " pathEditMode="relative" rAng="0" ptsTypes="">
                                      <p:cBhvr>
                                        <p:cTn id="10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 descr="多音字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835" y="542925"/>
            <a:ext cx="2265680" cy="855980"/>
          </a:xfrm>
          <a:prstGeom prst="rect">
            <a:avLst/>
          </a:prstGeom>
        </p:spPr>
      </p:pic>
      <p:pic>
        <p:nvPicPr>
          <p:cNvPr id="10242" name="图片 1" descr="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36420"/>
            <a:ext cx="1348740" cy="896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1157605" y="2018030"/>
            <a:ext cx="648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单</a:t>
            </a:r>
          </a:p>
        </p:txBody>
      </p:sp>
      <p:sp>
        <p:nvSpPr>
          <p:cNvPr id="13" name="矩形 12"/>
          <p:cNvSpPr/>
          <p:nvPr/>
        </p:nvSpPr>
        <p:spPr>
          <a:xfrm>
            <a:off x="2110105" y="1314450"/>
            <a:ext cx="25355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_______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单于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1805940" y="1372870"/>
            <a:ext cx="376555" cy="1945005"/>
          </a:xfrm>
          <a:prstGeom prst="leftBrace">
            <a:avLst>
              <a:gd name="adj1" fmla="val 33147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10105" y="2089150"/>
            <a:ext cx="2422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_______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简单</a:t>
            </a:r>
          </a:p>
        </p:txBody>
      </p:sp>
      <p:sp>
        <p:nvSpPr>
          <p:cNvPr id="17" name="矩形 16"/>
          <p:cNvSpPr/>
          <p:nvPr/>
        </p:nvSpPr>
        <p:spPr>
          <a:xfrm>
            <a:off x="2499678" y="2084388"/>
            <a:ext cx="640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姚体" panose="02010601030101010101" charset="-122"/>
                <a:ea typeface="方正姚体" panose="02010601030101010101" charset="-122"/>
                <a:cs typeface="+mn-cs"/>
              </a:rPr>
              <a:t>dān</a:t>
            </a:r>
          </a:p>
        </p:txBody>
      </p:sp>
      <p:sp>
        <p:nvSpPr>
          <p:cNvPr id="18" name="矩形 17"/>
          <p:cNvSpPr/>
          <p:nvPr/>
        </p:nvSpPr>
        <p:spPr>
          <a:xfrm>
            <a:off x="2457133" y="1306830"/>
            <a:ext cx="7747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姚体" panose="02010601030101010101" charset="-122"/>
                <a:ea typeface="方正姚体" panose="02010601030101010101" charset="-122"/>
                <a:cs typeface="+mn-cs"/>
              </a:rPr>
              <a:t>chán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57605" y="3409950"/>
            <a:ext cx="7021830" cy="1210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将（</a:t>
            </a:r>
            <a:r>
              <a:rPr lang="en-US" altLang="zh-CN" sz="2800" b="1">
                <a:solidFill>
                  <a:srgbClr val="FF0000"/>
                </a:solidFill>
                <a:latin typeface="方正姚体" panose="02010601030101010101" charset="-122"/>
                <a:ea typeface="方正姚体" panose="02010601030101010101" charset="-122"/>
                <a:cs typeface="微软雅黑" panose="020B0503020204020204" charset="-122"/>
              </a:rPr>
              <a:t>j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姚体" panose="02010601030101010101" charset="-122"/>
                <a:ea typeface="方正姚体" panose="02010601030101010101" charset="-122"/>
                <a:sym typeface="+mn-ea"/>
              </a:rPr>
              <a:t>iàng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）领们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整理好队伍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即将（</a:t>
            </a:r>
            <a:r>
              <a:rPr lang="en-US" altLang="zh-CN" sz="2800" b="1">
                <a:solidFill>
                  <a:srgbClr val="FF0000"/>
                </a:solidFill>
                <a:latin typeface="方正姚体" panose="02010601030101010101" charset="-122"/>
                <a:ea typeface="方正姚体" panose="02010601030101010101" charset="-122"/>
                <a:cs typeface="微软雅黑" panose="020B0503020204020204" charset="-122"/>
              </a:rPr>
              <a:t>j</a:t>
            </a:r>
            <a:r>
              <a:rPr lang="en-US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姚体" panose="02010601030101010101" charset="-122"/>
                <a:ea typeface="方正姚体" panose="02010601030101010101" charset="-122"/>
                <a:sym typeface="+mn-ea"/>
              </a:rPr>
              <a:t>iāng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）</a:t>
            </a:r>
            <a:r>
              <a:rPr lang="zh-CN" altLang="en-US" sz="2800" b="1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领兵出征。</a:t>
            </a:r>
          </a:p>
        </p:txBody>
      </p:sp>
      <p:sp>
        <p:nvSpPr>
          <p:cNvPr id="2" name="矩形 1"/>
          <p:cNvSpPr/>
          <p:nvPr/>
        </p:nvSpPr>
        <p:spPr>
          <a:xfrm>
            <a:off x="2110105" y="2795905"/>
            <a:ext cx="24663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_______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姓单</a:t>
            </a:r>
          </a:p>
        </p:txBody>
      </p:sp>
      <p:sp>
        <p:nvSpPr>
          <p:cNvPr id="3" name="矩形 2"/>
          <p:cNvSpPr/>
          <p:nvPr/>
        </p:nvSpPr>
        <p:spPr>
          <a:xfrm>
            <a:off x="2499678" y="2749868"/>
            <a:ext cx="7747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姚体" panose="02010601030101010101" charset="-122"/>
                <a:ea typeface="方正姚体" panose="02010601030101010101" charset="-122"/>
                <a:cs typeface="+mn-cs"/>
              </a:rPr>
              <a:t>shàn</a:t>
            </a:r>
          </a:p>
        </p:txBody>
      </p:sp>
      <p:pic>
        <p:nvPicPr>
          <p:cNvPr id="4" name="图片 1" descr="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0725" y="1819910"/>
            <a:ext cx="1348740" cy="896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231130" y="2001520"/>
            <a:ext cx="6483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将</a:t>
            </a:r>
          </a:p>
        </p:txBody>
      </p:sp>
      <p:sp>
        <p:nvSpPr>
          <p:cNvPr id="6" name="矩形 5"/>
          <p:cNvSpPr/>
          <p:nvPr/>
        </p:nvSpPr>
        <p:spPr>
          <a:xfrm>
            <a:off x="6256020" y="1819910"/>
            <a:ext cx="25355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_______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将领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5879465" y="1623695"/>
            <a:ext cx="376555" cy="1505585"/>
          </a:xfrm>
          <a:prstGeom prst="leftBrace">
            <a:avLst>
              <a:gd name="adj1" fmla="val 33147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56020" y="2611120"/>
            <a:ext cx="24225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</a:rPr>
              <a:t>_______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即将</a:t>
            </a:r>
          </a:p>
        </p:txBody>
      </p:sp>
      <p:sp>
        <p:nvSpPr>
          <p:cNvPr id="9" name="矩形 8"/>
          <p:cNvSpPr/>
          <p:nvPr/>
        </p:nvSpPr>
        <p:spPr>
          <a:xfrm>
            <a:off x="6530658" y="2544763"/>
            <a:ext cx="7734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姚体" panose="02010601030101010101" charset="-122"/>
                <a:ea typeface="方正姚体" panose="02010601030101010101" charset="-122"/>
                <a:cs typeface="+mn-cs"/>
              </a:rPr>
              <a:t>jiāng</a:t>
            </a:r>
          </a:p>
        </p:txBody>
      </p:sp>
      <p:sp>
        <p:nvSpPr>
          <p:cNvPr id="10" name="矩形 9"/>
          <p:cNvSpPr/>
          <p:nvPr/>
        </p:nvSpPr>
        <p:spPr>
          <a:xfrm>
            <a:off x="6530658" y="1720850"/>
            <a:ext cx="7734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姚体" panose="02010601030101010101" charset="-122"/>
                <a:ea typeface="方正姚体" panose="02010601030101010101" charset="-122"/>
                <a:cs typeface="+mn-cs"/>
              </a:rPr>
              <a:t>jiàng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ldLvl="0" animBg="1"/>
      <p:bldP spid="17" grpId="0"/>
      <p:bldP spid="18" grpId="0"/>
      <p:bldP spid="19" grpId="0"/>
      <p:bldP spid="3" grpId="0"/>
      <p:bldP spid="5" grpId="0"/>
      <p:bldP spid="7" grpId="0" bldLvl="0" animBg="1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1553</Words>
  <PresentationFormat>全屏显示(16:9)</PresentationFormat>
  <Paragraphs>169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9" baseType="lpstr">
      <vt:lpstr>Gill Sans</vt:lpstr>
      <vt:lpstr>方正姚体</vt:lpstr>
      <vt:lpstr>黑体</vt:lpstr>
      <vt:lpstr>楷体</vt:lpstr>
      <vt:lpstr>楷体_GB2312</vt:lpstr>
      <vt:lpstr>宋体</vt:lpstr>
      <vt:lpstr>微软雅黑</vt:lpstr>
      <vt:lpstr>Arial</vt:lpstr>
      <vt:lpstr>Calibri</vt:lpstr>
      <vt:lpstr>Times New Roman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2016-03-25T01:23:00Z</dcterms:created>
  <dcterms:modified xsi:type="dcterms:W3CDTF">2020-04-07T23:56:53Z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2052-11.1.0.8900</vt:lpwstr>
  </property>
</Properties>
</file>