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95" r:id="rId2"/>
    <p:sldId id="272" r:id="rId3"/>
    <p:sldId id="575" r:id="rId4"/>
    <p:sldId id="608" r:id="rId5"/>
    <p:sldId id="602" r:id="rId6"/>
    <p:sldId id="463" r:id="rId7"/>
    <p:sldId id="489" r:id="rId8"/>
    <p:sldId id="490" r:id="rId9"/>
    <p:sldId id="491" r:id="rId10"/>
    <p:sldId id="612" r:id="rId11"/>
    <p:sldId id="613" r:id="rId12"/>
    <p:sldId id="614" r:id="rId13"/>
    <p:sldId id="619" r:id="rId14"/>
    <p:sldId id="618" r:id="rId15"/>
    <p:sldId id="492" r:id="rId16"/>
    <p:sldId id="616" r:id="rId17"/>
    <p:sldId id="611" r:id="rId18"/>
    <p:sldId id="610" r:id="rId19"/>
    <p:sldId id="623" r:id="rId20"/>
    <p:sldId id="622" r:id="rId21"/>
    <p:sldId id="626" r:id="rId22"/>
    <p:sldId id="607" r:id="rId23"/>
    <p:sldId id="604" r:id="rId24"/>
    <p:sldId id="605" r:id="rId25"/>
    <p:sldId id="606" r:id="rId26"/>
    <p:sldId id="624" r:id="rId27"/>
    <p:sldId id="625" r:id="rId28"/>
    <p:sldId id="621" r:id="rId29"/>
    <p:sldId id="615" r:id="rId30"/>
    <p:sldId id="262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2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998">
          <p15:clr>
            <a:srgbClr val="A4A3A4"/>
          </p15:clr>
        </p15:guide>
        <p15:guide id="4" pos="256">
          <p15:clr>
            <a:srgbClr val="A4A3A4"/>
          </p15:clr>
        </p15:guide>
        <p15:guide id="5" pos="520">
          <p15:clr>
            <a:srgbClr val="A4A3A4"/>
          </p15:clr>
        </p15:guide>
        <p15:guide id="6" pos="6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E89"/>
    <a:srgbClr val="9F3193"/>
    <a:srgbClr val="722145"/>
    <a:srgbClr val="FF6F05"/>
    <a:srgbClr val="FD6103"/>
    <a:srgbClr val="FE9802"/>
    <a:srgbClr val="EBD6E2"/>
    <a:srgbClr val="E8D1DE"/>
    <a:srgbClr val="EADCE7"/>
    <a:srgbClr val="FEC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792"/>
        <p:guide orient="horz" pos="142"/>
        <p:guide orient="horz" pos="998"/>
        <p:guide pos="256"/>
        <p:guide pos="520"/>
        <p:guide pos="61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4CCA6-6EA6-4EEA-A4EB-59FEDC1331C9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43CB-8CD8-481B-826F-9EA9627E8B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7.png"/><Relationship Id="rId2" Type="http://schemas.microsoft.com/office/2007/relationships/media" Target="../media/media2.mp3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9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3912" y="0"/>
            <a:ext cx="12887622" cy="7114784"/>
          </a:xfrm>
          <a:prstGeom prst="rect">
            <a:avLst/>
          </a:prstGeom>
        </p:spPr>
      </p:pic>
      <p:sp>
        <p:nvSpPr>
          <p:cNvPr id="5" name="文本框 50"/>
          <p:cNvSpPr txBox="1"/>
          <p:nvPr/>
        </p:nvSpPr>
        <p:spPr>
          <a:xfrm>
            <a:off x="8178165" y="2364740"/>
            <a:ext cx="2776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kern="8000" spc="100" dirty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语文</a:t>
            </a:r>
          </a:p>
        </p:txBody>
      </p:sp>
      <p:sp>
        <p:nvSpPr>
          <p:cNvPr id="6" name="矩形 5"/>
          <p:cNvSpPr/>
          <p:nvPr/>
        </p:nvSpPr>
        <p:spPr>
          <a:xfrm>
            <a:off x="-118110" y="4672330"/>
            <a:ext cx="12213590" cy="223139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7585" y="5306695"/>
            <a:ext cx="7837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2"/>
                </a:solidFill>
              </a:rPr>
              <a:t>人教部编版</a:t>
            </a:r>
            <a:r>
              <a:rPr lang="en-US" altLang="zh-CN" sz="4400" dirty="0">
                <a:solidFill>
                  <a:schemeClr val="bg2"/>
                </a:solidFill>
              </a:rPr>
              <a:t>·</a:t>
            </a:r>
            <a:r>
              <a:rPr lang="zh-CN" altLang="en-US" sz="4400" dirty="0">
                <a:solidFill>
                  <a:schemeClr val="bg2"/>
                </a:solidFill>
              </a:rPr>
              <a:t>四年级（下册）</a:t>
            </a:r>
          </a:p>
        </p:txBody>
      </p:sp>
      <p:pic>
        <p:nvPicPr>
          <p:cNvPr id="9" name="图片 8" descr="51c1f659b5fd4c3240a45c5f613ba7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60" y="229235"/>
            <a:ext cx="5923915" cy="4232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0086" y="339635"/>
            <a:ext cx="190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</a:rPr>
              <a:t>段落大意</a:t>
            </a:r>
          </a:p>
        </p:txBody>
      </p:sp>
      <p:sp>
        <p:nvSpPr>
          <p:cNvPr id="5" name="矩形 4"/>
          <p:cNvSpPr/>
          <p:nvPr/>
        </p:nvSpPr>
        <p:spPr>
          <a:xfrm>
            <a:off x="2244090" y="1584960"/>
            <a:ext cx="7452995" cy="7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寒雨连江夜入吴，平明送客楚山孤。</a:t>
            </a:r>
            <a:endParaRPr lang="zh-CN" altLang="en-US" sz="3200" spc="3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8" name="图片 7" descr="9388923ca7fd942fb705ad5055781a73"/>
          <p:cNvPicPr>
            <a:picLocks noChangeAspect="1"/>
          </p:cNvPicPr>
          <p:nvPr/>
        </p:nvPicPr>
        <p:blipFill>
          <a:blip r:embed="rId4" cstate="print"/>
          <a:srcRect l="13150" t="16955" r="20885" b="23979"/>
          <a:stretch>
            <a:fillRect/>
          </a:stretch>
        </p:blipFill>
        <p:spPr>
          <a:xfrm>
            <a:off x="88265" y="78105"/>
            <a:ext cx="1203960" cy="1078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4090" y="2741295"/>
            <a:ext cx="7704000" cy="230695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透着寒意的雨洒落在大地上，迷蒙的烟雨笼罩着吴地。清晨,当我送别友人之时，感到自己就像楚山一样孤独寂寞。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0086" y="339635"/>
            <a:ext cx="190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</a:rPr>
              <a:t>段落大意</a:t>
            </a:r>
          </a:p>
        </p:txBody>
      </p:sp>
      <p:sp>
        <p:nvSpPr>
          <p:cNvPr id="5" name="矩形 4"/>
          <p:cNvSpPr/>
          <p:nvPr/>
        </p:nvSpPr>
        <p:spPr>
          <a:xfrm>
            <a:off x="2244090" y="1584960"/>
            <a:ext cx="7452995" cy="7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洛阳亲友如相问，一片冰心在玉壶。</a:t>
            </a:r>
            <a:endParaRPr lang="zh-CN" altLang="en-US" sz="3200" spc="3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8" name="图片 7" descr="9388923ca7fd942fb705ad5055781a73"/>
          <p:cNvPicPr>
            <a:picLocks noChangeAspect="1"/>
          </p:cNvPicPr>
          <p:nvPr/>
        </p:nvPicPr>
        <p:blipFill>
          <a:blip r:embed="rId4" cstate="print"/>
          <a:srcRect l="13150" t="16955" r="20885" b="23979"/>
          <a:stretch>
            <a:fillRect/>
          </a:stretch>
        </p:blipFill>
        <p:spPr>
          <a:xfrm>
            <a:off x="88265" y="78105"/>
            <a:ext cx="1203960" cy="1078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4090" y="2741295"/>
            <a:ext cx="7704000" cy="230695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洛阳的亲朋好友如果向你问起我,就请转告他们：我的心，依然像一颗珍藏在玉壶中的冰一样晶莹纯洁。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670" y="-36830"/>
            <a:ext cx="2559050" cy="791845"/>
            <a:chOff x="42" y="-104"/>
            <a:chExt cx="4030" cy="1247"/>
          </a:xfrm>
        </p:grpSpPr>
        <p:pic>
          <p:nvPicPr>
            <p:cNvPr id="8" name="图片 7" descr="51yuansu.com___5ad9c205f4c-0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" y="-104"/>
              <a:ext cx="4030" cy="1247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842" y="125"/>
              <a:ext cx="30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课堂小结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39670" y="1024890"/>
            <a:ext cx="7214870" cy="4904105"/>
            <a:chOff x="3842" y="1614"/>
            <a:chExt cx="11362" cy="7723"/>
          </a:xfrm>
        </p:grpSpPr>
        <p:pic>
          <p:nvPicPr>
            <p:cNvPr id="15" name="图片 14" descr="b3d35ad80c2bff9b5643004a1697612c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42" y="1614"/>
              <a:ext cx="11362" cy="772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800" y="3120"/>
              <a:ext cx="9446" cy="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《芙蓉楼送辛渐》这首诗通过一“寒”一66孤”,烘托了诗人送别友人时的凄楚孤寂之情,又用“一片冰心在玉壶”表明了诗人高洁的操守。“一片冰心在玉壶”是全诗的主旨所在，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成为了流传千古的佳句。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40430" y="771525"/>
            <a:ext cx="813625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卢纶(739- 799), 字允言，河中蒲州(今山西永济县)人。唐代诗人，“大历十才子”之一。卢纶的诗,以五七言近体为主,多唱和赠答之作。但他在从军生活中所写的诗，如《塞下曲》等,风格雄浑,情调慷慨,历来为人传诵。清代管世铭《读雪山房唐诗钞》说:“大历诸子兼长七言古者,推卢纶、韩愈，比之摩诘(王维)、东川(李颀),可称具体。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300" y="3052445"/>
            <a:ext cx="1864995" cy="233489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00045" y="2369185"/>
            <a:ext cx="1548130" cy="1548130"/>
            <a:chOff x="4567" y="3731"/>
            <a:chExt cx="2438" cy="2438"/>
          </a:xfrm>
        </p:grpSpPr>
        <p:sp>
          <p:nvSpPr>
            <p:cNvPr id="2" name="椭圆 1"/>
            <p:cNvSpPr/>
            <p:nvPr/>
          </p:nvSpPr>
          <p:spPr>
            <a:xfrm>
              <a:off x="4567" y="3731"/>
              <a:ext cx="2438" cy="2438"/>
            </a:xfrm>
            <a:prstGeom prst="ellipse">
              <a:avLst/>
            </a:prstGeom>
            <a:solidFill>
              <a:srgbClr val="EBD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4"/>
            <p:cNvSpPr txBox="1"/>
            <p:nvPr/>
          </p:nvSpPr>
          <p:spPr>
            <a:xfrm>
              <a:off x="4763" y="3931"/>
              <a:ext cx="2099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/>
                <a:t>单</a:t>
              </a:r>
            </a:p>
          </p:txBody>
        </p:sp>
      </p:grpSp>
      <p:sp>
        <p:nvSpPr>
          <p:cNvPr id="18" name="文本框 6"/>
          <p:cNvSpPr txBox="1"/>
          <p:nvPr/>
        </p:nvSpPr>
        <p:spPr>
          <a:xfrm>
            <a:off x="5243195" y="1791335"/>
            <a:ext cx="4030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dān</a:t>
            </a:r>
            <a:r>
              <a:rPr lang="en-US" altLang="zh-CN" sz="4800" b="1" spc="3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800" b="1" spc="3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单独</a:t>
            </a:r>
          </a:p>
        </p:txBody>
      </p:sp>
      <p:sp>
        <p:nvSpPr>
          <p:cNvPr id="22" name="文本框 7"/>
          <p:cNvSpPr txBox="1"/>
          <p:nvPr/>
        </p:nvSpPr>
        <p:spPr>
          <a:xfrm>
            <a:off x="5243195" y="3569970"/>
            <a:ext cx="537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chán </a:t>
            </a:r>
            <a:r>
              <a:rPr lang="zh-CN" altLang="en-US" sz="4800" b="1" spc="3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单于</a:t>
            </a:r>
          </a:p>
        </p:txBody>
      </p:sp>
      <p:sp>
        <p:nvSpPr>
          <p:cNvPr id="23" name="左大括号 22"/>
          <p:cNvSpPr/>
          <p:nvPr/>
        </p:nvSpPr>
        <p:spPr>
          <a:xfrm>
            <a:off x="4796839" y="2027050"/>
            <a:ext cx="252574" cy="2232000"/>
          </a:xfrm>
          <a:prstGeom prst="leftBrace">
            <a:avLst>
              <a:gd name="adj1" fmla="val 3203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c0a94a0ec472eff22ad82adeea3a20e7"/>
          <p:cNvPicPr>
            <a:picLocks noChangeAspect="1"/>
          </p:cNvPicPr>
          <p:nvPr/>
        </p:nvPicPr>
        <p:blipFill>
          <a:blip r:embed="rId4" cstate="print"/>
          <a:srcRect l="23291" t="70101" r="18257" b="11378"/>
          <a:stretch>
            <a:fillRect/>
          </a:stretch>
        </p:blipFill>
        <p:spPr>
          <a:xfrm>
            <a:off x="-3175" y="-11430"/>
            <a:ext cx="2900680" cy="10477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多音字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446740" y="1353185"/>
            <a:ext cx="21996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 yàn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18173" y="4764405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82335" y="489585"/>
            <a:ext cx="3952875" cy="2741930"/>
            <a:chOff x="10350" y="1169"/>
            <a:chExt cx="6225" cy="4318"/>
          </a:xfrm>
        </p:grpSpPr>
        <p:sp>
          <p:nvSpPr>
            <p:cNvPr id="5" name="矩形 4"/>
            <p:cNvSpPr/>
            <p:nvPr/>
          </p:nvSpPr>
          <p:spPr>
            <a:xfrm>
              <a:off x="10680" y="1169"/>
              <a:ext cx="3903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半包围结构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350" y="2185"/>
              <a:ext cx="6225" cy="3302"/>
              <a:chOff x="7603" y="1685"/>
              <a:chExt cx="6225" cy="330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03" y="1685"/>
                <a:ext cx="6225" cy="159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03" y="3472"/>
                <a:ext cx="5190" cy="151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793" y="3472"/>
                <a:ext cx="1035" cy="1500"/>
              </a:xfrm>
              <a:prstGeom prst="rect">
                <a:avLst/>
              </a:prstGeom>
            </p:spPr>
          </p:pic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335" y="3618865"/>
            <a:ext cx="2379345" cy="2067560"/>
          </a:xfrm>
          <a:prstGeom prst="rect">
            <a:avLst/>
          </a:prstGeom>
        </p:spPr>
      </p:pic>
      <p:pic>
        <p:nvPicPr>
          <p:cNvPr id="18" name="图片 17" descr="b2e9b6e78ffc14ab8af82aa84dc266d0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9055" y="2535555"/>
            <a:ext cx="3150870" cy="3150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8115" y="1703705"/>
            <a:ext cx="8005445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塞下曲</a:t>
            </a:r>
          </a:p>
          <a:p>
            <a:pPr algn="ctr"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【唐】卢纶</a:t>
            </a:r>
          </a:p>
          <a:p>
            <a:pPr algn="ctr">
              <a:lnSpc>
                <a:spcPct val="14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月黑雁飞高，单于夜遁逃。</a:t>
            </a:r>
          </a:p>
          <a:p>
            <a:pPr algn="ctr">
              <a:lnSpc>
                <a:spcPct val="14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欲将轻骑逐，大雪满弓刀。</a:t>
            </a:r>
          </a:p>
        </p:txBody>
      </p:sp>
      <p:pic>
        <p:nvPicPr>
          <p:cNvPr id="6" name="图片 5" descr="32b2e170b4a43a09cff6d695df5a6d8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-252730"/>
            <a:ext cx="2211705" cy="4051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7430" y="2010410"/>
            <a:ext cx="2724150" cy="2886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塞下曲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324725" y="1084580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5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0086" y="339635"/>
            <a:ext cx="190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</a:rPr>
              <a:t>段落大意</a:t>
            </a:r>
          </a:p>
        </p:txBody>
      </p:sp>
      <p:sp>
        <p:nvSpPr>
          <p:cNvPr id="5" name="矩形 4"/>
          <p:cNvSpPr/>
          <p:nvPr/>
        </p:nvSpPr>
        <p:spPr>
          <a:xfrm>
            <a:off x="2602865" y="1687830"/>
            <a:ext cx="7452995" cy="7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月黑雁飞高，单于夜遁逃。</a:t>
            </a:r>
            <a:endParaRPr lang="zh-CN" altLang="en-US" sz="3200" spc="3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8" name="图片 7" descr="9388923ca7fd942fb705ad5055781a73"/>
          <p:cNvPicPr>
            <a:picLocks noChangeAspect="1"/>
          </p:cNvPicPr>
          <p:nvPr/>
        </p:nvPicPr>
        <p:blipFill>
          <a:blip r:embed="rId4" cstate="print"/>
          <a:srcRect l="13150" t="16955" r="20885" b="23979"/>
          <a:stretch>
            <a:fillRect/>
          </a:stretch>
        </p:blipFill>
        <p:spPr>
          <a:xfrm>
            <a:off x="88265" y="78105"/>
            <a:ext cx="1203960" cy="1078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4090" y="2741295"/>
            <a:ext cx="7811770" cy="156845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夜静月黑,雁群惊飞到高空,单于趁黑夜悄悄地逃窜。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0086" y="339635"/>
            <a:ext cx="190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</a:rPr>
              <a:t>段落大意</a:t>
            </a:r>
          </a:p>
        </p:txBody>
      </p:sp>
      <p:sp>
        <p:nvSpPr>
          <p:cNvPr id="5" name="矩形 4"/>
          <p:cNvSpPr/>
          <p:nvPr/>
        </p:nvSpPr>
        <p:spPr>
          <a:xfrm>
            <a:off x="2602865" y="1687830"/>
            <a:ext cx="7452995" cy="7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欲将轻骑逐，大雪满弓刀。</a:t>
            </a:r>
            <a:endParaRPr lang="zh-CN" altLang="en-US" sz="3200" spc="3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8" name="图片 7" descr="9388923ca7fd942fb705ad5055781a73"/>
          <p:cNvPicPr>
            <a:picLocks noChangeAspect="1"/>
          </p:cNvPicPr>
          <p:nvPr/>
        </p:nvPicPr>
        <p:blipFill>
          <a:blip r:embed="rId4" cstate="print"/>
          <a:srcRect l="13150" t="16955" r="20885" b="23979"/>
          <a:stretch>
            <a:fillRect/>
          </a:stretch>
        </p:blipFill>
        <p:spPr>
          <a:xfrm>
            <a:off x="88265" y="78105"/>
            <a:ext cx="1203960" cy="1078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3580" y="3014345"/>
            <a:ext cx="8245475" cy="156845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将领正要带领轻骑兵去追赶,大雪纷飞,落满了将士们的弓刀。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670" y="-36830"/>
            <a:ext cx="2559050" cy="791845"/>
            <a:chOff x="42" y="-104"/>
            <a:chExt cx="4030" cy="1247"/>
          </a:xfrm>
        </p:grpSpPr>
        <p:pic>
          <p:nvPicPr>
            <p:cNvPr id="8" name="图片 7" descr="51yuansu.com___5ad9c205f4c-0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" y="-104"/>
              <a:ext cx="4030" cy="1247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842" y="125"/>
              <a:ext cx="30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课堂小结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39670" y="1024890"/>
            <a:ext cx="7214870" cy="4904105"/>
            <a:chOff x="3842" y="1614"/>
            <a:chExt cx="11362" cy="7723"/>
          </a:xfrm>
        </p:grpSpPr>
        <p:pic>
          <p:nvPicPr>
            <p:cNvPr id="15" name="图片 14" descr="b3d35ad80c2bff9b5643004a1697612c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42" y="1614"/>
              <a:ext cx="11362" cy="772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131" y="3294"/>
              <a:ext cx="8938" cy="42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塞下,边塞附近,亦泛指北方边境地区。《塞下曲》是古时边塞地区的一种军歌。卢纶《塞下曲》共六首,分别写发号施令、射猎破敌、奏凯庆功等军营生活。此为第三首。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153285"/>
            <a:ext cx="12192000" cy="2286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93110" y="2742565"/>
            <a:ext cx="52781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21.</a:t>
            </a:r>
            <a:r>
              <a:rPr lang="zh-CN" altLang="en-US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古诗三首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5035" y="864235"/>
            <a:ext cx="813625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王冕(1310- 1359),字元章,号煮石山农，</a:t>
            </a:r>
          </a:p>
          <a:p>
            <a:pPr fontAlgn="auto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亦号食中翁、梅花屋主等,浙江省绍兴市诸暨枫桥人,元朝著名画家、诗人、篆刻家。他出身贫寒,幼年替人放牛,靠自学成才。他的诗里充满了反抗精神,表现了对国家命运和对劳动人民的深切关怀。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880" y="2468880"/>
            <a:ext cx="2438400" cy="2800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08760" y="1617345"/>
            <a:ext cx="8005445" cy="362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墨梅</a:t>
            </a:r>
          </a:p>
          <a:p>
            <a:pPr algn="ctr"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【元】王冕</a:t>
            </a:r>
          </a:p>
          <a:p>
            <a:pPr algn="ctr"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我家洗砚池头树，朵朵花开淡墨痕。</a:t>
            </a:r>
          </a:p>
          <a:p>
            <a:pPr algn="ctr"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不要人夸好颜色，只留清气满乾坤。</a:t>
            </a:r>
          </a:p>
          <a:p>
            <a:pPr algn="ctr">
              <a:lnSpc>
                <a:spcPct val="140000"/>
              </a:lnSpc>
            </a:pP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6" name="图片 5" descr="32b2e170b4a43a09cff6d695df5a6d8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-252730"/>
            <a:ext cx="2211705" cy="4051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1300" y="3235325"/>
            <a:ext cx="2533650" cy="1370965"/>
          </a:xfrm>
          <a:prstGeom prst="rect">
            <a:avLst/>
          </a:prstGeom>
        </p:spPr>
      </p:pic>
      <p:pic>
        <p:nvPicPr>
          <p:cNvPr id="5" name="墨梅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99805" y="1903095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0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0a94a0ec472eff22ad82adeea3a20e7"/>
          <p:cNvPicPr>
            <a:picLocks noChangeAspect="1"/>
          </p:cNvPicPr>
          <p:nvPr/>
        </p:nvPicPr>
        <p:blipFill>
          <a:blip r:embed="rId3" cstate="print"/>
          <a:srcRect l="22764" t="13924" r="18257" b="67103"/>
          <a:stretch>
            <a:fillRect/>
          </a:stretch>
        </p:blipFill>
        <p:spPr>
          <a:xfrm>
            <a:off x="-3175" y="-26670"/>
            <a:ext cx="2926080" cy="10731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我会认</a:t>
            </a:r>
          </a:p>
        </p:txBody>
      </p:sp>
      <p:sp>
        <p:nvSpPr>
          <p:cNvPr id="26" name="文本框 6"/>
          <p:cNvSpPr txBox="1"/>
          <p:nvPr/>
        </p:nvSpPr>
        <p:spPr>
          <a:xfrm>
            <a:off x="2790825" y="2107565"/>
            <a:ext cx="1457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942E8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yàn</a:t>
            </a:r>
            <a:endParaRPr lang="en-US" altLang="zh-CN" sz="4800" b="1" dirty="0" err="1">
              <a:solidFill>
                <a:srgbClr val="942E8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3023235" y="3058795"/>
            <a:ext cx="5777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</a:rPr>
              <a:t>砚   乾   坤    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5141595" y="2107565"/>
            <a:ext cx="1541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800" b="1" dirty="0" err="1">
                <a:solidFill>
                  <a:srgbClr val="942E8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qián</a:t>
            </a:r>
            <a:endParaRPr lang="en-US" altLang="zh-CN" sz="4800" b="1" dirty="0" err="1">
              <a:solidFill>
                <a:srgbClr val="942E8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29385" y="1567180"/>
            <a:ext cx="9298940" cy="294640"/>
            <a:chOff x="2343" y="2418"/>
            <a:chExt cx="14644" cy="464"/>
          </a:xfrm>
        </p:grpSpPr>
        <p:pic>
          <p:nvPicPr>
            <p:cNvPr id="8" name="图片 7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" y="2418"/>
              <a:ext cx="7061" cy="465"/>
            </a:xfrm>
            <a:prstGeom prst="rect">
              <a:avLst/>
            </a:prstGeom>
          </p:spPr>
        </p:pic>
        <p:pic>
          <p:nvPicPr>
            <p:cNvPr id="9" name="图片 8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7" y="2418"/>
              <a:ext cx="7061" cy="46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429385" y="4667885"/>
            <a:ext cx="9298940" cy="294640"/>
            <a:chOff x="2343" y="7349"/>
            <a:chExt cx="14644" cy="464"/>
          </a:xfrm>
        </p:grpSpPr>
        <p:pic>
          <p:nvPicPr>
            <p:cNvPr id="12" name="图片 11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" y="7349"/>
              <a:ext cx="7061" cy="465"/>
            </a:xfrm>
            <a:prstGeom prst="rect">
              <a:avLst/>
            </a:prstGeom>
          </p:spPr>
        </p:pic>
        <p:pic>
          <p:nvPicPr>
            <p:cNvPr id="13" name="图片 12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7" y="7349"/>
              <a:ext cx="7061" cy="465"/>
            </a:xfrm>
            <a:prstGeom prst="rect">
              <a:avLst/>
            </a:prstGeom>
          </p:spPr>
        </p:pic>
      </p:grpSp>
      <p:sp>
        <p:nvSpPr>
          <p:cNvPr id="3" name="文本框 6"/>
          <p:cNvSpPr txBox="1"/>
          <p:nvPr/>
        </p:nvSpPr>
        <p:spPr>
          <a:xfrm>
            <a:off x="7503795" y="2107565"/>
            <a:ext cx="1297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800" b="1" dirty="0" err="1">
                <a:solidFill>
                  <a:srgbClr val="942E8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kūn</a:t>
            </a:r>
            <a:endParaRPr lang="en-US" altLang="zh-CN" sz="4800" b="1" dirty="0" err="1">
              <a:solidFill>
                <a:srgbClr val="942E8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651845" y="1332230"/>
            <a:ext cx="21996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yàn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72173" y="3245485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砚台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72173" y="4589145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砚池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48910" y="829310"/>
            <a:ext cx="5943600" cy="1790700"/>
            <a:chOff x="8266" y="1306"/>
            <a:chExt cx="9360" cy="2820"/>
          </a:xfrm>
        </p:grpSpPr>
        <p:sp>
          <p:nvSpPr>
            <p:cNvPr id="5" name="矩形 4"/>
            <p:cNvSpPr/>
            <p:nvPr/>
          </p:nvSpPr>
          <p:spPr>
            <a:xfrm>
              <a:off x="10713" y="1306"/>
              <a:ext cx="3180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左右结构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6" y="2612"/>
              <a:ext cx="9360" cy="151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2010" y="3451860"/>
            <a:ext cx="2526665" cy="2059305"/>
          </a:xfrm>
          <a:prstGeom prst="rect">
            <a:avLst/>
          </a:prstGeom>
        </p:spPr>
      </p:pic>
      <p:pic>
        <p:nvPicPr>
          <p:cNvPr id="13" name="图片 12" descr="b95f4d496c7d14727af6448d8b696ab5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2550" y="2620645"/>
            <a:ext cx="2798445" cy="2798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651845" y="1332230"/>
            <a:ext cx="21996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 qián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21068" y="4705350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乾隆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963285" y="676275"/>
            <a:ext cx="3933190" cy="2812415"/>
            <a:chOff x="9391" y="1065"/>
            <a:chExt cx="6194" cy="4429"/>
          </a:xfrm>
        </p:grpSpPr>
        <p:sp>
          <p:nvSpPr>
            <p:cNvPr id="5" name="矩形 4"/>
            <p:cNvSpPr/>
            <p:nvPr/>
          </p:nvSpPr>
          <p:spPr>
            <a:xfrm>
              <a:off x="9391" y="1065"/>
              <a:ext cx="3180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左右结构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1" y="2334"/>
              <a:ext cx="6195" cy="151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1" y="4010"/>
              <a:ext cx="5130" cy="1485"/>
            </a:xfrm>
            <a:prstGeom prst="rect">
              <a:avLst/>
            </a:prstGeom>
          </p:spPr>
        </p:pic>
      </p:grpSp>
      <p:pic>
        <p:nvPicPr>
          <p:cNvPr id="10" name="图片 9" descr="b5634930984ac4b66b40203362e4d56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3870" y="2858770"/>
            <a:ext cx="2900680" cy="2900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16675" y="3829685"/>
            <a:ext cx="1834515" cy="191071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651845" y="1332230"/>
            <a:ext cx="21996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 kūn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55258" y="4428490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乾坤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889625" y="1321435"/>
            <a:ext cx="5285740" cy="1732915"/>
            <a:chOff x="9206" y="1273"/>
            <a:chExt cx="8324" cy="2729"/>
          </a:xfrm>
        </p:grpSpPr>
        <p:sp>
          <p:nvSpPr>
            <p:cNvPr id="5" name="矩形 4"/>
            <p:cNvSpPr/>
            <p:nvPr/>
          </p:nvSpPr>
          <p:spPr>
            <a:xfrm>
              <a:off x="9206" y="1273"/>
              <a:ext cx="3180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左右结构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6" y="2458"/>
              <a:ext cx="8325" cy="1545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EF9">
                  <a:alpha val="100000"/>
                </a:srgbClr>
              </a:clrFrom>
              <a:clrTo>
                <a:srgbClr val="FDFE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25" y="3620135"/>
            <a:ext cx="1721485" cy="1871345"/>
          </a:xfrm>
          <a:prstGeom prst="rect">
            <a:avLst/>
          </a:prstGeom>
        </p:spPr>
      </p:pic>
      <p:pic>
        <p:nvPicPr>
          <p:cNvPr id="10" name="图片 9" descr="b2ec63c3972d043338c819482aa56030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9110" y="2723515"/>
            <a:ext cx="2767965" cy="2767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0086" y="339635"/>
            <a:ext cx="190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</a:rPr>
              <a:t>段落大意</a:t>
            </a:r>
          </a:p>
        </p:txBody>
      </p:sp>
      <p:sp>
        <p:nvSpPr>
          <p:cNvPr id="5" name="矩形 4"/>
          <p:cNvSpPr/>
          <p:nvPr/>
        </p:nvSpPr>
        <p:spPr>
          <a:xfrm>
            <a:off x="2602865" y="1687830"/>
            <a:ext cx="7452995" cy="7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我家洗砚池边树，朵朵花开淡墨痕。</a:t>
            </a:r>
          </a:p>
        </p:txBody>
      </p:sp>
      <p:pic>
        <p:nvPicPr>
          <p:cNvPr id="8" name="图片 7" descr="9388923ca7fd942fb705ad5055781a73"/>
          <p:cNvPicPr>
            <a:picLocks noChangeAspect="1"/>
          </p:cNvPicPr>
          <p:nvPr/>
        </p:nvPicPr>
        <p:blipFill>
          <a:blip r:embed="rId4" cstate="print"/>
          <a:srcRect l="13150" t="16955" r="20885" b="23979"/>
          <a:stretch>
            <a:fillRect/>
          </a:stretch>
        </p:blipFill>
        <p:spPr>
          <a:xfrm>
            <a:off x="88265" y="78105"/>
            <a:ext cx="1203960" cy="1078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4090" y="2741295"/>
            <a:ext cx="7811770" cy="156845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我家洗砚池边的梅树，花开朵朵，都是用淡淡的墨水点染而成。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0086" y="339635"/>
            <a:ext cx="190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</a:rPr>
              <a:t>段落大意</a:t>
            </a:r>
          </a:p>
        </p:txBody>
      </p:sp>
      <p:sp>
        <p:nvSpPr>
          <p:cNvPr id="5" name="矩形 4"/>
          <p:cNvSpPr/>
          <p:nvPr/>
        </p:nvSpPr>
        <p:spPr>
          <a:xfrm>
            <a:off x="2602865" y="1687830"/>
            <a:ext cx="7452995" cy="7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不要人夸好颜色，只留清气满乾坤。</a:t>
            </a:r>
          </a:p>
        </p:txBody>
      </p:sp>
      <p:pic>
        <p:nvPicPr>
          <p:cNvPr id="8" name="图片 7" descr="9388923ca7fd942fb705ad5055781a73"/>
          <p:cNvPicPr>
            <a:picLocks noChangeAspect="1"/>
          </p:cNvPicPr>
          <p:nvPr/>
        </p:nvPicPr>
        <p:blipFill>
          <a:blip r:embed="rId4" cstate="print"/>
          <a:srcRect l="13150" t="16955" r="20885" b="23979"/>
          <a:stretch>
            <a:fillRect/>
          </a:stretch>
        </p:blipFill>
        <p:spPr>
          <a:xfrm>
            <a:off x="88265" y="78105"/>
            <a:ext cx="1203960" cy="1078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3580" y="3014345"/>
            <a:ext cx="8245475" cy="156845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它不需要别人夸奖颜色美好,只要留下充满天地间的清香之气。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670" y="-36830"/>
            <a:ext cx="2559050" cy="791845"/>
            <a:chOff x="42" y="-104"/>
            <a:chExt cx="4030" cy="1247"/>
          </a:xfrm>
        </p:grpSpPr>
        <p:pic>
          <p:nvPicPr>
            <p:cNvPr id="8" name="图片 7" descr="51yuansu.com___5ad9c205f4c-0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" y="-104"/>
              <a:ext cx="4030" cy="1247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842" y="125"/>
              <a:ext cx="30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课堂小结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66340" y="1050290"/>
            <a:ext cx="7214870" cy="4904105"/>
            <a:chOff x="3884" y="1654"/>
            <a:chExt cx="11362" cy="7723"/>
          </a:xfrm>
        </p:grpSpPr>
        <p:pic>
          <p:nvPicPr>
            <p:cNvPr id="15" name="图片 14" descr="b3d35ad80c2bff9b5643004a1697612c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84" y="1654"/>
              <a:ext cx="11362" cy="772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176" y="3002"/>
              <a:ext cx="8777" cy="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这是王冕题在《墨梅图》上的诗。题画诗是一-种艺术形式。在中国画的空白处,往往由画家本人或他人题上一首诗。墨梅,是指用墨勾画出来的梅花。梅是“花中四君子”之一。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22370" y="2693035"/>
            <a:ext cx="4747895" cy="681990"/>
            <a:chOff x="5862" y="4241"/>
            <a:chExt cx="7477" cy="1074"/>
          </a:xfrm>
        </p:grpSpPr>
        <p:sp>
          <p:nvSpPr>
            <p:cNvPr id="11" name="圆角矩形 10"/>
            <p:cNvSpPr/>
            <p:nvPr/>
          </p:nvSpPr>
          <p:spPr>
            <a:xfrm>
              <a:off x="5862" y="4290"/>
              <a:ext cx="7477" cy="9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17" y="4241"/>
              <a:ext cx="6567" cy="10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sz="3200" b="1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诗歌体裁均为绝句。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10865" y="455930"/>
            <a:ext cx="5417185" cy="1562735"/>
            <a:chOff x="4899" y="718"/>
            <a:chExt cx="8531" cy="2461"/>
          </a:xfrm>
        </p:grpSpPr>
        <p:pic>
          <p:nvPicPr>
            <p:cNvPr id="13" name="图片 12" descr="409c91c0fb4c986e7d718746f31bcf6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9" y="718"/>
              <a:ext cx="8531" cy="246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044" y="1833"/>
              <a:ext cx="3100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3200" b="1" spc="3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文体特点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22370" y="3797300"/>
            <a:ext cx="4747895" cy="681990"/>
            <a:chOff x="5862" y="6348"/>
            <a:chExt cx="7477" cy="1074"/>
          </a:xfrm>
        </p:grpSpPr>
        <p:sp>
          <p:nvSpPr>
            <p:cNvPr id="12" name="圆角矩形 11"/>
            <p:cNvSpPr/>
            <p:nvPr/>
          </p:nvSpPr>
          <p:spPr>
            <a:xfrm>
              <a:off x="5862" y="6409"/>
              <a:ext cx="7477" cy="9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03" y="6348"/>
              <a:ext cx="4762" cy="10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画面感强。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21735" y="4919980"/>
            <a:ext cx="4747895" cy="681990"/>
            <a:chOff x="5861" y="7748"/>
            <a:chExt cx="7477" cy="1074"/>
          </a:xfrm>
        </p:grpSpPr>
        <p:sp>
          <p:nvSpPr>
            <p:cNvPr id="16" name="圆角矩形 15"/>
            <p:cNvSpPr/>
            <p:nvPr/>
          </p:nvSpPr>
          <p:spPr>
            <a:xfrm>
              <a:off x="5861" y="7824"/>
              <a:ext cx="7477" cy="9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03" y="7748"/>
              <a:ext cx="4762" cy="10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sz="3200" b="1"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情景交融。</a:t>
              </a:r>
              <a:endParaRPr lang="zh-CN" altLang="zh-CN" sz="32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80485" y="713105"/>
            <a:ext cx="743331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昌龄(698- 757),字少伯，河东晋阳(今山西太原)人,又一说京兆长安人(今西安)人。盛唐著名边塞诗人。他早年贫苦，主要依靠农耕维持生活,30岁左右才进士及第。王昌龄存诗181首,体裁以五古、七绝为主,题材则主要为离别、边塞、宫怨。其诗以七绝见长,尤以登第之前赴西北边塞所作边塞诗最著,有“诗家夫子王江宁”之誉,又被后人誉为“七绝圣手”。代表作有《从军行》《出塞》《闺怨》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685" y="1886585"/>
            <a:ext cx="2527935" cy="3349625"/>
          </a:xfrm>
          <a:prstGeom prst="ellipse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timg (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12262"/>
          <a:stretch>
            <a:fillRect/>
          </a:stretch>
        </p:blipFill>
        <p:spPr bwMode="auto">
          <a:xfrm>
            <a:off x="-6350" y="-19051"/>
            <a:ext cx="12206817" cy="68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 167"/>
          <p:cNvSpPr/>
          <p:nvPr/>
        </p:nvSpPr>
        <p:spPr>
          <a:xfrm>
            <a:off x="2783418" y="2150534"/>
            <a:ext cx="5812367" cy="155363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" noProof="1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5937" y="2107593"/>
            <a:ext cx="6364242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9600" b="1" noProof="1">
                <a:ln w="50800" cmpd="thickThin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谢谢观看！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8115" y="1703705"/>
            <a:ext cx="8005445" cy="3450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600" b="1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芙蓉楼送辛渐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 </a:t>
            </a:r>
          </a:p>
          <a:p>
            <a:pPr algn="ctr">
              <a:lnSpc>
                <a:spcPct val="140000"/>
              </a:lnSpc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【唐】王昌龄</a:t>
            </a:r>
          </a:p>
          <a:p>
            <a:pPr algn="ctr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寒雨连江夜入吴，平明送客楚山孤。</a:t>
            </a:r>
          </a:p>
          <a:p>
            <a:pPr algn="ctr">
              <a:lnSpc>
                <a:spcPct val="14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洛阳亲友如相问，一片冰心在玉壶。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433560" y="3265805"/>
            <a:ext cx="2295525" cy="1762125"/>
          </a:xfrm>
          <a:prstGeom prst="rect">
            <a:avLst/>
          </a:prstGeom>
        </p:spPr>
      </p:pic>
      <p:pic>
        <p:nvPicPr>
          <p:cNvPr id="6" name="图片 5" descr="32b2e170b4a43a09cff6d695df5a6d8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-252730"/>
            <a:ext cx="2211705" cy="4051935"/>
          </a:xfrm>
          <a:prstGeom prst="rect">
            <a:avLst/>
          </a:prstGeom>
        </p:spPr>
      </p:pic>
      <p:pic>
        <p:nvPicPr>
          <p:cNvPr id="7" name="芙蓉楼送辛渐MP3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098280" y="1214120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1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0a94a0ec472eff22ad82adeea3a20e7"/>
          <p:cNvPicPr>
            <a:picLocks noChangeAspect="1"/>
          </p:cNvPicPr>
          <p:nvPr/>
        </p:nvPicPr>
        <p:blipFill>
          <a:blip r:embed="rId3" cstate="print"/>
          <a:srcRect l="22764" t="13924" r="18257" b="67103"/>
          <a:stretch>
            <a:fillRect/>
          </a:stretch>
        </p:blipFill>
        <p:spPr>
          <a:xfrm>
            <a:off x="-3175" y="-26670"/>
            <a:ext cx="2926080" cy="10731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我会认</a:t>
            </a:r>
          </a:p>
        </p:txBody>
      </p:sp>
      <p:sp>
        <p:nvSpPr>
          <p:cNvPr id="26" name="文本框 6"/>
          <p:cNvSpPr txBox="1"/>
          <p:nvPr/>
        </p:nvSpPr>
        <p:spPr>
          <a:xfrm>
            <a:off x="2790825" y="2107565"/>
            <a:ext cx="1457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942E8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fú</a:t>
            </a:r>
          </a:p>
        </p:txBody>
      </p:sp>
      <p:sp>
        <p:nvSpPr>
          <p:cNvPr id="40" name="文本框 8"/>
          <p:cNvSpPr txBox="1"/>
          <p:nvPr/>
        </p:nvSpPr>
        <p:spPr>
          <a:xfrm>
            <a:off x="3023235" y="3058795"/>
            <a:ext cx="5777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</a:rPr>
              <a:t>芙   蓉   洛    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5141595" y="2107565"/>
            <a:ext cx="1541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942E8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róng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29385" y="1567180"/>
            <a:ext cx="9298940" cy="294640"/>
            <a:chOff x="2343" y="2418"/>
            <a:chExt cx="14644" cy="464"/>
          </a:xfrm>
        </p:grpSpPr>
        <p:pic>
          <p:nvPicPr>
            <p:cNvPr id="8" name="图片 7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" y="2418"/>
              <a:ext cx="7061" cy="465"/>
            </a:xfrm>
            <a:prstGeom prst="rect">
              <a:avLst/>
            </a:prstGeom>
          </p:spPr>
        </p:pic>
        <p:pic>
          <p:nvPicPr>
            <p:cNvPr id="9" name="图片 8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7" y="2418"/>
              <a:ext cx="7061" cy="46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429385" y="4667885"/>
            <a:ext cx="9298940" cy="294640"/>
            <a:chOff x="2343" y="7349"/>
            <a:chExt cx="14644" cy="464"/>
          </a:xfrm>
        </p:grpSpPr>
        <p:pic>
          <p:nvPicPr>
            <p:cNvPr id="12" name="图片 11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" y="7349"/>
              <a:ext cx="7061" cy="465"/>
            </a:xfrm>
            <a:prstGeom prst="rect">
              <a:avLst/>
            </a:prstGeom>
          </p:spPr>
        </p:pic>
        <p:pic>
          <p:nvPicPr>
            <p:cNvPr id="13" name="图片 12" descr="分割线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7" y="7349"/>
              <a:ext cx="7061" cy="465"/>
            </a:xfrm>
            <a:prstGeom prst="rect">
              <a:avLst/>
            </a:prstGeom>
          </p:spPr>
        </p:pic>
      </p:grpSp>
      <p:sp>
        <p:nvSpPr>
          <p:cNvPr id="3" name="文本框 6"/>
          <p:cNvSpPr txBox="1"/>
          <p:nvPr/>
        </p:nvSpPr>
        <p:spPr>
          <a:xfrm>
            <a:off x="7397115" y="2107565"/>
            <a:ext cx="1297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942E8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luò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651845" y="1332230"/>
            <a:ext cx="21996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fú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57848" y="4617720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芙蓉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731635" y="808355"/>
            <a:ext cx="4591050" cy="1870075"/>
            <a:chOff x="9955" y="1649"/>
            <a:chExt cx="7230" cy="2945"/>
          </a:xfrm>
        </p:grpSpPr>
        <p:sp>
          <p:nvSpPr>
            <p:cNvPr id="5" name="矩形 4"/>
            <p:cNvSpPr/>
            <p:nvPr/>
          </p:nvSpPr>
          <p:spPr>
            <a:xfrm>
              <a:off x="10769" y="1649"/>
              <a:ext cx="3180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上下结构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5" y="3050"/>
              <a:ext cx="7230" cy="1545"/>
            </a:xfrm>
            <a:prstGeom prst="rect">
              <a:avLst/>
            </a:prstGeom>
          </p:spPr>
        </p:pic>
      </p:grpSp>
      <p:pic>
        <p:nvPicPr>
          <p:cNvPr id="11" name="图片 10" descr="b0c6797799dbb44f99692166203c04a7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2560" y="2491105"/>
            <a:ext cx="3194685" cy="3194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9575" y="3379470"/>
            <a:ext cx="2505075" cy="2306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651845" y="1332230"/>
            <a:ext cx="21996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róng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85128" y="4677410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莲蓉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479415" y="401955"/>
            <a:ext cx="4599940" cy="3006725"/>
            <a:chOff x="9368" y="1261"/>
            <a:chExt cx="7244" cy="4735"/>
          </a:xfrm>
        </p:grpSpPr>
        <p:sp>
          <p:nvSpPr>
            <p:cNvPr id="5" name="矩形 4"/>
            <p:cNvSpPr/>
            <p:nvPr/>
          </p:nvSpPr>
          <p:spPr>
            <a:xfrm>
              <a:off x="10712" y="1261"/>
              <a:ext cx="3180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上下结构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68" y="2619"/>
              <a:ext cx="7245" cy="15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8" y="4436"/>
              <a:ext cx="4125" cy="156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93" y="4436"/>
              <a:ext cx="2130" cy="1515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7530" y="3839210"/>
            <a:ext cx="2302510" cy="1877695"/>
          </a:xfrm>
          <a:prstGeom prst="rect">
            <a:avLst/>
          </a:prstGeom>
        </p:spPr>
      </p:pic>
      <p:pic>
        <p:nvPicPr>
          <p:cNvPr id="17" name="图片 16" descr="bc095c4c78fb149638f48bc0c7a1c136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89075" y="2898775"/>
            <a:ext cx="2906395" cy="29063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087245" y="1381125"/>
            <a:ext cx="155067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luò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34428" y="4719955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洛阳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668010" y="523240"/>
            <a:ext cx="5943600" cy="1871980"/>
            <a:chOff x="8385" y="1469"/>
            <a:chExt cx="9360" cy="2948"/>
          </a:xfrm>
        </p:grpSpPr>
        <p:sp>
          <p:nvSpPr>
            <p:cNvPr id="5" name="矩形 4"/>
            <p:cNvSpPr/>
            <p:nvPr/>
          </p:nvSpPr>
          <p:spPr>
            <a:xfrm>
              <a:off x="10899" y="1469"/>
              <a:ext cx="3180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左右结构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5" y="2873"/>
              <a:ext cx="9360" cy="1545"/>
            </a:xfrm>
            <a:prstGeom prst="rect">
              <a:avLst/>
            </a:prstGeom>
          </p:spPr>
        </p:pic>
      </p:grpSp>
      <p:pic>
        <p:nvPicPr>
          <p:cNvPr id="12" name="图片 11" descr="ba015071e4eb94036b2ecb0a5cf72c9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5555" y="2447925"/>
            <a:ext cx="3194050" cy="3194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8010" y="3261995"/>
            <a:ext cx="3009265" cy="23799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0a94a0ec472eff22ad82adeea3a20e7"/>
          <p:cNvPicPr>
            <a:picLocks noChangeAspect="1"/>
          </p:cNvPicPr>
          <p:nvPr/>
        </p:nvPicPr>
        <p:blipFill>
          <a:blip r:embed="rId4" cstate="print"/>
          <a:srcRect l="10057" t="39226" r="31227" b="42022"/>
          <a:stretch>
            <a:fillRect/>
          </a:stretch>
        </p:blipFill>
        <p:spPr>
          <a:xfrm>
            <a:off x="-3175" y="-13335"/>
            <a:ext cx="2912745" cy="1060450"/>
          </a:xfrm>
          <a:prstGeom prst="rect">
            <a:avLst/>
          </a:prstGeom>
        </p:spPr>
      </p:pic>
      <p:sp>
        <p:nvSpPr>
          <p:cNvPr id="25" name="文本框 23"/>
          <p:cNvSpPr txBox="1"/>
          <p:nvPr/>
        </p:nvSpPr>
        <p:spPr>
          <a:xfrm>
            <a:off x="825410" y="224978"/>
            <a:ext cx="17308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我会写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197820" y="1708150"/>
            <a:ext cx="219964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  <a:sym typeface="+mn-ea"/>
              </a:rPr>
              <a:t>hú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85178" y="4940935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暖壶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85178" y="3710940"/>
            <a:ext cx="1560830" cy="922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水壶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057775" y="808355"/>
            <a:ext cx="6648450" cy="1913890"/>
            <a:chOff x="7965" y="1273"/>
            <a:chExt cx="10470" cy="3014"/>
          </a:xfrm>
        </p:grpSpPr>
        <p:sp>
          <p:nvSpPr>
            <p:cNvPr id="5" name="矩形 4"/>
            <p:cNvSpPr/>
            <p:nvPr/>
          </p:nvSpPr>
          <p:spPr>
            <a:xfrm>
              <a:off x="8174" y="1273"/>
              <a:ext cx="3180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70C0"/>
                  </a:solidFill>
                  <a:latin typeface="+mn-ea"/>
                </a:rPr>
                <a:t>上下结构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5" y="2773"/>
              <a:ext cx="10470" cy="151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4360" y="3373755"/>
            <a:ext cx="2709545" cy="2489200"/>
          </a:xfrm>
          <a:prstGeom prst="rect">
            <a:avLst/>
          </a:prstGeom>
        </p:spPr>
      </p:pic>
      <p:pic>
        <p:nvPicPr>
          <p:cNvPr id="13" name="图片 12" descr="b617327badd2f4c8e8a1d76716ccf436b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7610" y="2722880"/>
            <a:ext cx="2912745" cy="2912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e9e77fd-3039-462b-b014-6f960b576bc7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71858348"/>
  <p:tag name="KSO_WM_UNIT_PLACING_PICTURE_USER_VIEWPORT" val="{&quot;height&quot;:2775,&quot;width&quot;:361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2"/>
  <p:tag name="KSO_WM_SLIDE_SIZE" val="715*4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6"/>
  <p:tag name="KSO_WM_SLIDE_SIZE" val="828*3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4"/>
  <p:tag name="KSO_WM_TAG_VERSION" val="1.0"/>
  <p:tag name="KSO_WM_SLIDE_ID" val="custom160394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-1*41"/>
  <p:tag name="KSO_WM_SLIDE_SIZE" val="720*387"/>
  <p:tag name="KSO_WM_DIAGRAM_GROUP_CODE" val="l1-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736</Words>
  <PresentationFormat>宽屏</PresentationFormat>
  <Paragraphs>121</Paragraphs>
  <Slides>30</Slides>
  <Notes>24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2015-04-02T07:05:00Z</dcterms:created>
  <dcterms:modified xsi:type="dcterms:W3CDTF">2020-04-07T23:56:10Z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