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22"/>
  </p:notesMasterIdLst>
  <p:sldIdLst>
    <p:sldId id="256" r:id="rId2"/>
    <p:sldId id="305" r:id="rId3"/>
    <p:sldId id="551" r:id="rId4"/>
    <p:sldId id="379" r:id="rId5"/>
    <p:sldId id="310" r:id="rId6"/>
    <p:sldId id="530" r:id="rId7"/>
    <p:sldId id="311" r:id="rId8"/>
    <p:sldId id="546" r:id="rId9"/>
    <p:sldId id="547" r:id="rId10"/>
    <p:sldId id="522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59" r:id="rId19"/>
    <p:sldId id="560" r:id="rId20"/>
    <p:sldId id="339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000"/>
    <a:srgbClr val="92D050"/>
    <a:srgbClr val="C0504D"/>
    <a:srgbClr val="AEAEAE"/>
    <a:srgbClr val="FFDB6D"/>
    <a:srgbClr val="CC00CC"/>
    <a:srgbClr val="339933"/>
    <a:srgbClr val="00CC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/>
    <p:restoredTop sz="94642"/>
  </p:normalViewPr>
  <p:slideViewPr>
    <p:cSldViewPr showGuide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96931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700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748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882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298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03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590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336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475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58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090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60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566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519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660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65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865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620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1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214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36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背景长">
            <a:extLst>
              <a:ext uri="{FF2B5EF4-FFF2-40B4-BE49-F238E27FC236}">
                <a16:creationId xmlns:a16="http://schemas.microsoft.com/office/drawing/2014/main" id="{CB254F9E-0A45-44EF-A1AC-9118CF1D0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9" y="168275"/>
            <a:ext cx="8805863" cy="65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2588282"/>
            <a:ext cx="8139178" cy="899167"/>
          </a:xfrm>
        </p:spPr>
        <p:txBody>
          <a:bodyPr rIns="25400" anchor="t">
            <a:noAutofit/>
          </a:bodyPr>
          <a:lstStyle>
            <a:lvl1pPr algn="ctr">
              <a:defRPr sz="4050" b="0" spc="4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12" y="3566160"/>
            <a:ext cx="8139178" cy="950984"/>
          </a:xfrm>
        </p:spPr>
        <p:txBody>
          <a:bodyPr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单击此处编辑副标题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92A3CD1-9019-4D3E-A9A7-B7C835E4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2C33C0B-E97B-4251-9424-232748C1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A20FD14-BDCD-4587-999A-CE35C147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algn="r" eaLnBrk="1" hangingPunct="1"/>
            <a:fld id="{9A0DB2DC-4C9A-4742-B13C-FB6460FD3503}" type="slidenum">
              <a:rPr lang="zh-CN" altLang="en-US" sz="1200" smtClean="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D7955BA0-3D2A-414F-8A3C-23C222390116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630EEB1F-DE8B-41BA-8614-17F79AD60FC0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48F13E28-C0D5-4E84-8B8A-9E5DD87C7707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algn="r" eaLnBrk="1" hangingPunct="1"/>
            <a:r>
              <a:rPr lang="en-US" altLang="zh-CN" sz="1200">
                <a:solidFill>
                  <a:srgbClr val="898989"/>
                </a:solidFill>
              </a:rPr>
              <a:t>‹#›</a:t>
            </a:r>
            <a:endParaRPr lang="zh-CN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932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2588282"/>
            <a:ext cx="8139178" cy="899167"/>
          </a:xfrm>
        </p:spPr>
        <p:txBody>
          <a:bodyPr rIns="25400" rtlCol="0" anchor="t">
            <a:no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45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单击此处编辑标题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90E67473-6642-48FF-B2D8-482127523C4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B7ED4C8-5E19-4C2F-AA3E-5D8212A547C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411B9CF-DB6B-4CBA-87E8-5A0B99E947E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algn="r" eaLnBrk="1" hangingPunct="1"/>
            <a:r>
              <a:rPr lang="en-US" altLang="zh-CN" sz="1200">
                <a:solidFill>
                  <a:srgbClr val="898989"/>
                </a:solidFill>
              </a:rPr>
              <a:t>‹#›</a:t>
            </a:r>
            <a:endParaRPr lang="zh-CN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8854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32000"/>
            <a:ext cx="8139178" cy="648000"/>
          </a:xfrm>
        </p:spPr>
        <p:txBody>
          <a:bodyPr rtlCol="0">
            <a:no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296000"/>
            <a:ext cx="8139178" cy="5041355"/>
          </a:xfrm>
        </p:spPr>
        <p:txBody>
          <a:bodyPr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294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二级</a:t>
            </a:r>
          </a:p>
          <a:p>
            <a:pPr lvl="2"/>
            <a:r>
              <a:rPr lang="zh-CN" altLang="en-US" noProof="1">
                <a:sym typeface="+mn-ea"/>
              </a:rPr>
              <a:t>三级</a:t>
            </a:r>
          </a:p>
          <a:p>
            <a:pPr lvl="3"/>
            <a:r>
              <a:rPr lang="zh-CN" altLang="en-US" noProof="1">
                <a:sym typeface="+mn-ea"/>
              </a:rPr>
              <a:t>四级</a:t>
            </a:r>
          </a:p>
          <a:p>
            <a:pPr lvl="4"/>
            <a:r>
              <a:rPr lang="zh-CN" altLang="en-US" noProof="1">
                <a:sym typeface="+mn-ea"/>
              </a:rPr>
              <a:t>五级</a:t>
            </a:r>
            <a:endParaRPr noProof="1">
              <a:sym typeface="+mn-ea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D24608-0592-4D07-A1B9-145416B7102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583E27-59AD-43FB-85CF-1FC72B9CF98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E42915-599D-430A-A732-78B5013A489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algn="r" eaLnBrk="1" hangingPunct="1"/>
            <a:fld id="{9A0DB2DC-4C9A-4742-B13C-FB6460FD3503}" type="slidenum">
              <a:rPr lang="zh-CN" altLang="en-US" sz="1200" smtClean="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0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808731"/>
            <a:ext cx="8139178" cy="624845"/>
          </a:xfrm>
        </p:spPr>
        <p:txBody>
          <a:bodyPr rIns="63500" anchor="t">
            <a:noAutofit/>
          </a:bodyPr>
          <a:lstStyle>
            <a:lvl1pPr>
              <a:defRPr sz="2700" b="0" u="none" strike="noStrike" kern="1200" cap="none" spc="225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4511676"/>
            <a:ext cx="8139178" cy="1077985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BF2A5D-424B-4503-BD3D-F605C28104C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009624-ECDF-425E-AE2C-08FF6B07266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C16985-C265-483E-B5B4-ED11B07ECE2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algn="r" eaLnBrk="1" hangingPunct="1"/>
            <a:fld id="{9A0DB2DC-4C9A-4742-B13C-FB6460FD3503}" type="slidenum">
              <a:rPr lang="zh-CN" altLang="en-US" sz="1200" smtClean="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1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32000"/>
            <a:ext cx="8139178" cy="648000"/>
          </a:xfrm>
        </p:spPr>
        <p:txBody>
          <a:bodyPr rtlCol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7" y="1296000"/>
            <a:ext cx="3962432" cy="5040000"/>
          </a:xfrm>
        </p:spPr>
        <p:txBody>
          <a:bodyPr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294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二级</a:t>
            </a:r>
          </a:p>
          <a:p>
            <a:pPr lvl="2"/>
            <a:r>
              <a:rPr lang="zh-CN" altLang="en-US" noProof="1">
                <a:sym typeface="+mn-ea"/>
              </a:rPr>
              <a:t>三级</a:t>
            </a:r>
          </a:p>
          <a:p>
            <a:pPr lvl="3"/>
            <a:r>
              <a:rPr lang="zh-CN" altLang="en-US" noProof="1">
                <a:sym typeface="+mn-ea"/>
              </a:rPr>
              <a:t>四级</a:t>
            </a:r>
          </a:p>
          <a:p>
            <a:pPr lvl="4"/>
            <a:r>
              <a:rPr lang="zh-CN" altLang="en-US" noProof="1">
                <a:sym typeface="+mn-ea"/>
              </a:rPr>
              <a:t>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ADB3ADB8-1ECE-426A-8025-D0472F99525B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DEF52A-B035-4AB5-B557-F21CC4EE48F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7120D6A-B318-45BE-972E-A3BA405AFB2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algn="r" eaLnBrk="1" hangingPunct="1"/>
            <a:fld id="{9A0DB2DC-4C9A-4742-B13C-FB6460FD3503}" type="slidenum">
              <a:rPr lang="zh-CN" altLang="en-US" sz="1200" smtClean="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8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32000"/>
            <a:ext cx="8139178" cy="648000"/>
          </a:xfrm>
        </p:spPr>
        <p:txBody>
          <a:bodyPr rtlCol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7" y="1296001"/>
            <a:ext cx="396243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15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789043"/>
            <a:ext cx="3962400" cy="4552234"/>
          </a:xfrm>
        </p:spPr>
        <p:txBody>
          <a:bodyPr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294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二级</a:t>
            </a:r>
          </a:p>
          <a:p>
            <a:pPr lvl="2"/>
            <a:r>
              <a:rPr lang="zh-CN" altLang="en-US" noProof="1">
                <a:sym typeface="+mn-ea"/>
              </a:rPr>
              <a:t>三级</a:t>
            </a:r>
          </a:p>
          <a:p>
            <a:pPr lvl="3"/>
            <a:r>
              <a:rPr lang="zh-CN" altLang="en-US" noProof="1">
                <a:sym typeface="+mn-ea"/>
              </a:rPr>
              <a:t>四级</a:t>
            </a:r>
          </a:p>
          <a:p>
            <a:pPr lvl="4"/>
            <a:r>
              <a:rPr lang="zh-CN" altLang="en-US" noProof="1">
                <a:sym typeface="+mn-ea"/>
              </a:rPr>
              <a:t>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2" y="1296001"/>
            <a:ext cx="396243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2" y="1789043"/>
            <a:ext cx="3962432" cy="4552234"/>
          </a:xfrm>
        </p:spPr>
        <p:txBody>
          <a:bodyPr rtlCol="0">
            <a:no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294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二级</a:t>
            </a:r>
          </a:p>
          <a:p>
            <a:pPr lvl="2"/>
            <a:r>
              <a:rPr lang="zh-CN" altLang="en-US" noProof="1">
                <a:sym typeface="+mn-ea"/>
              </a:rPr>
              <a:t>三级</a:t>
            </a:r>
          </a:p>
          <a:p>
            <a:pPr lvl="3"/>
            <a:r>
              <a:rPr lang="zh-CN" altLang="en-US" noProof="1">
                <a:sym typeface="+mn-ea"/>
              </a:rPr>
              <a:t>四级</a:t>
            </a:r>
          </a:p>
          <a:p>
            <a:pPr lvl="4"/>
            <a:r>
              <a:rPr lang="zh-CN" altLang="en-US" noProof="1">
                <a:sym typeface="+mn-ea"/>
              </a:rPr>
              <a:t>五级</a:t>
            </a:r>
            <a:endParaRPr noProof="1">
              <a:sym typeface="+mn-ea"/>
            </a:endParaRP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1AA913A-C129-4D53-8201-2DE0144B589B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16108150-DF23-448C-8495-E6A6AF6FB9D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A4D47AF5-4199-4A87-B00B-EED53CF14F9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algn="r" eaLnBrk="1" hangingPunct="1"/>
            <a:fld id="{9A0DB2DC-4C9A-4742-B13C-FB6460FD3503}" type="slidenum">
              <a:rPr lang="zh-CN" altLang="en-US" sz="1200" smtClean="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8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A3F29F30-D61C-4907-B873-E9BBEB7E48F4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9A450EF7-5805-432A-95CB-6220E03CEE2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F47AA3C5-D740-4C1A-A6DD-00F785867A6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algn="r" eaLnBrk="1" hangingPunct="1"/>
            <a:fld id="{9A0DB2DC-4C9A-4742-B13C-FB6460FD3503}" type="slidenum">
              <a:rPr lang="zh-CN" altLang="en-US" sz="1200" smtClean="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9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B3400761-A07C-4049-B2DB-DC32954B46E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BA82D5D0-0F56-4A5F-A7CE-06A4F72D19C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D7A5588-CCE5-4777-80AF-4CC97F0F12D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algn="r" eaLnBrk="1" hangingPunct="1"/>
            <a:fld id="{9A0DB2DC-4C9A-4742-B13C-FB6460FD3503}" type="slidenum">
              <a:rPr lang="zh-CN" altLang="en-US" sz="1200" smtClean="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4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7" y="1296000"/>
            <a:ext cx="3962432" cy="5040000"/>
          </a:xfrm>
        </p:spPr>
        <p:txBody>
          <a:bodyPr rtlCol="0">
            <a:no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294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296000"/>
            <a:ext cx="3962432" cy="5040000"/>
          </a:xfrm>
        </p:spPr>
        <p:txBody>
          <a:bodyPr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BD55356-F874-48F9-8FF5-64CA5A637A6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3D2FBBC-EA4F-4965-A6D1-F83E7CF3A3E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5FA8B2A-0899-411C-BC3A-EE53A5D59D0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algn="r" eaLnBrk="1" hangingPunct="1"/>
            <a:fld id="{9A0DB2DC-4C9A-4742-B13C-FB6460FD3503}" type="slidenum">
              <a:rPr lang="zh-CN" altLang="en-US" sz="1200" smtClean="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0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952509"/>
            <a:ext cx="713238" cy="5388907"/>
          </a:xfrm>
        </p:spPr>
        <p:txBody>
          <a:bodyPr vert="eaVert" rtlCol="0">
            <a:no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952501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6F2173-445D-4EC5-959C-36EE3B209CC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E3CFED-7041-4AD4-8E7F-CF30D86F1DC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20EC29-9067-43DF-B12B-1F21E8E9897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algn="r" eaLnBrk="1" hangingPunct="1"/>
            <a:r>
              <a:rPr lang="en-US" altLang="zh-CN" sz="1200">
                <a:solidFill>
                  <a:srgbClr val="898989"/>
                </a:solidFill>
              </a:rPr>
              <a:t>‹#›</a:t>
            </a:r>
            <a:endParaRPr lang="zh-CN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835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08CE9066-8BA3-4D32-BF83-980AF882F6E5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3"/>
            </p:custDataLst>
          </p:nvPr>
        </p:nvSpPr>
        <p:spPr bwMode="auto">
          <a:xfrm>
            <a:off x="502444" y="431800"/>
            <a:ext cx="8139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09F5D73E-BEE7-47B6-90E6-B90D6CA00751}"/>
              </a:ext>
            </a:extLst>
          </p:cNvPr>
          <p:cNvSpPr>
            <a:spLocks noGrp="1" noChangeArrowheads="1"/>
          </p:cNvSpPr>
          <p:nvPr>
            <p:ph type="body" idx="4294967295"/>
            <p:custDataLst>
              <p:tags r:id="rId14"/>
            </p:custDataLst>
          </p:nvPr>
        </p:nvSpPr>
        <p:spPr bwMode="auto">
          <a:xfrm>
            <a:off x="502444" y="1295401"/>
            <a:ext cx="81391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BAD0CF-8D74-44DC-A114-3E0417C26019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606" y="6350001"/>
            <a:ext cx="2025254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DF8E51-50FF-48D9-90AF-B47B9E1CA529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291" y="6350001"/>
            <a:ext cx="296941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9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9AED44-C01D-444B-A637-32464125938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0001"/>
            <a:ext cx="2025254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lvl="0" algn="r" eaLnBrk="1" hangingPunct="1"/>
            <a:r>
              <a:rPr lang="en-US" altLang="zh-CN" sz="1200">
                <a:solidFill>
                  <a:srgbClr val="898989"/>
                </a:solidFill>
              </a:rPr>
              <a:t>‹#›</a:t>
            </a:r>
            <a:endParaRPr lang="zh-CN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KSO_TEMPLATE" hidden="1">
            <a:extLst>
              <a:ext uri="{FF2B5EF4-FFF2-40B4-BE49-F238E27FC236}">
                <a16:creationId xmlns:a16="http://schemas.microsoft.com/office/drawing/2014/main" id="{027487C0-EB30-4707-A244-0B91A6BB0EDC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1032" name="图片 1" descr="背景长">
            <a:extLst>
              <a:ext uri="{FF2B5EF4-FFF2-40B4-BE49-F238E27FC236}">
                <a16:creationId xmlns:a16="http://schemas.microsoft.com/office/drawing/2014/main" id="{07F1C55F-2DDB-43EF-8313-629D98EB4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06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1" kern="1200" spc="1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rtl="0" eaLnBrk="1" fontAlgn="base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defRPr sz="1200" kern="1200" spc="113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tabLst>
          <a:tab pos="1207294" algn="l"/>
        </a:tabLst>
        <a:defRPr sz="1200" kern="1200" spc="113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tabLst>
          <a:tab pos="1207294" algn="l"/>
        </a:tabLst>
        <a:defRPr sz="1200" kern="1200" spc="113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tabLst>
          <a:tab pos="1207294" algn="l"/>
        </a:tabLst>
        <a:defRPr sz="1200" kern="1200" spc="113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•"/>
        <a:tabLst>
          <a:tab pos="1207294" algn="l"/>
        </a:tabLst>
        <a:defRPr sz="1200" kern="1200" spc="113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23511" y="1765707"/>
            <a:ext cx="4801314" cy="1494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7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语文园地七</a:t>
            </a:r>
            <a:endParaRPr lang="zh-CN" sz="72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" name="图片 3" descr="图片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7100" y="1195070"/>
            <a:ext cx="2800350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终止 3"/>
          <p:cNvSpPr/>
          <p:nvPr/>
        </p:nvSpPr>
        <p:spPr bwMode="auto">
          <a:xfrm>
            <a:off x="332740" y="1140460"/>
            <a:ext cx="2232025" cy="680085"/>
          </a:xfrm>
          <a:prstGeom prst="flowChartTerminator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词句段运用</a:t>
            </a:r>
            <a:endParaRPr 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63140" y="3238500"/>
            <a:ext cx="5842635" cy="125580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囊萤夜读        悬梁刺股          凿壁偷光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铁杵成针        程门立雪          手不释卷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6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" y="2248535"/>
            <a:ext cx="2011680" cy="297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终止 3"/>
          <p:cNvSpPr/>
          <p:nvPr/>
        </p:nvSpPr>
        <p:spPr bwMode="auto">
          <a:xfrm>
            <a:off x="332740" y="1140460"/>
            <a:ext cx="2232025" cy="680085"/>
          </a:xfrm>
          <a:prstGeom prst="flowChartTerminator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词句段运用</a:t>
            </a:r>
            <a:endParaRPr 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2415" y="2108200"/>
            <a:ext cx="8598535" cy="4194074"/>
          </a:xfrm>
          <a:prstGeom prst="round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        悬梁刺股</a:t>
            </a:r>
          </a:p>
          <a:p>
            <a:pPr>
              <a:lnSpc>
                <a:spcPct val="10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古时候，有一个叫孙敬的年轻人，孜孜不倦勤奋好学，闭门从早读到晚也很少休息，有时候到了三更半夜的时候很容易打盹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瞌睡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为了不因此而影响学习，孙敬想出一个办法，他找来一根绳子，一头绑在自己的头发上，另一头绑在房子的房梁上，这样读书疲劳打瞌睡的时候只要头一低，绳子牵住头发扯痛头皮，他就会因疼痛而清醒起来再继续读书，后来他终于成为了赫赫有名的政治家。</a:t>
            </a:r>
          </a:p>
          <a:p>
            <a:pPr>
              <a:lnSpc>
                <a:spcPct val="100000"/>
              </a:lnSpc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战国时期的苏秦是一个有名的政治家，但是他在年轻的时候学问并不多，到了好多地方都没有人关注，即使有雄心壮志也得不到重用，于是他下定决心发奋图强努力读书。由于他经常读书读到深夜，疲倦到想要打盹的时候就用事先准备好的锥子往大腿上刺一下，这样突然的痛感使他猛然清醒起来，振作精神继续读书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8190" y="1140460"/>
            <a:ext cx="2462530" cy="1373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终止 3"/>
          <p:cNvSpPr/>
          <p:nvPr/>
        </p:nvSpPr>
        <p:spPr bwMode="auto">
          <a:xfrm>
            <a:off x="332740" y="1140460"/>
            <a:ext cx="2232025" cy="680085"/>
          </a:xfrm>
          <a:prstGeom prst="flowChartTerminator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词句段运用</a:t>
            </a:r>
            <a:endParaRPr 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2740" y="2077720"/>
            <a:ext cx="5370830" cy="419016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程门立雪</a:t>
            </a:r>
          </a:p>
          <a:p>
            <a:pPr>
              <a:lnSpc>
                <a:spcPct val="10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进士杨时，为了丰富自已的学问，和他的朋友游酢一块儿到程家去拜见程颐，但是正遇上程老先生闭目养神，坐着睡觉。这时候，外面开始下雪。这两人求师心切，便恭恭敬敬侍立一旁，不言不动，如此等了大半天。老师睡醒后，看见了外面的两个雪人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杨时和游酢，对此，程老先生感动不已。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8685" y="1820545"/>
            <a:ext cx="2658110" cy="389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终止 3"/>
          <p:cNvSpPr/>
          <p:nvPr/>
        </p:nvSpPr>
        <p:spPr bwMode="auto">
          <a:xfrm>
            <a:off x="332740" y="1140460"/>
            <a:ext cx="2232025" cy="680085"/>
          </a:xfrm>
          <a:prstGeom prst="flowChartTerminator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词句段运用</a:t>
            </a:r>
            <a:endParaRPr 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63775" y="1230630"/>
            <a:ext cx="6785610" cy="5012483"/>
          </a:xfrm>
          <a:prstGeom prst="round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手不释卷</a:t>
            </a:r>
          </a:p>
          <a:p>
            <a:pPr>
              <a:lnSpc>
                <a:spcPct val="10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三国时，吕蒙是吴国的大将。</a:t>
            </a:r>
          </a:p>
          <a:p>
            <a:pPr>
              <a:lnSpc>
                <a:spcPct val="10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一次，他点兵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万，用船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余只袭击荆州。水手一律身着白衣，大批精兵埋伏在船舱里。黑夜，船到当阳江边，烽火台的汉兵厉声盘问。吴军诈称是商船，要求靠岸避风，汉兵信以为真。约至二更，船上吴军突然袭击，占据了烽火台。随后，吕蒙带兵长驱直入，轻取荆州。</a:t>
            </a:r>
          </a:p>
          <a:p>
            <a:pPr>
              <a:lnSpc>
                <a:spcPct val="10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吕蒙作战勇猛，平时却不肯读书。孙权劝道：你读点历史和兵法，用兵更高明。孙权道：“汉先武帝从前行伍出身，却‘手不释卷’ ”。从此，吕蒙勤勉自学，受益匪浅。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rcRect t="9769"/>
          <a:stretch>
            <a:fillRect/>
          </a:stretch>
        </p:blipFill>
        <p:spPr>
          <a:xfrm>
            <a:off x="246380" y="2655570"/>
            <a:ext cx="2167890" cy="3126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终止 3"/>
          <p:cNvSpPr/>
          <p:nvPr/>
        </p:nvSpPr>
        <p:spPr bwMode="auto">
          <a:xfrm>
            <a:off x="332740" y="1140460"/>
            <a:ext cx="2232025" cy="680085"/>
          </a:xfrm>
          <a:prstGeom prst="flowChartTerminator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词句段运用</a:t>
            </a:r>
            <a:endParaRPr 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86940" y="4126230"/>
            <a:ext cx="5842635" cy="73303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闻鸡起舞    韦编三绝     孟母三迁 </a:t>
            </a:r>
          </a:p>
        </p:txBody>
      </p:sp>
      <p:pic>
        <p:nvPicPr>
          <p:cNvPr id="3" name="图片 2" descr="6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" y="2248535"/>
            <a:ext cx="2011680" cy="2974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85110" y="2110740"/>
            <a:ext cx="5244465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你还知道哪些与古人读书求学的故事有关的成语？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终止 3"/>
          <p:cNvSpPr/>
          <p:nvPr/>
        </p:nvSpPr>
        <p:spPr bwMode="auto">
          <a:xfrm>
            <a:off x="332740" y="1140460"/>
            <a:ext cx="2232025" cy="680085"/>
          </a:xfrm>
          <a:prstGeom prst="flowChartTerminator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词句段运用</a:t>
            </a:r>
            <a:endParaRPr 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5260" y="4435746"/>
            <a:ext cx="6685092" cy="64287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蝴蝶飞舞   小男孩打羽毛球  妈妈下班回到家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0215" y="2101215"/>
            <a:ext cx="8107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他勇敢地抓住窗框，两只脚有力地蹬着车厢，攀上了窗口。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5405" y="2689870"/>
            <a:ext cx="7706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罗盛教听到孩子们的哭喊声，知道有孩子落水了，就急忙向河边跑过去。他一边飞奔，一遍脱棉衣。冰窟窿里泛着水花，罗盛教猛地跳了下去。他在水里摸了好一阵，也没摸到。他钻出水面吸了口气，立刻又钻了下去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47045" y="5298440"/>
            <a:ext cx="696531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这两个片段红色的词语都是表示动作的词语，而且是连续的动作词语。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animBg="1"/>
      <p:bldP spid="1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终止 3"/>
          <p:cNvSpPr/>
          <p:nvPr/>
        </p:nvSpPr>
        <p:spPr bwMode="auto">
          <a:xfrm>
            <a:off x="332740" y="1140460"/>
            <a:ext cx="2232025" cy="680085"/>
          </a:xfrm>
          <a:prstGeom prst="flowChartTerminator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词句段运用</a:t>
            </a:r>
            <a:endParaRPr 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96490" y="2125980"/>
            <a:ext cx="5842635" cy="378451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我把羽毛球往空中一抛，然后用力一打，只见羽毛球在空中迅速地划了一个弧，直奔小明跟前。小明也不甘示弱，用球拍猛地一回打，球箭一般地回到了我的身边。我举起球拍猛地一反击，球再一次地来到了小明的身边。</a:t>
            </a:r>
          </a:p>
        </p:txBody>
      </p:sp>
      <p:pic>
        <p:nvPicPr>
          <p:cNvPr id="3" name="图片 2" descr="6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" y="2248535"/>
            <a:ext cx="2011680" cy="297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终止 3"/>
          <p:cNvSpPr/>
          <p:nvPr/>
        </p:nvSpPr>
        <p:spPr bwMode="auto">
          <a:xfrm>
            <a:off x="332740" y="1140460"/>
            <a:ext cx="2050415" cy="680085"/>
          </a:xfrm>
          <a:prstGeom prst="flowChartTerminator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日积月累</a:t>
            </a:r>
            <a:endParaRPr 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86940" y="5468620"/>
            <a:ext cx="5842635" cy="64287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这些都是告诉我们要自立自强的名言。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6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" y="2248535"/>
            <a:ext cx="2011680" cy="29749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79930" y="2115820"/>
            <a:ext cx="5828563" cy="550962"/>
          </a:xfrm>
          <a:prstGeom prst="snip2Diag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天行健，君子以自强不息。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——《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周易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13025" y="3011805"/>
            <a:ext cx="5517810" cy="550962"/>
          </a:xfrm>
          <a:prstGeom prst="snip2Diag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胜人者有力，自胜者强。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——《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老子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36975" y="3798570"/>
            <a:ext cx="4629474" cy="550962"/>
          </a:xfrm>
          <a:prstGeom prst="snip2Diag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不怨天，不尤人。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——《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论语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72510" y="4584700"/>
            <a:ext cx="5207057" cy="550962"/>
          </a:xfrm>
          <a:prstGeom prst="snip2Diag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生于忧患而死于安乐。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——《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孟子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终止 3"/>
          <p:cNvSpPr/>
          <p:nvPr/>
        </p:nvSpPr>
        <p:spPr bwMode="auto">
          <a:xfrm>
            <a:off x="332740" y="1140460"/>
            <a:ext cx="2232025" cy="680085"/>
          </a:xfrm>
          <a:prstGeom prst="flowChartTerminator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日积月累</a:t>
            </a:r>
            <a:endParaRPr 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64765" y="1820545"/>
            <a:ext cx="5842635" cy="194095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“天行健，君子以自强不息”，语出周文王姬昌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周易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。意思是宇宙不停运转，人应效法天地，永远不断地前进。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6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130" y="2284844"/>
            <a:ext cx="1406525" cy="20802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2740" y="4391025"/>
            <a:ext cx="8540115" cy="1742148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胜人者有力，自胜者强”意思是说“胜人者”，凭借的是自我个体的蛮力；“自胜者”，凭借的是坚强的意志。能够战胜自我的人，是具有天地之志的人。天地之志是收获大道、战胜一切的力量源泉。只有“自胜者”，才是真正的强者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终止 3"/>
          <p:cNvSpPr/>
          <p:nvPr/>
        </p:nvSpPr>
        <p:spPr bwMode="auto">
          <a:xfrm>
            <a:off x="332740" y="1140460"/>
            <a:ext cx="2232025" cy="680085"/>
          </a:xfrm>
          <a:prstGeom prst="flowChartTerminator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日积月累</a:t>
            </a:r>
            <a:endParaRPr lang="zh-CN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71090" y="1820545"/>
            <a:ext cx="6036310" cy="2481672"/>
          </a:xfrm>
          <a:prstGeom prst="roundRect">
            <a:avLst/>
          </a:prstGeom>
          <a:noFill/>
          <a:ln w="38100"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“不怨天，不尤人”不埋怨上天给的命运，不要遇到挫折就怨恨别人，通过学习平常的知识，理解其中的哲理，获得人生的真谛 。 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64590" y="4538980"/>
            <a:ext cx="6815455" cy="125580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2D050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“生于忧患而死于安乐”忧愁患害可以使人生存，而安逸享乐使人萎靡死亡。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 descr="1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265" y="2701925"/>
            <a:ext cx="1901825" cy="1718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矩形 2064"/>
          <p:cNvSpPr/>
          <p:nvPr/>
        </p:nvSpPr>
        <p:spPr>
          <a:xfrm>
            <a:off x="3059113" y="1557338"/>
            <a:ext cx="649287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9552" y="1683261"/>
            <a:ext cx="7704855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30000"/>
              </a:lnSpc>
              <a:buFont typeface="微软雅黑" panose="020B0503020204020204" pitchFamily="34" charset="-122"/>
              <a:buChar char="◇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哈尔威船长站在指挥台上，大声吼喝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:“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全体安静，注意听命令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!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把救生艇放下去。妇女先走，其他乘客跟上，船员断后。必须把六十人救出去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!”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467544" y="1063035"/>
            <a:ext cx="201622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交流平台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552" y="4032588"/>
            <a:ext cx="7704855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30000"/>
              </a:lnSpc>
              <a:buFont typeface="微软雅黑" panose="020B0503020204020204" pitchFamily="34" charset="-122"/>
              <a:buChar char="◇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他张开双臂，向喷射着火舌的火力点猛扑上去，用自己的胸膛堵住了敌人的枪口。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6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2099" y="4515576"/>
            <a:ext cx="1299914" cy="1793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3327375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从语言描写可以看出人物的一些特点。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7" y="530120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我发现从人物的动作可以感受到人物的品质。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564904"/>
            <a:ext cx="3810000" cy="381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39752" y="2253913"/>
            <a:ext cx="372409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3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再见</a:t>
            </a:r>
            <a:endParaRPr lang="zh-CN" altLang="en-US" sz="13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矩形 2064"/>
          <p:cNvSpPr/>
          <p:nvPr/>
        </p:nvSpPr>
        <p:spPr>
          <a:xfrm>
            <a:off x="3059113" y="1557338"/>
            <a:ext cx="649287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58975" y="2694305"/>
            <a:ext cx="5903595" cy="693447"/>
          </a:xfrm>
          <a:prstGeom prst="snip2Diag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第一个语段从人物的语言表现人物的品质。       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467544" y="1063035"/>
            <a:ext cx="201622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交流平台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4705" y="4325620"/>
            <a:ext cx="5748655" cy="991731"/>
          </a:xfrm>
          <a:prstGeom prst="snip2Diag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第二个语段，是从人物的动作描写看出人物的一些特点。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5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5330" y="4493895"/>
            <a:ext cx="1554480" cy="176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矩形 2064"/>
          <p:cNvSpPr/>
          <p:nvPr/>
        </p:nvSpPr>
        <p:spPr>
          <a:xfrm>
            <a:off x="3059113" y="1557338"/>
            <a:ext cx="649287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3400" y="1082675"/>
            <a:ext cx="1673860" cy="578444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交流平台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08610" y="2204864"/>
            <a:ext cx="8526780" cy="4328468"/>
          </a:xfrm>
          <a:prstGeom prst="snip2Diag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语言描写：</a:t>
            </a:r>
          </a:p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中午吃完饭，妈妈叫我洗碗，我不肯洗，妈妈用婉转的语气说：“我的小洗碗机，快去洗碗吧！”我就高高兴兴去洗碗了。我一边洗一边说：“妈妈，那你是小天鹅洗衣机啦！”因为妈妈常常给我们洗衣服。爸爸不甘落后地说：“我是电饭锅，因为我天天给你们烧饭。”我笑着说：“哈，我们都是家用电器了！”</a:t>
            </a:r>
            <a:endParaRPr 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274560" y="938529"/>
            <a:ext cx="1869440" cy="22663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矩形 2064"/>
          <p:cNvSpPr/>
          <p:nvPr/>
        </p:nvSpPr>
        <p:spPr>
          <a:xfrm>
            <a:off x="3059113" y="1557338"/>
            <a:ext cx="649287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318770" y="1082040"/>
            <a:ext cx="1811020" cy="682944"/>
          </a:xfrm>
          <a:prstGeom prst="plaque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交流平台</a:t>
            </a:r>
            <a:endParaRPr lang="zh-CN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0160" y="2092325"/>
            <a:ext cx="7282180" cy="3213209"/>
          </a:xfrm>
          <a:prstGeom prst="snip2Diag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动作描写：</a:t>
            </a:r>
          </a:p>
          <a:p>
            <a:pPr algn="l"/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她上课很严肃，一定要全班四十二双眼睛齐刷刷地盯着她，谁要是做小动作，就会被她的秘密武器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粉笔头”袭击，如果两个同学在交头接耳，她就会使出绝世神功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穿心眼”，好像要把人的心看透，有了这两样“法宝”，应该没有人不服气了吧。</a:t>
            </a:r>
            <a:endParaRPr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1795" y="1078230"/>
            <a:ext cx="2143760" cy="682944"/>
          </a:xfrm>
          <a:prstGeom prst="plaque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识字加油站</a:t>
            </a:r>
            <a:endParaRPr lang="zh-CN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0740" y="2472690"/>
            <a:ext cx="746252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ǎi       kāng kǎi     xián               qī</a:t>
            </a: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和蔼        慷慨       贤慧       悲戚 </a:t>
            </a: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jù     bīn                 zào                      fén</a:t>
            </a:r>
          </a:p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临危不惧    彬彬有礼   焦躁不安   心急如焚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矩形 2064"/>
          <p:cNvSpPr/>
          <p:nvPr/>
        </p:nvSpPr>
        <p:spPr>
          <a:xfrm>
            <a:off x="3059113" y="1557338"/>
            <a:ext cx="649287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520" y="1916832"/>
            <a:ext cx="8610099" cy="4053417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和蔼：性情温和</a:t>
            </a:r>
            <a:r>
              <a:rPr lang="en-US" altLang="zh-CN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态度可亲。</a:t>
            </a:r>
          </a:p>
          <a:p>
            <a:pPr algn="l">
              <a:lnSpc>
                <a:spcPct val="130000"/>
              </a:lnSpc>
            </a:pPr>
            <a:r>
              <a:rPr lang="zh-CN" altLang="en-US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慷慨：充满正气</a:t>
            </a:r>
            <a:r>
              <a:rPr lang="en-US" altLang="zh-CN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情绪激昂；大方、不吝啬。</a:t>
            </a:r>
          </a:p>
          <a:p>
            <a:pPr algn="l">
              <a:lnSpc>
                <a:spcPct val="130000"/>
              </a:lnSpc>
            </a:pPr>
            <a:r>
              <a:rPr lang="zh-CN" altLang="en-US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贤惠：指妇女甘愿为家庭付出，有德行，态度和气，心灵手巧。善良温柔而通情达理。</a:t>
            </a:r>
          </a:p>
          <a:p>
            <a:pPr algn="l">
              <a:lnSpc>
                <a:spcPct val="130000"/>
              </a:lnSpc>
            </a:pPr>
            <a:r>
              <a:rPr lang="zh-CN" altLang="en-US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悲戚：悲痛哀伤（着重于哀，多是个人情感上的）。</a:t>
            </a:r>
          </a:p>
          <a:p>
            <a:pPr algn="l">
              <a:lnSpc>
                <a:spcPct val="130000"/>
              </a:lnSpc>
            </a:pPr>
            <a:r>
              <a:rPr lang="zh-CN" altLang="en-US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临危不惧： 临</a:t>
            </a:r>
            <a:r>
              <a:rPr lang="en-US" altLang="zh-CN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碰到，面临</a:t>
            </a:r>
            <a:r>
              <a:rPr lang="en-US" altLang="zh-CN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</a:t>
            </a:r>
            <a:r>
              <a:rPr lang="zh-CN" altLang="en-US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惧</a:t>
            </a:r>
            <a:r>
              <a:rPr lang="en-US" altLang="zh-CN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害怕。遇到危难，一点也不害怕。</a:t>
            </a:r>
          </a:p>
          <a:p>
            <a:pPr algn="l">
              <a:lnSpc>
                <a:spcPct val="130000"/>
              </a:lnSpc>
            </a:pPr>
            <a:r>
              <a:rPr lang="zh-CN" altLang="en-US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彬彬有礼：表示个人修养和作风的道德用语，形容文雅有礼貌的样子。</a:t>
            </a:r>
          </a:p>
          <a:p>
            <a:pPr algn="l">
              <a:lnSpc>
                <a:spcPct val="130000"/>
              </a:lnSpc>
            </a:pPr>
            <a:r>
              <a:rPr lang="zh-CN" altLang="en-US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焦躁不安：着急</a:t>
            </a:r>
            <a:r>
              <a:rPr lang="en-US" altLang="zh-CN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烦躁</a:t>
            </a:r>
            <a:r>
              <a:rPr lang="en-US" altLang="zh-CN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坐立不安的样子 。</a:t>
            </a:r>
          </a:p>
          <a:p>
            <a:pPr algn="l">
              <a:lnSpc>
                <a:spcPct val="130000"/>
              </a:lnSpc>
            </a:pPr>
            <a:r>
              <a:rPr lang="zh-CN" altLang="en-US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心急如焚：心里急得像火烧一样。形容非常着急。</a:t>
            </a:r>
            <a:endParaRPr altLang="zh-CN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3535" y="1029335"/>
            <a:ext cx="2428240" cy="680085"/>
          </a:xfrm>
          <a:prstGeom prst="plaque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识字加油站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矩形 2064"/>
          <p:cNvSpPr/>
          <p:nvPr/>
        </p:nvSpPr>
        <p:spPr>
          <a:xfrm>
            <a:off x="3059113" y="1557338"/>
            <a:ext cx="649287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5925" y="1053465"/>
            <a:ext cx="2294890" cy="680085"/>
          </a:xfrm>
          <a:prstGeom prst="plaque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识字加油站</a:t>
            </a:r>
            <a:endParaRPr lang="zh-CN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85545" y="2670810"/>
            <a:ext cx="4777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这些词语都是描写什么的词语？</a:t>
            </a: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72360" y="4070985"/>
            <a:ext cx="5932805" cy="702766"/>
          </a:xfrm>
          <a:prstGeom prst="cloudCallout">
            <a:avLst>
              <a:gd name="adj1" fmla="val -31346"/>
              <a:gd name="adj2" fmla="val -96294"/>
            </a:avLst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描写人物品质、心情的词语。</a:t>
            </a:r>
            <a:endParaRPr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730" y="3131185"/>
            <a:ext cx="1743710" cy="229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矩形 2064"/>
          <p:cNvSpPr/>
          <p:nvPr/>
        </p:nvSpPr>
        <p:spPr>
          <a:xfrm>
            <a:off x="3059113" y="1557338"/>
            <a:ext cx="649287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2735" y="2453640"/>
            <a:ext cx="3774440" cy="1134270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第二课时</a:t>
            </a:r>
            <a:endParaRPr lang="zh-CN" altLang="en-US" sz="6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K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OK3</Template>
  <TotalTime>67</TotalTime>
  <Words>1370</Words>
  <PresentationFormat>全屏显示(4:3)</PresentationFormat>
  <Paragraphs>71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黑体</vt:lpstr>
      <vt:lpstr>宋体</vt:lpstr>
      <vt:lpstr>微软雅黑</vt:lpstr>
      <vt:lpstr>Arial</vt:lpstr>
      <vt:lpstr>Calibri</vt:lpstr>
      <vt:lpstr>OK3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>为中华之崛起而读书好好学习天天向上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2013-11-14T01:26:00Z</dcterms:created>
  <dcterms:modified xsi:type="dcterms:W3CDTF">2020-04-07T23:54:30Z</dcterms:modified>
</cp:coreProperties>
</file>