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321" r:id="rId5"/>
    <p:sldId id="426" r:id="rId6"/>
    <p:sldId id="427" r:id="rId7"/>
    <p:sldId id="442" r:id="rId8"/>
    <p:sldId id="443" r:id="rId9"/>
    <p:sldId id="444" r:id="rId10"/>
    <p:sldId id="446" r:id="rId11"/>
    <p:sldId id="447" r:id="rId12"/>
    <p:sldId id="448" r:id="rId13"/>
    <p:sldId id="449" r:id="rId14"/>
    <p:sldId id="453" r:id="rId15"/>
    <p:sldId id="452" r:id="rId16"/>
    <p:sldId id="454" r:id="rId17"/>
    <p:sldId id="455" r:id="rId18"/>
    <p:sldId id="459" r:id="rId19"/>
    <p:sldId id="327" r:id="rId20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37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1B7"/>
    <a:srgbClr val="1916A8"/>
    <a:srgbClr val="091EB6"/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78"/>
        <p:guide pos="3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89AEE-E542-4C07-BE82-CDB4EA56377A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4DBE-5D19-4402-AC01-F6FF10B5EA6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35F03-AF6A-4EBB-8EEA-C52AB90DCB0A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BF073-B90C-491A-A51C-EB77B56AF9D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151AF-B9EC-44CA-83E2-698E50922A45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F526A-76B2-4B16-8956-9EA8BFB29CA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7EDA7-20B8-4344-A30E-E9CF0208DD01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37A58-5F54-4634-8CD4-26690EB8F5A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67CEF-C4D9-4F45-A974-237D1A5F91EC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CB510-15E1-457B-B9A1-4A814B92B9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0B373-554F-4602-9E36-F2ABA392DD07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C576-88EA-45F4-B232-A2F9FD7F782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3C309-B225-4FA0-A1DF-38A59912F8E5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A21F-648D-41DF-9F42-0E8D361CDE7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FD84E-F2C8-4C19-8E3D-2D40FD7E8EB0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CC86A-CEBD-4324-93D3-231D4DA803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91A99-4EF1-4930-846E-F27DC973F352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08188-FC8B-49D7-8A89-54A6A30DF34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26B93-882D-48EB-8C4B-E047D75F129D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35678-6239-4393-8205-F6E6FCB5A22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B5272-E1DC-4561-A6A2-268D1F23E861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94C3-3F31-43B1-9E64-0B4FF9232A7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F4BFFDFD-7CFB-43F9-BCD0-D04999A90A1B}" type="datetimeFigureOut">
              <a:rPr lang="zh-CN" altLang="en-US"/>
              <a:pPr/>
              <a:t>2020/4/8</a:t>
            </a:fld>
            <a:endParaRPr lang="en-US" altLang="zh-CN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64133E06-6C00-49C5-A28A-C966D12BA1C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无标题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30200" y="358775"/>
            <a:ext cx="6184900" cy="1198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5" name="文本框 7"/>
          <p:cNvSpPr txBox="1">
            <a:spLocks noChangeArrowheads="1"/>
          </p:cNvSpPr>
          <p:nvPr/>
        </p:nvSpPr>
        <p:spPr bwMode="auto">
          <a:xfrm>
            <a:off x="361950" y="392113"/>
            <a:ext cx="6727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itchFamily="49" charset="-122"/>
                <a:ea typeface="楷体" pitchFamily="49" charset="-122"/>
              </a:rPr>
              <a:t>23.</a:t>
            </a:r>
            <a:r>
              <a:rPr lang="en-US" altLang="zh-CN" sz="40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4000" b="1">
                <a:latin typeface="楷体" pitchFamily="49" charset="-122"/>
                <a:ea typeface="楷体" pitchFamily="49" charset="-122"/>
              </a:rPr>
              <a:t>诺曼底号</a:t>
            </a:r>
            <a:r>
              <a:rPr lang="en-US" altLang="zh-CN" sz="4000" b="1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4000" b="1">
                <a:latin typeface="楷体" pitchFamily="49" charset="-122"/>
                <a:ea typeface="楷体" pitchFamily="49" charset="-122"/>
              </a:rPr>
              <a:t>遇难记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6713" y="1095375"/>
            <a:ext cx="6127750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副标题 2"/>
          <p:cNvSpPr txBox="1">
            <a:spLocks noChangeArrowheads="1"/>
          </p:cNvSpPr>
          <p:nvPr/>
        </p:nvSpPr>
        <p:spPr bwMode="auto">
          <a:xfrm>
            <a:off x="1919288" y="1104900"/>
            <a:ext cx="28209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部编版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四年级下册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63663" y="1739900"/>
            <a:ext cx="50625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势不可挡：</a:t>
            </a: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井然有序：</a:t>
            </a: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相提并论：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17838" y="1739900"/>
            <a:ext cx="68246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来势迅猛，不可抵挡。</a:t>
            </a: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形容整齐有序的样子。</a:t>
            </a:r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把不同的人或不同的事物混在一起谈论或看待。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17838" y="2216150"/>
            <a:ext cx="66881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E04236"/>
                </a:solidFill>
                <a:latin typeface="微软雅黑" pitchFamily="34" charset="-122"/>
                <a:ea typeface="微软雅黑" pitchFamily="34" charset="-122"/>
              </a:rPr>
              <a:t>造句：洪水的来势迅猛异常、势不可挡。</a:t>
            </a:r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E04236"/>
                </a:solidFill>
                <a:latin typeface="微软雅黑" pitchFamily="34" charset="-122"/>
                <a:ea typeface="微软雅黑" pitchFamily="34" charset="-122"/>
              </a:rPr>
              <a:t>造句：一排排树木排列得井然有序。</a:t>
            </a:r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E04236"/>
                </a:solidFill>
                <a:latin typeface="微软雅黑" pitchFamily="34" charset="-122"/>
                <a:ea typeface="微软雅黑" pitchFamily="34" charset="-122"/>
              </a:rPr>
              <a:t>造句：鲁迅在文学史上的地位，不是其他人可以相提并论的。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52588" y="196215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小心翼翼：</a:t>
            </a: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失魂落魄：</a:t>
            </a: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惊慌失措：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62300" y="1962150"/>
            <a:ext cx="68246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形容十分谨慎，丝毫不敢疏忽。</a:t>
            </a: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形容心神不定非常惊慌的样子。</a:t>
            </a: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害怕、慌张、举动失常，不知怎样才好。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62300" y="2487613"/>
            <a:ext cx="66897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E04236"/>
                </a:solidFill>
                <a:latin typeface="微软雅黑" pitchFamily="34" charset="-122"/>
                <a:ea typeface="微软雅黑" pitchFamily="34" charset="-122"/>
              </a:rPr>
              <a:t>造句：他做事向来小心翼翼。</a:t>
            </a:r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E04236"/>
                </a:solidFill>
                <a:latin typeface="微软雅黑" pitchFamily="34" charset="-122"/>
                <a:ea typeface="微软雅黑" pitchFamily="34" charset="-122"/>
              </a:rPr>
              <a:t>造句：出门回来后她就显得失魂落魄。</a:t>
            </a:r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>
              <a:solidFill>
                <a:srgbClr val="E0423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>
                <a:solidFill>
                  <a:srgbClr val="E04236"/>
                </a:solidFill>
                <a:latin typeface="微软雅黑" pitchFamily="34" charset="-122"/>
                <a:ea typeface="微软雅黑" pitchFamily="34" charset="-122"/>
              </a:rPr>
              <a:t>造句：突如其来的地震，让人们惊慌失措、奔走呼号。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2"/>
          <p:cNvSpPr txBox="1">
            <a:spLocks noChangeArrowheads="1"/>
          </p:cNvSpPr>
          <p:nvPr/>
        </p:nvSpPr>
        <p:spPr bwMode="auto">
          <a:xfrm>
            <a:off x="914400" y="912813"/>
            <a:ext cx="54673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整体感知课文内容。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47788" y="1592263"/>
          <a:ext cx="9496425" cy="4337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91EB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1">
                        <a:solidFill>
                          <a:srgbClr val="091EB6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91EB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地点</a:t>
                      </a:r>
                      <a:endParaRPr lang="en-US" altLang="en-US" sz="2400" b="1">
                        <a:solidFill>
                          <a:srgbClr val="091EB6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1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91EB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起因</a:t>
                      </a:r>
                      <a:endParaRPr lang="en-US" altLang="en-US" sz="2400" b="1">
                        <a:solidFill>
                          <a:srgbClr val="091EB6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5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91EB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经过</a:t>
                      </a:r>
                      <a:endParaRPr lang="en-US" altLang="en-US" sz="2400" b="1">
                        <a:solidFill>
                          <a:srgbClr val="091EB6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060">
                <a:tc>
                  <a:txBody>
                    <a:bodyPr/>
                    <a:lstStyle/>
                    <a:p>
                      <a:pPr indent="0" algn="ctr">
                        <a:lnSpc>
                          <a:spcPct val="22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91EB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</a:t>
                      </a:r>
                      <a:endParaRPr lang="en-US" altLang="en-US" sz="2400" b="1">
                        <a:solidFill>
                          <a:srgbClr val="091EB6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395913" y="1592263"/>
            <a:ext cx="295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1870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年</a:t>
            </a:r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3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月</a:t>
            </a:r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17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日夜晚。</a:t>
            </a:r>
            <a:endParaRPr lang="en-US" sz="240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24375" y="2259013"/>
            <a:ext cx="4595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 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从南安普敦到</a:t>
            </a:r>
            <a:r>
              <a:rPr lang="zh-CN" altLang="en-US" sz="2400">
                <a:solidFill>
                  <a:srgbClr val="000000"/>
                </a:solidFill>
                <a:latin typeface="宋体" charset="-122"/>
                <a:sym typeface="+mn-ea"/>
              </a:rPr>
              <a:t>根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西岛的航线上。</a:t>
            </a:r>
            <a:endParaRPr lang="en-US" sz="240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17913" y="3013075"/>
            <a:ext cx="7045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   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雾大，全速前进的“玛丽号”撞向了“诺曼底号”的侧舷，将“诺曼底号”船身剖开了一个大窟窿。</a:t>
            </a:r>
            <a:endParaRPr lang="en-US" sz="240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17913" y="3843338"/>
            <a:ext cx="70453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   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人们惊慌失措，你推我揉，船上一片混乱，哈尔威船长沉着镇定地指挥人们有秩序地逃生。</a:t>
            </a:r>
            <a:endParaRPr lang="en-US" sz="240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17913" y="4968875"/>
            <a:ext cx="70453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宋体" charset="-122"/>
                <a:sym typeface="+mn-ea"/>
              </a:rPr>
              <a:t>    60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人全部获救，船长屹立</a:t>
            </a:r>
            <a:r>
              <a:rPr lang="zh-CN" altLang="en-US" sz="2400">
                <a:solidFill>
                  <a:srgbClr val="000000"/>
                </a:solidFill>
                <a:latin typeface="宋体" charset="-122"/>
                <a:sym typeface="+mn-ea"/>
              </a:rPr>
              <a:t>在他的船长岗位上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，随轮船一起沉入</a:t>
            </a:r>
            <a:r>
              <a:rPr lang="zh-CN" altLang="en-US" sz="2400">
                <a:solidFill>
                  <a:srgbClr val="000000"/>
                </a:solidFill>
                <a:latin typeface="宋体" charset="-122"/>
                <a:sym typeface="+mn-ea"/>
              </a:rPr>
              <a:t>了</a:t>
            </a:r>
            <a:r>
              <a:rPr lang="en-US" sz="2400">
                <a:solidFill>
                  <a:srgbClr val="000000"/>
                </a:solidFill>
                <a:latin typeface="宋体" charset="-122"/>
                <a:sym typeface="+mn-ea"/>
              </a:rPr>
              <a:t>大海。</a:t>
            </a:r>
            <a:endParaRPr lang="en-US" sz="2400">
              <a:solidFill>
                <a:srgbClr val="000000"/>
              </a:solidFill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269875" y="2398713"/>
            <a:ext cx="11620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91EB6"/>
                </a:solidFill>
                <a:latin typeface="Calibri" pitchFamily="34" charset="0"/>
              </a:rPr>
              <a:t>       </a:t>
            </a:r>
            <a:r>
              <a:rPr lang="zh-CN" altLang="en-US" sz="3200" b="1">
                <a:solidFill>
                  <a:srgbClr val="091EB6"/>
                </a:solidFill>
                <a:latin typeface="宋体" charset="-122"/>
              </a:rPr>
              <a:t>了解</a:t>
            </a:r>
            <a:r>
              <a:rPr lang="en-US" altLang="zh-CN" sz="3200" b="1">
                <a:solidFill>
                  <a:srgbClr val="091EB6"/>
                </a:solidFill>
                <a:latin typeface="宋体" charset="-122"/>
              </a:rPr>
              <a:t>“</a:t>
            </a:r>
            <a:r>
              <a:rPr lang="zh-CN" altLang="en-US" sz="3200" b="1">
                <a:solidFill>
                  <a:srgbClr val="091EB6"/>
                </a:solidFill>
                <a:latin typeface="宋体" charset="-122"/>
              </a:rPr>
              <a:t>诺曼底号</a:t>
            </a:r>
            <a:r>
              <a:rPr lang="en-US" altLang="zh-CN" sz="3200" b="1">
                <a:solidFill>
                  <a:srgbClr val="091EB6"/>
                </a:solidFill>
                <a:latin typeface="宋体" charset="-122"/>
              </a:rPr>
              <a:t>”</a:t>
            </a:r>
            <a:r>
              <a:rPr lang="zh-CN" altLang="en-US" sz="3200" b="1">
                <a:solidFill>
                  <a:srgbClr val="091EB6"/>
                </a:solidFill>
                <a:latin typeface="宋体" charset="-122"/>
              </a:rPr>
              <a:t>遇难的整个经过，这个故事带给你们怎样的感受呢？谁能用一个简单的词语说一说？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p4.so.qhimg.com/bdr/_240_/t01845bd83ad870ab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714375"/>
            <a:ext cx="90805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9744075" y="2398713"/>
            <a:ext cx="2006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91EB6"/>
                </a:solidFill>
                <a:latin typeface="Calibri" pitchFamily="34" charset="0"/>
              </a:rPr>
              <a:t>       “</a:t>
            </a:r>
            <a:r>
              <a:rPr lang="zh-CN" altLang="en-US" sz="3200" b="1">
                <a:solidFill>
                  <a:srgbClr val="091EB6"/>
                </a:solidFill>
                <a:latin typeface="Calibri" pitchFamily="34" charset="0"/>
              </a:rPr>
              <a:t>诺曼底号</a:t>
            </a:r>
            <a:r>
              <a:rPr lang="en-US" altLang="zh-CN" sz="3200" b="1">
                <a:solidFill>
                  <a:srgbClr val="091EB6"/>
                </a:solidFill>
                <a:latin typeface="Calibri" pitchFamily="34" charset="0"/>
              </a:rPr>
              <a:t>”</a:t>
            </a:r>
            <a:r>
              <a:rPr lang="zh-CN" altLang="en-US" sz="3200" b="1">
                <a:solidFill>
                  <a:srgbClr val="091EB6"/>
                </a:solidFill>
                <a:latin typeface="Calibri" pitchFamily="34" charset="0"/>
              </a:rPr>
              <a:t>遇难的原因是什么？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488950" y="2136775"/>
            <a:ext cx="91551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宋体" charset="-122"/>
              </a:rPr>
              <a:t>（</a:t>
            </a:r>
            <a:r>
              <a:rPr lang="en-US" altLang="zh-CN" sz="3600">
                <a:latin typeface="宋体" charset="-122"/>
              </a:rPr>
              <a:t>1</a:t>
            </a:r>
            <a:r>
              <a:rPr lang="zh-CN" altLang="en-US" sz="3600">
                <a:latin typeface="宋体" charset="-122"/>
              </a:rPr>
              <a:t>）大海上夜色正浓，烟雾弥漫。</a:t>
            </a: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宋体" charset="-122"/>
              </a:rPr>
              <a:t>（</a:t>
            </a:r>
            <a:r>
              <a:rPr lang="en-US" altLang="zh-CN" sz="3600">
                <a:latin typeface="宋体" charset="-122"/>
              </a:rPr>
              <a:t>2</a:t>
            </a:r>
            <a:r>
              <a:rPr lang="zh-CN" altLang="en-US" sz="3600">
                <a:latin typeface="宋体" charset="-122"/>
              </a:rPr>
              <a:t>）雾越来越浓了。</a:t>
            </a: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宋体" charset="-122"/>
              </a:rPr>
              <a:t>（</a:t>
            </a:r>
            <a:r>
              <a:rPr lang="en-US" altLang="zh-CN" sz="3600">
                <a:latin typeface="宋体" charset="-122"/>
              </a:rPr>
              <a:t>3</a:t>
            </a:r>
            <a:r>
              <a:rPr lang="zh-CN" altLang="en-US" sz="3600">
                <a:latin typeface="宋体" charset="-122"/>
              </a:rPr>
              <a:t>）周围一片漆黑，船桅的梢尖隐约可辨。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328613" y="777875"/>
            <a:ext cx="11612562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charset="-122"/>
              </a:rPr>
              <a:t>    </a:t>
            </a:r>
            <a:r>
              <a:rPr lang="zh-CN" altLang="en-US" sz="2800">
                <a:latin typeface="宋体" charset="-122"/>
              </a:rPr>
              <a:t>因为当时的雾太大了，所以这艘船的船长小心翼翼地驾驶着他的“诺曼底号”。乘客们都进入了梦乡。突然一声巨响.....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发生了什么?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（</a:t>
            </a:r>
            <a:r>
              <a:rPr lang="en-US" altLang="zh-CN" sz="2800">
                <a:latin typeface="宋体" charset="-122"/>
              </a:rPr>
              <a:t>1</a:t>
            </a:r>
            <a:r>
              <a:rPr lang="zh-CN" altLang="en-US" sz="2800">
                <a:latin typeface="宋体" charset="-122"/>
              </a:rPr>
              <a:t>）黑夜里，发生了</a:t>
            </a:r>
            <a:r>
              <a:rPr lang="en-US" altLang="zh-CN" sz="2800">
                <a:latin typeface="宋体" charset="-122"/>
              </a:rPr>
              <a:t>——</a:t>
            </a:r>
            <a:endParaRPr lang="zh-CN" altLang="en-US" sz="280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（</a:t>
            </a:r>
            <a:r>
              <a:rPr lang="en-US" altLang="zh-CN" sz="2800">
                <a:latin typeface="宋体" charset="-122"/>
              </a:rPr>
              <a:t>2</a:t>
            </a:r>
            <a:r>
              <a:rPr lang="zh-CN" altLang="en-US" sz="2800">
                <a:latin typeface="宋体" charset="-122"/>
              </a:rPr>
              <a:t>）宁静的黑夜里，发生了</a:t>
            </a:r>
            <a:r>
              <a:rPr lang="en-US" altLang="zh-CN" sz="2800">
                <a:latin typeface="宋体" charset="-122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charset="-122"/>
              </a:rPr>
              <a:t>（</a:t>
            </a:r>
            <a:r>
              <a:rPr lang="en-US" altLang="zh-CN" sz="2800">
                <a:latin typeface="宋体" charset="-122"/>
              </a:rPr>
              <a:t>3</a:t>
            </a:r>
            <a:r>
              <a:rPr lang="zh-CN" altLang="en-US" sz="2800">
                <a:latin typeface="宋体" charset="-122"/>
              </a:rPr>
              <a:t>）宁静的黑夜里,“诺曼底号”的乘客们都进入了梦乡。突然一声巨响，发生了</a:t>
            </a:r>
            <a:r>
              <a:rPr lang="en-US" altLang="zh-CN" sz="2800">
                <a:latin typeface="宋体" charset="-122"/>
              </a:rPr>
              <a:t>——</a:t>
            </a:r>
            <a:endParaRPr lang="zh-CN" altLang="en-US" sz="2800">
              <a:latin typeface="宋体" charset="-122"/>
            </a:endParaRPr>
          </a:p>
          <a:p>
            <a:endParaRPr lang="zh-CN" altLang="en-US" sz="2800">
              <a:latin typeface="宋体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758825" y="1979613"/>
            <a:ext cx="106743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Calibri" pitchFamily="34" charset="0"/>
              </a:rPr>
              <a:t>         </a:t>
            </a:r>
            <a:r>
              <a:rPr lang="zh-CN" altLang="en-US" sz="3200">
                <a:latin typeface="Calibri" pitchFamily="34" charset="0"/>
              </a:rPr>
              <a:t>同学们，一艘“年轻”的“诺曼底号”在一个宁静的夜晚发生了海难。当时船上包括船长在内一共61人，我们知道最后除船长外，其他人全部逃生。那么，在这万分危急的时刻，船长采取了什么样的措施呢？下节课我们一起来探究这个问题。</a:t>
            </a:r>
          </a:p>
        </p:txBody>
      </p:sp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320675" y="850900"/>
            <a:ext cx="12033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Calibri" pitchFamily="34" charset="0"/>
                <a:sym typeface="+mn-ea"/>
              </a:rPr>
              <a:t>小结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451100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2" name="文本框 8"/>
          <p:cNvSpPr txBox="1">
            <a:spLocks noChangeArrowheads="1"/>
          </p:cNvSpPr>
          <p:nvPr/>
        </p:nvSpPr>
        <p:spPr bwMode="auto">
          <a:xfrm>
            <a:off x="260350" y="530225"/>
            <a:ext cx="2255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sp>
        <p:nvSpPr>
          <p:cNvPr id="30723" name="文本框 1"/>
          <p:cNvSpPr txBox="1">
            <a:spLocks noChangeArrowheads="1"/>
          </p:cNvSpPr>
          <p:nvPr/>
        </p:nvSpPr>
        <p:spPr bwMode="auto">
          <a:xfrm>
            <a:off x="912813" y="836613"/>
            <a:ext cx="94996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>
                <a:latin typeface="宋体" charset="-122"/>
              </a:rPr>
              <a:t>23  “</a:t>
            </a:r>
            <a:r>
              <a:rPr lang="zh-CN" altLang="en-US" sz="4400" b="1">
                <a:latin typeface="宋体" charset="-122"/>
              </a:rPr>
              <a:t>诺曼底号</a:t>
            </a:r>
            <a:r>
              <a:rPr lang="en-US" sz="4400" b="1">
                <a:latin typeface="宋体" charset="-122"/>
              </a:rPr>
              <a:t>”</a:t>
            </a:r>
            <a:r>
              <a:rPr lang="zh-CN" altLang="en-US" sz="4400" b="1">
                <a:latin typeface="宋体" charset="-122"/>
              </a:rPr>
              <a:t>遇难记</a:t>
            </a:r>
          </a:p>
          <a:p>
            <a:pPr algn="ctr">
              <a:lnSpc>
                <a:spcPct val="150000"/>
              </a:lnSpc>
            </a:pPr>
            <a:endParaRPr lang="zh-CN" altLang="en-US" sz="4000" b="1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47788" y="1887538"/>
          <a:ext cx="9496425" cy="4373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地点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14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起因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5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经过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060">
                <a:tc>
                  <a:txBody>
                    <a:bodyPr/>
                    <a:lstStyle/>
                    <a:p>
                      <a:pPr indent="0" algn="ctr">
                        <a:lnSpc>
                          <a:spcPct val="22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6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504825" y="1330325"/>
            <a:ext cx="11180763" cy="4975225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8" name="文本框 33"/>
          <p:cNvSpPr txBox="1">
            <a:spLocks noChangeArrowheads="1"/>
          </p:cNvSpPr>
          <p:nvPr/>
        </p:nvSpPr>
        <p:spPr bwMode="auto">
          <a:xfrm>
            <a:off x="596900" y="1647825"/>
            <a:ext cx="108600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一、给加点字注音。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湍急（</a:t>
            </a:r>
            <a:r>
              <a:rPr lang="zh-CN" altLang="en-US" sz="2800" b="1">
                <a:latin typeface="宋体" charset="-122"/>
              </a:rPr>
              <a:t>tuān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）  酣睡（ </a:t>
            </a:r>
            <a:r>
              <a:rPr lang="zh-CN" altLang="en-US" sz="2800" b="1">
                <a:latin typeface="宋体" charset="-122"/>
              </a:rPr>
              <a:t>hān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）  漆黑（ </a:t>
            </a:r>
            <a:r>
              <a:rPr lang="zh-CN" altLang="en-US" sz="2800" b="1">
                <a:latin typeface="宋体" charset="-122"/>
              </a:rPr>
              <a:t>qī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）  窟窿（ </a:t>
            </a:r>
            <a:r>
              <a:rPr lang="zh-CN" altLang="en-US" sz="2800" b="1">
                <a:latin typeface="宋体" charset="-122"/>
              </a:rPr>
              <a:t>kū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）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蓦地（ </a:t>
            </a:r>
            <a:r>
              <a:rPr lang="zh-CN" altLang="en-US" sz="2800" b="1">
                <a:latin typeface="宋体" charset="-122"/>
              </a:rPr>
              <a:t>mò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）  幽灵（ </a:t>
            </a:r>
            <a:r>
              <a:rPr lang="zh-CN" altLang="en-US" sz="2800" b="1">
                <a:latin typeface="宋体" charset="-122"/>
              </a:rPr>
              <a:t>yōu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 岗位（</a:t>
            </a:r>
            <a:r>
              <a:rPr lang="zh-CN" altLang="en-US" sz="2800" b="1">
                <a:latin typeface="宋体" charset="-122"/>
              </a:rPr>
              <a:t>gǎn</a:t>
            </a:r>
            <a:r>
              <a:rPr lang="en-US" altLang="zh-CN" sz="2800" b="1">
                <a:latin typeface="宋体" charset="-122"/>
              </a:rPr>
              <a:t>ɡ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 履行（ </a:t>
            </a:r>
            <a:r>
              <a:rPr lang="zh-CN" altLang="en-US" sz="2800" b="1">
                <a:latin typeface="宋体" charset="-122"/>
              </a:rPr>
              <a:t>lǚ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）</a:t>
            </a:r>
          </a:p>
          <a:p>
            <a:pPr>
              <a:lnSpc>
                <a:spcPct val="130000"/>
              </a:lnSpc>
            </a:pPr>
            <a:endParaRPr lang="zh-CN" altLang="en-US" sz="28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二、根据拼音写汉字。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宋体" charset="-122"/>
              </a:rPr>
              <a:t>mí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漫（ 弥 ）  </a:t>
            </a:r>
            <a:r>
              <a:rPr lang="zh-CN" altLang="en-US" sz="2800" b="1">
                <a:latin typeface="宋体" charset="-122"/>
              </a:rPr>
              <a:t>pōu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+mn-ea"/>
              </a:rPr>
              <a:t>（ 剖 ）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开  </a:t>
            </a:r>
            <a:r>
              <a:rPr lang="zh-CN" altLang="en-US" sz="2800" b="1">
                <a:latin typeface="宋体" charset="-122"/>
              </a:rPr>
              <a:t>wéi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+mn-ea"/>
              </a:rPr>
              <a:t>（ 维 ）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持  主</a:t>
            </a:r>
            <a:r>
              <a:rPr lang="zh-CN" altLang="en-US" sz="2800" b="1">
                <a:latin typeface="宋体" charset="-122"/>
              </a:rPr>
              <a:t>zǎi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 宰 ）    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宋体" charset="-122"/>
              </a:rPr>
              <a:t>hùn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+mn-ea"/>
              </a:rPr>
              <a:t>（ 混 ）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乱 </a:t>
            </a:r>
            <a:r>
              <a:rPr lang="zh-CN" altLang="en-US" sz="2800" b="1">
                <a:latin typeface="宋体" charset="-122"/>
              </a:rPr>
              <a:t>bēi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 卑 ）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+mn-ea"/>
              </a:rPr>
              <a:t>微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 b="1">
                <a:latin typeface="宋体" charset="-122"/>
              </a:rPr>
              <a:t>cuò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+mn-ea"/>
              </a:rPr>
              <a:t>（ 措 ）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施  穿</a:t>
            </a:r>
            <a:r>
              <a:rPr lang="zh-CN" altLang="en-US" sz="2800" b="1">
                <a:latin typeface="宋体" charset="-122"/>
              </a:rPr>
              <a:t>suō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 梭 ） </a:t>
            </a:r>
          </a:p>
        </p:txBody>
      </p:sp>
      <p:sp>
        <p:nvSpPr>
          <p:cNvPr id="31749" name="文本框 1"/>
          <p:cNvSpPr txBox="1">
            <a:spLocks noChangeArrowheads="1"/>
          </p:cNvSpPr>
          <p:nvPr/>
        </p:nvSpPr>
        <p:spPr bwMode="auto">
          <a:xfrm>
            <a:off x="754063" y="2409825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0" name="文本框 4"/>
          <p:cNvSpPr txBox="1">
            <a:spLocks noChangeArrowheads="1"/>
          </p:cNvSpPr>
          <p:nvPr/>
        </p:nvSpPr>
        <p:spPr bwMode="auto">
          <a:xfrm>
            <a:off x="6132513" y="2457450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1" name="文本框 5"/>
          <p:cNvSpPr txBox="1">
            <a:spLocks noChangeArrowheads="1"/>
          </p:cNvSpPr>
          <p:nvPr/>
        </p:nvSpPr>
        <p:spPr bwMode="auto">
          <a:xfrm>
            <a:off x="754063" y="2997200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2" name="文本框 7"/>
          <p:cNvSpPr txBox="1">
            <a:spLocks noChangeArrowheads="1"/>
          </p:cNvSpPr>
          <p:nvPr/>
        </p:nvSpPr>
        <p:spPr bwMode="auto">
          <a:xfrm>
            <a:off x="3406775" y="2997200"/>
            <a:ext cx="366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3" name="文本框 9"/>
          <p:cNvSpPr txBox="1">
            <a:spLocks noChangeArrowheads="1"/>
          </p:cNvSpPr>
          <p:nvPr/>
        </p:nvSpPr>
        <p:spPr bwMode="auto">
          <a:xfrm>
            <a:off x="6132513" y="2997200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4" name="文本框 10"/>
          <p:cNvSpPr txBox="1">
            <a:spLocks noChangeArrowheads="1"/>
          </p:cNvSpPr>
          <p:nvPr/>
        </p:nvSpPr>
        <p:spPr bwMode="auto">
          <a:xfrm>
            <a:off x="3406775" y="2457450"/>
            <a:ext cx="366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5" name="文本框 11"/>
          <p:cNvSpPr txBox="1">
            <a:spLocks noChangeArrowheads="1"/>
          </p:cNvSpPr>
          <p:nvPr/>
        </p:nvSpPr>
        <p:spPr bwMode="auto">
          <a:xfrm>
            <a:off x="8621713" y="2997200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  <p:sp>
        <p:nvSpPr>
          <p:cNvPr id="31756" name="文本框 12"/>
          <p:cNvSpPr txBox="1">
            <a:spLocks noChangeArrowheads="1"/>
          </p:cNvSpPr>
          <p:nvPr/>
        </p:nvSpPr>
        <p:spPr bwMode="auto">
          <a:xfrm>
            <a:off x="8621713" y="2457450"/>
            <a:ext cx="36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课时目标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4063" y="1865313"/>
            <a:ext cx="11064875" cy="348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1.会认“脉、剖、汹”等生字，会写“伦、腹、剖、窟、窿、混”等生字。</a:t>
            </a:r>
          </a:p>
          <a:p>
            <a:pPr fontAlgn="auto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2.</a:t>
            </a:r>
            <a:r>
              <a:rPr lang="zh-CN" sz="3200" b="1" dirty="0">
                <a:latin typeface="楷体_GB2312" pitchFamily="49" charset="-122"/>
                <a:ea typeface="楷体_GB2312" pitchFamily="49" charset="-122"/>
                <a:cs typeface="+mn-ea"/>
              </a:rPr>
              <a:t>能</a:t>
            </a:r>
            <a:r>
              <a:rPr sz="3200" b="1" dirty="0">
                <a:latin typeface="楷体_GB2312" pitchFamily="49" charset="-122"/>
                <a:ea typeface="楷体_GB2312" pitchFamily="49" charset="-122"/>
                <a:cs typeface="+mn-ea"/>
              </a:rPr>
              <a:t>正确、流利、有感情地朗读课文。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5"/>
          <p:cNvSpPr txBox="1">
            <a:spLocks noChangeArrowheads="1"/>
          </p:cNvSpPr>
          <p:nvPr/>
        </p:nvSpPr>
        <p:spPr bwMode="auto">
          <a:xfrm>
            <a:off x="6816725" y="2801938"/>
            <a:ext cx="40227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第一课时</a:t>
            </a:r>
          </a:p>
        </p:txBody>
      </p:sp>
      <p:pic>
        <p:nvPicPr>
          <p:cNvPr id="15362" name="Picture 1" descr="d:\Documents\Tencent Files\2720870067\Image\C2C\Image2\M)HF96H{O@OJ2N~DG7HYMD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6100" y="858838"/>
            <a:ext cx="4340225" cy="5365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6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导入新课</a:t>
            </a:r>
          </a:p>
        </p:txBody>
      </p:sp>
      <p:pic>
        <p:nvPicPr>
          <p:cNvPr id="1026" name="Picture 2" descr="https://timgsa.baidu.com/timg?image&amp;quality=80&amp;size=b9999_10000&amp;sec=1571735679621&amp;di=85234461e75b0d7bfb7edbaf11ddd55d&amp;imgtype=jpg&amp;src=http%3A%2F%2Fimg2.imgtn.bdimg.com%2Fit%2Fu%3D2054222862%2C2020648795%26fm%3D214%26gp%3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9265" y="1633220"/>
            <a:ext cx="5693410" cy="4269740"/>
          </a:xfrm>
          <a:prstGeom prst="roundRect">
            <a:avLst/>
          </a:prstGeom>
          <a:noFill/>
        </p:spPr>
      </p:pic>
      <p:pic>
        <p:nvPicPr>
          <p:cNvPr id="2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0" y="56070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1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副标题 2"/>
          <p:cNvSpPr txBox="1">
            <a:spLocks noChangeArrowheads="1"/>
          </p:cNvSpPr>
          <p:nvPr/>
        </p:nvSpPr>
        <p:spPr bwMode="auto">
          <a:xfrm>
            <a:off x="3692525" y="1216025"/>
            <a:ext cx="7373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雨果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  <a:sym typeface="Wingdings" pitchFamily="2" charset="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  <a:sym typeface="Wingdings" pitchFamily="2" charset="2"/>
              </a:rPr>
              <a:t>1802—1885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  <a:sym typeface="Wingdings" pitchFamily="2" charset="2"/>
              </a:rPr>
              <a:t>），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法国浪漫主义文学的旗手和领袖。代表作有小说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巴黎圣母院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》《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悲惨世界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》《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九三年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》《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海上劳工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》《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笑面人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等。雨果是一位高龄多产作家，在长达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60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多年的文学生涯中，为后人留下了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79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卷文学作品和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4000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多幅绘画作品，这些作品是法国和人类文化宝库中的一份宝贵遗产。</a:t>
            </a:r>
          </a:p>
        </p:txBody>
      </p:sp>
      <p:pic>
        <p:nvPicPr>
          <p:cNvPr id="17410" name="Picture 3" descr="c:\users\lenovo\appdata\roaming\360se6\User Data\temp\t01cd56cad794594d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679575"/>
            <a:ext cx="284003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2" charset="-122"/>
              </a:rPr>
              <a:t>预习检查</a:t>
            </a: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468313" y="1924050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143125" y="2644775"/>
            <a:ext cx="79057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1.</a:t>
            </a:r>
            <a:r>
              <a:rPr lang="zh-CN" altLang="en-US" sz="3200" b="1"/>
              <a:t>把本课的生字词读熟。</a:t>
            </a:r>
            <a:endParaRPr lang="en-US" altLang="zh-CN" sz="3200" b="1"/>
          </a:p>
          <a:p>
            <a:endParaRPr lang="en-US" altLang="zh-CN" sz="3200" b="1"/>
          </a:p>
          <a:p>
            <a:r>
              <a:rPr lang="en-US" altLang="zh-CN" sz="3200" b="1"/>
              <a:t>2.</a:t>
            </a:r>
            <a:r>
              <a:rPr lang="zh-CN" altLang="en-US" sz="3200" b="1"/>
              <a:t>把课文读流利，说说课文讲了一件什么事？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77"/>
          <p:cNvGrpSpPr>
            <a:grpSpLocks/>
          </p:cNvGrpSpPr>
          <p:nvPr/>
        </p:nvGrpSpPr>
        <p:grpSpPr bwMode="auto">
          <a:xfrm>
            <a:off x="4583113" y="2352675"/>
            <a:ext cx="1068387" cy="1135063"/>
            <a:chOff x="714348" y="428604"/>
            <a:chExt cx="1000132" cy="1000926"/>
          </a:xfrm>
        </p:grpSpPr>
        <p:sp>
          <p:nvSpPr>
            <p:cNvPr id="3" name="矩形 2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4" name="直接连接符 3"/>
            <p:cNvCxnSpPr>
              <a:stCxn id="3" idx="0"/>
              <a:endCxn id="3" idx="2"/>
            </p:cNvCxnSpPr>
            <p:nvPr/>
          </p:nvCxnSpPr>
          <p:spPr>
            <a:xfrm rot="16200000" flipH="1">
              <a:off x="713951" y="926838"/>
              <a:ext cx="1000926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3" idx="1"/>
              <a:endCxn id="3" idx="3"/>
            </p:cNvCxnSpPr>
            <p:nvPr/>
          </p:nvCxnSpPr>
          <p:spPr>
            <a:xfrm rot="10800000" flipH="1">
              <a:off x="714348" y="928367"/>
              <a:ext cx="1000132" cy="280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58" name="组合 81"/>
          <p:cNvGrpSpPr>
            <a:grpSpLocks/>
          </p:cNvGrpSpPr>
          <p:nvPr/>
        </p:nvGrpSpPr>
        <p:grpSpPr bwMode="auto">
          <a:xfrm>
            <a:off x="5805488" y="2360613"/>
            <a:ext cx="1068387" cy="1135062"/>
            <a:chOff x="714348" y="428604"/>
            <a:chExt cx="1000132" cy="1000926"/>
          </a:xfrm>
        </p:grpSpPr>
        <p:sp>
          <p:nvSpPr>
            <p:cNvPr id="7" name="矩形 6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8" name="直接连接符 7"/>
            <p:cNvCxnSpPr>
              <a:stCxn id="7" idx="0"/>
              <a:endCxn id="7" idx="2"/>
            </p:cNvCxnSpPr>
            <p:nvPr/>
          </p:nvCxnSpPr>
          <p:spPr>
            <a:xfrm rot="16200000" flipH="1">
              <a:off x="713951" y="926837"/>
              <a:ext cx="1000926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1"/>
              <a:endCxn id="7" idx="3"/>
            </p:cNvCxnSpPr>
            <p:nvPr/>
          </p:nvCxnSpPr>
          <p:spPr>
            <a:xfrm rot="10800000" flipH="1">
              <a:off x="714348" y="928367"/>
              <a:ext cx="1000132" cy="280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59" name="组合 85"/>
          <p:cNvGrpSpPr>
            <a:grpSpLocks/>
          </p:cNvGrpSpPr>
          <p:nvPr/>
        </p:nvGrpSpPr>
        <p:grpSpPr bwMode="auto">
          <a:xfrm>
            <a:off x="6983413" y="2379663"/>
            <a:ext cx="1068387" cy="1136650"/>
            <a:chOff x="714348" y="428604"/>
            <a:chExt cx="1000132" cy="1000926"/>
          </a:xfrm>
        </p:grpSpPr>
        <p:sp>
          <p:nvSpPr>
            <p:cNvPr id="11" name="矩形 10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2" name="直接连接符 11"/>
            <p:cNvCxnSpPr>
              <a:stCxn id="11" idx="0"/>
              <a:endCxn id="11" idx="2"/>
            </p:cNvCxnSpPr>
            <p:nvPr/>
          </p:nvCxnSpPr>
          <p:spPr>
            <a:xfrm rot="16200000" flipH="1">
              <a:off x="714650" y="927536"/>
              <a:ext cx="999528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1"/>
              <a:endCxn id="11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0" name="组合 76"/>
          <p:cNvGrpSpPr>
            <a:grpSpLocks/>
          </p:cNvGrpSpPr>
          <p:nvPr/>
        </p:nvGrpSpPr>
        <p:grpSpPr bwMode="auto">
          <a:xfrm>
            <a:off x="3360738" y="2332038"/>
            <a:ext cx="1068387" cy="1135062"/>
            <a:chOff x="714348" y="428604"/>
            <a:chExt cx="1000132" cy="1000926"/>
          </a:xfrm>
        </p:grpSpPr>
        <p:sp>
          <p:nvSpPr>
            <p:cNvPr id="15" name="矩形 14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6" name="直接连接符 15"/>
            <p:cNvCxnSpPr>
              <a:stCxn id="15" idx="0"/>
              <a:endCxn id="15" idx="2"/>
            </p:cNvCxnSpPr>
            <p:nvPr/>
          </p:nvCxnSpPr>
          <p:spPr>
            <a:xfrm rot="16200000" flipH="1">
              <a:off x="713951" y="926837"/>
              <a:ext cx="1000926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5" idx="1"/>
              <a:endCxn id="15" idx="3"/>
            </p:cNvCxnSpPr>
            <p:nvPr/>
          </p:nvCxnSpPr>
          <p:spPr>
            <a:xfrm rot="10800000" flipH="1">
              <a:off x="714348" y="928367"/>
              <a:ext cx="1000132" cy="280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1" name="文本框 64"/>
          <p:cNvSpPr txBox="1">
            <a:spLocks noChangeArrowheads="1"/>
          </p:cNvSpPr>
          <p:nvPr/>
        </p:nvSpPr>
        <p:spPr bwMode="auto">
          <a:xfrm>
            <a:off x="3568700" y="2489200"/>
            <a:ext cx="6508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腹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62" name="文本框 64"/>
          <p:cNvSpPr txBox="1">
            <a:spLocks noChangeArrowheads="1"/>
          </p:cNvSpPr>
          <p:nvPr/>
        </p:nvSpPr>
        <p:spPr bwMode="auto">
          <a:xfrm>
            <a:off x="4705350" y="2511425"/>
            <a:ext cx="650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剖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63" name="文本框 64"/>
          <p:cNvSpPr txBox="1">
            <a:spLocks noChangeArrowheads="1"/>
          </p:cNvSpPr>
          <p:nvPr/>
        </p:nvSpPr>
        <p:spPr bwMode="auto">
          <a:xfrm>
            <a:off x="6015038" y="2489200"/>
            <a:ext cx="64928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窟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64" name="文本框 64"/>
          <p:cNvSpPr txBox="1">
            <a:spLocks noChangeArrowheads="1"/>
          </p:cNvSpPr>
          <p:nvPr/>
        </p:nvSpPr>
        <p:spPr bwMode="auto">
          <a:xfrm>
            <a:off x="7192963" y="2511425"/>
            <a:ext cx="6492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窿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9465" name="组合 89"/>
          <p:cNvGrpSpPr>
            <a:grpSpLocks/>
          </p:cNvGrpSpPr>
          <p:nvPr/>
        </p:nvGrpSpPr>
        <p:grpSpPr bwMode="auto">
          <a:xfrm>
            <a:off x="8269288" y="2397125"/>
            <a:ext cx="1068387" cy="1136650"/>
            <a:chOff x="714348" y="428604"/>
            <a:chExt cx="1000132" cy="1000926"/>
          </a:xfrm>
        </p:grpSpPr>
        <p:sp>
          <p:nvSpPr>
            <p:cNvPr id="24" name="矩形 23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0"/>
              <a:endCxn id="24" idx="2"/>
            </p:cNvCxnSpPr>
            <p:nvPr/>
          </p:nvCxnSpPr>
          <p:spPr>
            <a:xfrm rot="16200000" flipH="1">
              <a:off x="714651" y="927536"/>
              <a:ext cx="999528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4" idx="1"/>
              <a:endCxn id="24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6" name="文本框 64"/>
          <p:cNvSpPr txBox="1">
            <a:spLocks noChangeArrowheads="1"/>
          </p:cNvSpPr>
          <p:nvPr/>
        </p:nvSpPr>
        <p:spPr bwMode="auto">
          <a:xfrm>
            <a:off x="8478838" y="2554288"/>
            <a:ext cx="6492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混</a:t>
            </a:r>
          </a:p>
        </p:txBody>
      </p:sp>
      <p:grpSp>
        <p:nvGrpSpPr>
          <p:cNvPr id="19467" name="组合 105"/>
          <p:cNvGrpSpPr>
            <a:grpSpLocks/>
          </p:cNvGrpSpPr>
          <p:nvPr/>
        </p:nvGrpSpPr>
        <p:grpSpPr bwMode="auto">
          <a:xfrm>
            <a:off x="7691438" y="4448175"/>
            <a:ext cx="1068387" cy="1136650"/>
            <a:chOff x="714348" y="428604"/>
            <a:chExt cx="1000132" cy="1000926"/>
          </a:xfrm>
        </p:grpSpPr>
        <p:sp>
          <p:nvSpPr>
            <p:cNvPr id="31" name="矩形 30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32" name="直接连接符 31"/>
            <p:cNvCxnSpPr>
              <a:stCxn id="31" idx="0"/>
              <a:endCxn id="31" idx="2"/>
            </p:cNvCxnSpPr>
            <p:nvPr/>
          </p:nvCxnSpPr>
          <p:spPr>
            <a:xfrm rot="16200000" flipH="1">
              <a:off x="714651" y="927536"/>
              <a:ext cx="999528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1"/>
              <a:endCxn id="31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8" name="组合 109"/>
          <p:cNvGrpSpPr>
            <a:grpSpLocks/>
          </p:cNvGrpSpPr>
          <p:nvPr/>
        </p:nvGrpSpPr>
        <p:grpSpPr bwMode="auto">
          <a:xfrm>
            <a:off x="8913813" y="4448175"/>
            <a:ext cx="1068387" cy="1136650"/>
            <a:chOff x="714348" y="428604"/>
            <a:chExt cx="1000132" cy="1000926"/>
          </a:xfrm>
        </p:grpSpPr>
        <p:sp>
          <p:nvSpPr>
            <p:cNvPr id="35" name="矩形 34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36" name="直接连接符 35"/>
            <p:cNvCxnSpPr>
              <a:stCxn id="35" idx="0"/>
              <a:endCxn id="35" idx="2"/>
            </p:cNvCxnSpPr>
            <p:nvPr/>
          </p:nvCxnSpPr>
          <p:spPr>
            <a:xfrm rot="16200000" flipH="1">
              <a:off x="714651" y="927536"/>
              <a:ext cx="999528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1"/>
              <a:endCxn id="35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9" name="组合 93"/>
          <p:cNvGrpSpPr>
            <a:grpSpLocks/>
          </p:cNvGrpSpPr>
          <p:nvPr/>
        </p:nvGrpSpPr>
        <p:grpSpPr bwMode="auto">
          <a:xfrm>
            <a:off x="3933825" y="4476750"/>
            <a:ext cx="1069975" cy="1138238"/>
            <a:chOff x="714348" y="428604"/>
            <a:chExt cx="1000132" cy="1000926"/>
          </a:xfrm>
        </p:grpSpPr>
        <p:sp>
          <p:nvSpPr>
            <p:cNvPr id="39" name="矩形 38"/>
            <p:cNvSpPr/>
            <p:nvPr/>
          </p:nvSpPr>
          <p:spPr>
            <a:xfrm>
              <a:off x="714348" y="428604"/>
              <a:ext cx="1000132" cy="99953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40" name="直接连接符 39"/>
            <p:cNvCxnSpPr>
              <a:stCxn id="39" idx="0"/>
              <a:endCxn id="39" idx="2"/>
            </p:cNvCxnSpPr>
            <p:nvPr/>
          </p:nvCxnSpPr>
          <p:spPr>
            <a:xfrm rot="16200000" flipH="1">
              <a:off x="714650" y="928281"/>
              <a:ext cx="999530" cy="296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1"/>
              <a:endCxn id="39" idx="3"/>
            </p:cNvCxnSpPr>
            <p:nvPr/>
          </p:nvCxnSpPr>
          <p:spPr>
            <a:xfrm rot="10800000" flipH="1">
              <a:off x="714348" y="928369"/>
              <a:ext cx="1000132" cy="13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0" name="组合 97"/>
          <p:cNvGrpSpPr>
            <a:grpSpLocks/>
          </p:cNvGrpSpPr>
          <p:nvPr/>
        </p:nvGrpSpPr>
        <p:grpSpPr bwMode="auto">
          <a:xfrm>
            <a:off x="5164138" y="4459288"/>
            <a:ext cx="1068387" cy="1136650"/>
            <a:chOff x="714348" y="428604"/>
            <a:chExt cx="1000132" cy="1000926"/>
          </a:xfrm>
        </p:grpSpPr>
        <p:sp>
          <p:nvSpPr>
            <p:cNvPr id="43" name="矩形 42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44" name="直接连接符 43"/>
            <p:cNvCxnSpPr>
              <a:stCxn id="43" idx="0"/>
              <a:endCxn id="43" idx="2"/>
            </p:cNvCxnSpPr>
            <p:nvPr/>
          </p:nvCxnSpPr>
          <p:spPr>
            <a:xfrm rot="16200000" flipH="1">
              <a:off x="714650" y="927536"/>
              <a:ext cx="999528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43" idx="1"/>
              <a:endCxn id="43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71" name="文本框 64"/>
          <p:cNvSpPr txBox="1">
            <a:spLocks noChangeArrowheads="1"/>
          </p:cNvSpPr>
          <p:nvPr/>
        </p:nvSpPr>
        <p:spPr bwMode="auto">
          <a:xfrm>
            <a:off x="4143375" y="4641850"/>
            <a:ext cx="650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卑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72" name="文本框 64"/>
          <p:cNvSpPr txBox="1">
            <a:spLocks noChangeArrowheads="1"/>
          </p:cNvSpPr>
          <p:nvPr/>
        </p:nvSpPr>
        <p:spPr bwMode="auto">
          <a:xfrm>
            <a:off x="5356225" y="4605338"/>
            <a:ext cx="650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岗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73" name="文本框 64"/>
          <p:cNvSpPr txBox="1">
            <a:spLocks noChangeArrowheads="1"/>
          </p:cNvSpPr>
          <p:nvPr/>
        </p:nvSpPr>
        <p:spPr bwMode="auto">
          <a:xfrm>
            <a:off x="6543675" y="4603750"/>
            <a:ext cx="6492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宰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74" name="文本框 64"/>
          <p:cNvSpPr txBox="1">
            <a:spLocks noChangeArrowheads="1"/>
          </p:cNvSpPr>
          <p:nvPr/>
        </p:nvSpPr>
        <p:spPr bwMode="auto">
          <a:xfrm>
            <a:off x="7842250" y="4603750"/>
            <a:ext cx="6492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措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75" name="文本框 64"/>
          <p:cNvSpPr txBox="1">
            <a:spLocks noChangeArrowheads="1"/>
          </p:cNvSpPr>
          <p:nvPr/>
        </p:nvSpPr>
        <p:spPr bwMode="auto">
          <a:xfrm>
            <a:off x="9123363" y="4603750"/>
            <a:ext cx="64928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遣</a:t>
            </a:r>
          </a:p>
        </p:txBody>
      </p:sp>
      <p:grpSp>
        <p:nvGrpSpPr>
          <p:cNvPr id="19476" name="组合 101"/>
          <p:cNvGrpSpPr>
            <a:grpSpLocks/>
          </p:cNvGrpSpPr>
          <p:nvPr/>
        </p:nvGrpSpPr>
        <p:grpSpPr bwMode="auto">
          <a:xfrm>
            <a:off x="6403975" y="4446588"/>
            <a:ext cx="1069975" cy="1138237"/>
            <a:chOff x="714348" y="428604"/>
            <a:chExt cx="1000132" cy="1000926"/>
          </a:xfrm>
        </p:grpSpPr>
        <p:sp>
          <p:nvSpPr>
            <p:cNvPr id="52" name="矩形 51"/>
            <p:cNvSpPr/>
            <p:nvPr/>
          </p:nvSpPr>
          <p:spPr>
            <a:xfrm>
              <a:off x="714348" y="428604"/>
              <a:ext cx="1000132" cy="99953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53" name="直接连接符 52"/>
            <p:cNvCxnSpPr>
              <a:stCxn id="52" idx="0"/>
              <a:endCxn id="52" idx="2"/>
            </p:cNvCxnSpPr>
            <p:nvPr/>
          </p:nvCxnSpPr>
          <p:spPr>
            <a:xfrm rot="16200000" flipH="1">
              <a:off x="714649" y="928280"/>
              <a:ext cx="999530" cy="296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52" idx="1"/>
              <a:endCxn id="52" idx="3"/>
            </p:cNvCxnSpPr>
            <p:nvPr/>
          </p:nvCxnSpPr>
          <p:spPr>
            <a:xfrm rot="10800000" flipH="1">
              <a:off x="714348" y="928369"/>
              <a:ext cx="1000132" cy="13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圆角矩形 54"/>
          <p:cNvSpPr/>
          <p:nvPr/>
        </p:nvSpPr>
        <p:spPr>
          <a:xfrm>
            <a:off x="4368800" y="1012825"/>
            <a:ext cx="3146425" cy="76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我会写</a:t>
            </a:r>
          </a:p>
        </p:txBody>
      </p:sp>
      <p:sp>
        <p:nvSpPr>
          <p:cNvPr id="59" name="矩形 58"/>
          <p:cNvSpPr/>
          <p:nvPr/>
        </p:nvSpPr>
        <p:spPr>
          <a:xfrm>
            <a:off x="2124075" y="2335213"/>
            <a:ext cx="1068388" cy="1135062"/>
          </a:xfrm>
          <a:prstGeom prst="rect">
            <a:avLst/>
          </a:prstGeom>
          <a:noFill/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60" name="直接连接符 59"/>
          <p:cNvCxnSpPr>
            <a:stCxn id="59" idx="0"/>
            <a:endCxn id="59" idx="2"/>
          </p:cNvCxnSpPr>
          <p:nvPr/>
        </p:nvCxnSpPr>
        <p:spPr>
          <a:xfrm rot="16200000" flipH="1">
            <a:off x="2089944" y="2902744"/>
            <a:ext cx="1135063" cy="3175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9" idx="1"/>
            <a:endCxn id="59" idx="3"/>
          </p:cNvCxnSpPr>
          <p:nvPr/>
        </p:nvCxnSpPr>
        <p:spPr>
          <a:xfrm rot="10800000" flipH="1">
            <a:off x="2124075" y="2901950"/>
            <a:ext cx="1068388" cy="3175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1" name="组合 109"/>
          <p:cNvGrpSpPr>
            <a:grpSpLocks/>
          </p:cNvGrpSpPr>
          <p:nvPr/>
        </p:nvGrpSpPr>
        <p:grpSpPr bwMode="auto">
          <a:xfrm>
            <a:off x="9526588" y="2414588"/>
            <a:ext cx="1068387" cy="1138237"/>
            <a:chOff x="714348" y="428604"/>
            <a:chExt cx="1000132" cy="1000926"/>
          </a:xfrm>
        </p:grpSpPr>
        <p:sp>
          <p:nvSpPr>
            <p:cNvPr id="63" name="矩形 62"/>
            <p:cNvSpPr/>
            <p:nvPr/>
          </p:nvSpPr>
          <p:spPr>
            <a:xfrm>
              <a:off x="714348" y="428604"/>
              <a:ext cx="1000132" cy="99953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64" name="直接连接符 63"/>
            <p:cNvCxnSpPr>
              <a:stCxn id="63" idx="0"/>
              <a:endCxn id="63" idx="2"/>
            </p:cNvCxnSpPr>
            <p:nvPr/>
          </p:nvCxnSpPr>
          <p:spPr>
            <a:xfrm rot="16200000" flipH="1">
              <a:off x="714649" y="927535"/>
              <a:ext cx="999530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63" idx="1"/>
              <a:endCxn id="63" idx="3"/>
            </p:cNvCxnSpPr>
            <p:nvPr/>
          </p:nvCxnSpPr>
          <p:spPr>
            <a:xfrm rot="10800000" flipH="1">
              <a:off x="714348" y="928369"/>
              <a:ext cx="1000132" cy="13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82" name="组合 109"/>
          <p:cNvGrpSpPr>
            <a:grpSpLocks/>
          </p:cNvGrpSpPr>
          <p:nvPr/>
        </p:nvGrpSpPr>
        <p:grpSpPr bwMode="auto">
          <a:xfrm>
            <a:off x="2697163" y="4470400"/>
            <a:ext cx="1068387" cy="1138238"/>
            <a:chOff x="714348" y="428604"/>
            <a:chExt cx="1000132" cy="1000926"/>
          </a:xfrm>
        </p:grpSpPr>
        <p:sp>
          <p:nvSpPr>
            <p:cNvPr id="67" name="矩形 66"/>
            <p:cNvSpPr/>
            <p:nvPr/>
          </p:nvSpPr>
          <p:spPr>
            <a:xfrm>
              <a:off x="714348" y="428604"/>
              <a:ext cx="1000132" cy="99953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68" name="直接连接符 67"/>
            <p:cNvCxnSpPr>
              <a:stCxn id="67" idx="0"/>
              <a:endCxn id="67" idx="2"/>
            </p:cNvCxnSpPr>
            <p:nvPr/>
          </p:nvCxnSpPr>
          <p:spPr>
            <a:xfrm rot="16200000" flipH="1">
              <a:off x="714650" y="927535"/>
              <a:ext cx="999530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7" idx="1"/>
              <a:endCxn id="67" idx="3"/>
            </p:cNvCxnSpPr>
            <p:nvPr/>
          </p:nvCxnSpPr>
          <p:spPr>
            <a:xfrm rot="10800000" flipH="1">
              <a:off x="714348" y="928369"/>
              <a:ext cx="1000132" cy="13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83" name="组合 109"/>
          <p:cNvGrpSpPr>
            <a:grpSpLocks/>
          </p:cNvGrpSpPr>
          <p:nvPr/>
        </p:nvGrpSpPr>
        <p:grpSpPr bwMode="auto">
          <a:xfrm>
            <a:off x="10269538" y="4451350"/>
            <a:ext cx="1068387" cy="1136650"/>
            <a:chOff x="714348" y="428604"/>
            <a:chExt cx="1000132" cy="1000926"/>
          </a:xfrm>
        </p:grpSpPr>
        <p:sp>
          <p:nvSpPr>
            <p:cNvPr id="71" name="矩形 70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72" name="直接连接符 71"/>
            <p:cNvCxnSpPr>
              <a:stCxn id="71" idx="0"/>
              <a:endCxn id="71" idx="2"/>
            </p:cNvCxnSpPr>
            <p:nvPr/>
          </p:nvCxnSpPr>
          <p:spPr>
            <a:xfrm rot="16200000" flipH="1">
              <a:off x="714651" y="927536"/>
              <a:ext cx="999528" cy="44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stCxn id="71" idx="1"/>
              <a:endCxn id="71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84" name="组合 109"/>
          <p:cNvGrpSpPr>
            <a:grpSpLocks/>
          </p:cNvGrpSpPr>
          <p:nvPr/>
        </p:nvGrpSpPr>
        <p:grpSpPr bwMode="auto">
          <a:xfrm>
            <a:off x="1466850" y="4481513"/>
            <a:ext cx="1068388" cy="1136650"/>
            <a:chOff x="714348" y="428604"/>
            <a:chExt cx="1000132" cy="1000926"/>
          </a:xfrm>
        </p:grpSpPr>
        <p:sp>
          <p:nvSpPr>
            <p:cNvPr id="75" name="矩形 74"/>
            <p:cNvSpPr/>
            <p:nvPr/>
          </p:nvSpPr>
          <p:spPr>
            <a:xfrm>
              <a:off x="714348" y="428604"/>
              <a:ext cx="1000132" cy="99952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76" name="直接连接符 75"/>
            <p:cNvCxnSpPr>
              <a:stCxn id="75" idx="0"/>
              <a:endCxn id="75" idx="2"/>
            </p:cNvCxnSpPr>
            <p:nvPr/>
          </p:nvCxnSpPr>
          <p:spPr>
            <a:xfrm rot="16200000" flipH="1">
              <a:off x="714649" y="927537"/>
              <a:ext cx="999528" cy="445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75" idx="1"/>
              <a:endCxn id="75" idx="3"/>
            </p:cNvCxnSpPr>
            <p:nvPr/>
          </p:nvCxnSpPr>
          <p:spPr>
            <a:xfrm rot="10800000" flipH="1">
              <a:off x="714348" y="927669"/>
              <a:ext cx="1000132" cy="279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85" name="文本框 64"/>
          <p:cNvSpPr txBox="1">
            <a:spLocks noChangeArrowheads="1"/>
          </p:cNvSpPr>
          <p:nvPr/>
        </p:nvSpPr>
        <p:spPr bwMode="auto">
          <a:xfrm>
            <a:off x="9632950" y="2519363"/>
            <a:ext cx="6492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嘶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86" name="文本框 64"/>
          <p:cNvSpPr txBox="1">
            <a:spLocks noChangeArrowheads="1"/>
          </p:cNvSpPr>
          <p:nvPr/>
        </p:nvSpPr>
        <p:spPr bwMode="auto">
          <a:xfrm>
            <a:off x="1625600" y="4619625"/>
            <a:ext cx="650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维</a:t>
            </a:r>
          </a:p>
        </p:txBody>
      </p:sp>
      <p:sp>
        <p:nvSpPr>
          <p:cNvPr id="19487" name="文本框 64"/>
          <p:cNvSpPr txBox="1">
            <a:spLocks noChangeArrowheads="1"/>
          </p:cNvSpPr>
          <p:nvPr/>
        </p:nvSpPr>
        <p:spPr bwMode="auto">
          <a:xfrm>
            <a:off x="2906713" y="4605338"/>
            <a:ext cx="6492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秩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88" name="文本框 64"/>
          <p:cNvSpPr txBox="1">
            <a:spLocks noChangeArrowheads="1"/>
          </p:cNvSpPr>
          <p:nvPr/>
        </p:nvSpPr>
        <p:spPr bwMode="auto">
          <a:xfrm>
            <a:off x="10479088" y="4603750"/>
            <a:ext cx="64928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践</a:t>
            </a:r>
            <a:endParaRPr lang="zh-CN" altLang="en-US" sz="5000" b="1">
              <a:solidFill>
                <a:srgbClr val="E0423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489" name="文本框 27"/>
          <p:cNvSpPr txBox="1">
            <a:spLocks noChangeArrowheads="1"/>
          </p:cNvSpPr>
          <p:nvPr/>
        </p:nvSpPr>
        <p:spPr bwMode="auto">
          <a:xfrm>
            <a:off x="2276475" y="2468563"/>
            <a:ext cx="561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2316163" y="4724400"/>
            <a:ext cx="75596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342900" indent="-342900">
              <a:spcBef>
                <a:spcPts val="1350"/>
              </a:spcBef>
            </a:pP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弥漫：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烟雾、雾气、水等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)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充满，布满。</a:t>
            </a:r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09800" y="5370513"/>
            <a:ext cx="73866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造句：空气中弥漫着玫瑰的香气。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23900" y="949325"/>
            <a:ext cx="1960563" cy="747713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latin typeface="微软雅黑" panose="020B0503020204020204" charset="-122"/>
                <a:ea typeface="微软雅黑" panose="020B0503020204020204" charset="-122"/>
              </a:rPr>
              <a:t>词语解释</a:t>
            </a:r>
          </a:p>
        </p:txBody>
      </p:sp>
      <p:pic>
        <p:nvPicPr>
          <p:cNvPr id="10241" name="Picture 1" descr="d:\Documents\Tencent Files\2720870067\Image\C2C\Image2\@18F%)L`4INL)QWU]MQLVN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6465" y="1396365"/>
            <a:ext cx="5957570" cy="310451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9225" y="4645025"/>
            <a:ext cx="68135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巍然：形容山或建筑物高大雄伟的样子。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752725" y="5267325"/>
            <a:ext cx="62531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造句：大桥巍然横跨在长江之上。</a:t>
            </a:r>
          </a:p>
        </p:txBody>
      </p:sp>
      <p:pic>
        <p:nvPicPr>
          <p:cNvPr id="1026" name="Picture 2" descr="https://timgsa.baidu.com/timg?image&amp;quality=80&amp;size=b9999_10000&amp;sec=1568093809402&amp;di=708175f9a0661052e95b7c27c420c3ea&amp;imgtype=0&amp;src=http%3A%2F%2Fpan.xici.com%2Fgroup5%2FM03%2F4E%2FA1%2FrBABqFwaWLSEW_M1AAAAAG7A_4M6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1520" y="1297305"/>
            <a:ext cx="5633720" cy="314515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18543c-f532-474a-8f68-0e37f16f045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18543c-f532-474a-8f68-0e37f16f0456}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796</Words>
  <PresentationFormat>宽屏</PresentationFormat>
  <Paragraphs>129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2016-12-11T09:55:00Z</dcterms:created>
  <dcterms:modified xsi:type="dcterms:W3CDTF">2020-04-07T23:50:47Z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