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embeddedFontLst>
    <p:embeddedFont>
      <p:font typeface="GB Pinyinok-D" panose="02010600030101010101" charset="-122"/>
      <p:regular r:id="rId13"/>
    </p:embeddedFont>
    <p:embeddedFont>
      <p:font typeface="黑体" panose="02010609060101010101" pitchFamily="49" charset="-122"/>
      <p:regular r:id="rId14"/>
    </p:embeddedFont>
    <p:embeddedFont>
      <p:font typeface="华文隶书" panose="02010800040101010101" pitchFamily="2" charset="-122"/>
      <p:regular r:id="rId15"/>
    </p:embeddedFont>
    <p:embeddedFont>
      <p:font typeface="楷体" panose="02010609060101010101" pitchFamily="49" charset="-122"/>
      <p:regular r:id="rId16"/>
    </p:embeddedFont>
    <p:embeddedFont>
      <p:font typeface="隶书" panose="02010509060101010101" pitchFamily="49" charset="-122"/>
      <p:regular r:id="rId17"/>
    </p:embeddedFont>
    <p:embeddedFont>
      <p:font typeface="微软雅黑" panose="020B0503020204020204" pitchFamily="34" charset="-122"/>
      <p:regular r:id="rId18"/>
      <p:bold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>
          <p15:clr>
            <a:srgbClr val="A4A3A4"/>
          </p15:clr>
        </p15:guide>
        <p15:guide id="2" pos="37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9AD0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0" y="108"/>
      </p:cViewPr>
      <p:guideLst>
        <p:guide orient="horz" pos="2174"/>
        <p:guide pos="376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2020/4/7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2020/4/7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gradFill rotWithShape="0">
          <a:gsLst>
            <a:gs pos="0">
              <a:schemeClr val="bg1"/>
            </a:gs>
            <a:gs pos="100000">
              <a:srgbClr val="CBE0F1">
                <a:alpha val="46999"/>
              </a:srgbClr>
            </a:gs>
          </a:gsLst>
          <a:lin ang="189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9525" y="0"/>
            <a:ext cx="196850" cy="6881813"/>
          </a:xfrm>
          <a:prstGeom prst="rect">
            <a:avLst/>
          </a:prstGeom>
          <a:solidFill>
            <a:srgbClr val="66A4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" name="矩形 5"/>
          <p:cNvSpPr/>
          <p:nvPr userDrawn="1"/>
        </p:nvSpPr>
        <p:spPr>
          <a:xfrm>
            <a:off x="206375" y="-3175"/>
            <a:ext cx="11974513" cy="227013"/>
          </a:xfrm>
          <a:prstGeom prst="rect">
            <a:avLst/>
          </a:prstGeom>
          <a:solidFill>
            <a:srgbClr val="66A4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" name="矩形 7"/>
          <p:cNvSpPr/>
          <p:nvPr userDrawn="1"/>
        </p:nvSpPr>
        <p:spPr>
          <a:xfrm flipV="1">
            <a:off x="206375" y="6613525"/>
            <a:ext cx="11779250" cy="269875"/>
          </a:xfrm>
          <a:prstGeom prst="rect">
            <a:avLst/>
          </a:prstGeom>
          <a:solidFill>
            <a:srgbClr val="66A4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0" name="矩形 9"/>
          <p:cNvSpPr/>
          <p:nvPr userDrawn="1"/>
        </p:nvSpPr>
        <p:spPr>
          <a:xfrm flipH="1">
            <a:off x="11985625" y="223838"/>
            <a:ext cx="195263" cy="6651625"/>
          </a:xfrm>
          <a:prstGeom prst="rect">
            <a:avLst/>
          </a:prstGeom>
          <a:solidFill>
            <a:srgbClr val="66A4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矩形 11"/>
          <p:cNvSpPr/>
          <p:nvPr userDrawn="1"/>
        </p:nvSpPr>
        <p:spPr>
          <a:xfrm>
            <a:off x="206375" y="3384550"/>
            <a:ext cx="5040313" cy="3316288"/>
          </a:xfrm>
          <a:prstGeom prst="rect">
            <a:avLst/>
          </a:prstGeom>
          <a:blipFill rotWithShape="1">
            <a:blip r:embed="rId2" cstate="print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2020/4/7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rgbClr val="71B4E4">
            <a:alpha val="68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701800" y="796925"/>
            <a:ext cx="1962150" cy="1431925"/>
          </a:xfrm>
          <a:prstGeom prst="rect">
            <a:avLst/>
          </a:prstGeom>
          <a:solidFill>
            <a:srgbClr val="9DC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" name="矩形 5"/>
          <p:cNvSpPr/>
          <p:nvPr userDrawn="1"/>
        </p:nvSpPr>
        <p:spPr>
          <a:xfrm>
            <a:off x="1588" y="22225"/>
            <a:ext cx="1812925" cy="1384300"/>
          </a:xfrm>
          <a:prstGeom prst="rect">
            <a:avLst/>
          </a:prstGeom>
          <a:solidFill>
            <a:srgbClr val="9DC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7" name="矩形 16"/>
          <p:cNvSpPr/>
          <p:nvPr userDrawn="1"/>
        </p:nvSpPr>
        <p:spPr>
          <a:xfrm>
            <a:off x="447675" y="500063"/>
            <a:ext cx="11277600" cy="58816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2020/4/7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theme" Target="../theme/theme1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9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25" y="431800"/>
            <a:ext cx="10852150" cy="6477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5"/>
            </p:custDataLst>
          </p:nvPr>
        </p:nvSpPr>
        <p:spPr>
          <a:xfrm>
            <a:off x="669925" y="1295400"/>
            <a:ext cx="10852150" cy="5040313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2020/4/7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pPr fontAlgn="auto"/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6"/>
          <p:cNvGrpSpPr/>
          <p:nvPr/>
        </p:nvGrpSpPr>
        <p:grpSpPr>
          <a:xfrm>
            <a:off x="9275763" y="4340225"/>
            <a:ext cx="1333500" cy="1333500"/>
            <a:chOff x="11805" y="6025"/>
            <a:chExt cx="2100" cy="2100"/>
          </a:xfrm>
        </p:grpSpPr>
        <p:grpSp>
          <p:nvGrpSpPr>
            <p:cNvPr id="7171" name="组合 19"/>
            <p:cNvGrpSpPr/>
            <p:nvPr/>
          </p:nvGrpSpPr>
          <p:grpSpPr>
            <a:xfrm>
              <a:off x="11805" y="6025"/>
              <a:ext cx="2100" cy="2100"/>
              <a:chOff x="17297" y="6072"/>
              <a:chExt cx="2100" cy="2100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17638" y="6431"/>
                <a:ext cx="1432" cy="143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pic>
            <p:nvPicPr>
              <p:cNvPr id="7173" name="图片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7297" y="6072"/>
                <a:ext cx="2100" cy="210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" name="文本框 1"/>
            <p:cNvSpPr txBox="1"/>
            <p:nvPr/>
          </p:nvSpPr>
          <p:spPr>
            <a:xfrm>
              <a:off x="12030" y="6254"/>
              <a:ext cx="88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3200" spc="1000" noProof="1">
                  <a:solidFill>
                    <a:srgbClr val="66A4D5"/>
                  </a:solidFill>
                  <a:latin typeface="隶书" panose="02010509060101010101" charset="-122"/>
                  <a:ea typeface="隶书" panose="02010509060101010101" charset="-122"/>
                  <a:cs typeface="+mn-cs"/>
                </a:rPr>
                <a:t>生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2064" y="7022"/>
              <a:ext cx="88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3200" spc="1000" noProof="1">
                  <a:solidFill>
                    <a:srgbClr val="66A4D5"/>
                  </a:solidFill>
                  <a:latin typeface="隶书" panose="02010509060101010101" charset="-122"/>
                  <a:ea typeface="隶书" panose="02010509060101010101" charset="-122"/>
                  <a:cs typeface="+mn-cs"/>
                </a:rPr>
                <a:t>字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786" y="6266"/>
              <a:ext cx="88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3200" spc="1000" noProof="1">
                  <a:solidFill>
                    <a:srgbClr val="66A4D5"/>
                  </a:solidFill>
                  <a:latin typeface="隶书" panose="02010509060101010101" charset="-122"/>
                  <a:ea typeface="隶书" panose="02010509060101010101" charset="-122"/>
                  <a:cs typeface="+mn-cs"/>
                </a:rPr>
                <a:t>课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810" y="7022"/>
              <a:ext cx="88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3200" spc="1000" noProof="1">
                  <a:solidFill>
                    <a:srgbClr val="66A4D5"/>
                  </a:solidFill>
                  <a:latin typeface="隶书" panose="02010509060101010101" charset="-122"/>
                  <a:ea typeface="隶书" panose="02010509060101010101" charset="-122"/>
                  <a:cs typeface="+mn-cs"/>
                </a:rPr>
                <a:t>件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859405" y="2230120"/>
            <a:ext cx="74091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9600">
                <a:solidFill>
                  <a:srgbClr val="1F74B4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21</a:t>
            </a:r>
            <a:r>
              <a:rPr lang="en-US" sz="9600">
                <a:solidFill>
                  <a:srgbClr val="1F74B4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.</a:t>
            </a:r>
            <a:r>
              <a:rPr sz="9600">
                <a:solidFill>
                  <a:srgbClr val="1F74B4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 古诗三首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00088" y="604838"/>
            <a:ext cx="63896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800" b="1" spc="200" noProof="1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根据部编版教材修订  四年级（下） 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组合 5"/>
          <p:cNvGrpSpPr/>
          <p:nvPr/>
        </p:nvGrpSpPr>
        <p:grpSpPr>
          <a:xfrm>
            <a:off x="465138" y="730250"/>
            <a:ext cx="3055937" cy="584200"/>
            <a:chOff x="732" y="1151"/>
            <a:chExt cx="4813" cy="919"/>
          </a:xfrm>
        </p:grpSpPr>
        <p:sp>
          <p:nvSpPr>
            <p:cNvPr id="7" name="矩形 6"/>
            <p:cNvSpPr/>
            <p:nvPr/>
          </p:nvSpPr>
          <p:spPr>
            <a:xfrm>
              <a:off x="732" y="1199"/>
              <a:ext cx="804" cy="804"/>
            </a:xfrm>
            <a:prstGeom prst="rect">
              <a:avLst/>
            </a:prstGeom>
            <a:solidFill>
              <a:srgbClr val="71B4E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8" name="矩形 7"/>
            <p:cNvSpPr/>
            <p:nvPr/>
          </p:nvSpPr>
          <p:spPr>
            <a:xfrm>
              <a:off x="1716" y="1199"/>
              <a:ext cx="180" cy="804"/>
            </a:xfrm>
            <a:prstGeom prst="rect">
              <a:avLst/>
            </a:prstGeom>
            <a:solidFill>
              <a:srgbClr val="71B4E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220" y="1151"/>
              <a:ext cx="33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1600" noProof="1">
                  <a:solidFill>
                    <a:srgbClr val="509AD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rPr>
                <a:t>会写字</a:t>
              </a:r>
              <a:endParaRPr lang="zh-CN" altLang="en-US" sz="3200" b="1" spc="1600" noProof="1">
                <a:solidFill>
                  <a:srgbClr val="509AD0"/>
                </a:solidFill>
              </a:endParaRPr>
            </a:p>
          </p:txBody>
        </p:sp>
      </p:grpSp>
      <p:sp>
        <p:nvSpPr>
          <p:cNvPr id="922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fú</a:t>
            </a:r>
          </a:p>
        </p:txBody>
      </p:sp>
      <p:grpSp>
        <p:nvGrpSpPr>
          <p:cNvPr id="922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922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音序：</a:t>
            </a:r>
          </a:p>
        </p:txBody>
      </p:sp>
      <p:sp>
        <p:nvSpPr>
          <p:cNvPr id="923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F</a:t>
            </a:r>
          </a:p>
        </p:txBody>
      </p:sp>
      <p:sp>
        <p:nvSpPr>
          <p:cNvPr id="923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偏旁：</a:t>
            </a:r>
          </a:p>
        </p:txBody>
      </p:sp>
      <p:sp>
        <p:nvSpPr>
          <p:cNvPr id="923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艹</a:t>
            </a:r>
          </a:p>
        </p:txBody>
      </p:sp>
      <p:sp>
        <p:nvSpPr>
          <p:cNvPr id="923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7</a:t>
            </a:r>
          </a:p>
        </p:txBody>
      </p:sp>
      <p:sp>
        <p:nvSpPr>
          <p:cNvPr id="923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形近：</a:t>
            </a:r>
          </a:p>
        </p:txBody>
      </p:sp>
      <p:sp>
        <p:nvSpPr>
          <p:cNvPr id="923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芙蓉  芙渠  出水芙蓉</a:t>
            </a:r>
          </a:p>
        </p:txBody>
      </p:sp>
      <p:sp>
        <p:nvSpPr>
          <p:cNvPr id="923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笔顺：</a:t>
            </a:r>
          </a:p>
        </p:txBody>
      </p:sp>
      <p:sp>
        <p:nvSpPr>
          <p:cNvPr id="923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组词：</a:t>
            </a:r>
          </a:p>
        </p:txBody>
      </p:sp>
      <p:sp>
        <p:nvSpPr>
          <p:cNvPr id="9241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结构：</a:t>
            </a:r>
          </a:p>
        </p:txBody>
      </p:sp>
      <p:sp>
        <p:nvSpPr>
          <p:cNvPr id="924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笔画数：</a:t>
            </a:r>
          </a:p>
        </p:txBody>
      </p:sp>
      <p:sp>
        <p:nvSpPr>
          <p:cNvPr id="9243" name="文本框 26"/>
          <p:cNvSpPr txBox="1"/>
          <p:nvPr/>
        </p:nvSpPr>
        <p:spPr>
          <a:xfrm>
            <a:off x="5580380" y="3451225"/>
            <a:ext cx="56299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扶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助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潜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伏  夫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人</a:t>
            </a:r>
          </a:p>
        </p:txBody>
      </p:sp>
      <p:pic>
        <p:nvPicPr>
          <p:cNvPr id="10259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4125" y="2751138"/>
            <a:ext cx="2422525" cy="2430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0" name="文本框 30"/>
          <p:cNvSpPr txBox="1"/>
          <p:nvPr/>
        </p:nvSpPr>
        <p:spPr>
          <a:xfrm>
            <a:off x="1323975" y="2732088"/>
            <a:ext cx="205740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6000">
                <a:latin typeface="楷体" panose="02010609060101010101" charset="-122"/>
                <a:ea typeface="楷体" panose="02010609060101010101" charset="-122"/>
              </a:rPr>
              <a:t>芙</a:t>
            </a: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上下</a:t>
            </a:r>
          </a:p>
        </p:txBody>
      </p:sp>
      <p:pic>
        <p:nvPicPr>
          <p:cNvPr id="3" name="图片 2" descr="FS芙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4775" y="5405755"/>
            <a:ext cx="3961765" cy="5340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róng</a:t>
            </a: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音序：</a:t>
            </a: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R</a:t>
            </a: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偏旁：</a:t>
            </a: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艹</a:t>
            </a: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13</a:t>
            </a: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形近：</a:t>
            </a: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芙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蓉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莲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蓉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椰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蓉</a:t>
            </a: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笔顺：</a:t>
            </a: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组词：</a:t>
            </a:r>
          </a:p>
        </p:txBody>
      </p:sp>
      <p:sp>
        <p:nvSpPr>
          <p:cNvPr id="10261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结构：</a:t>
            </a: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笔画数：</a:t>
            </a: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榕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树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荣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誉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溶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解</a:t>
            </a:r>
          </a:p>
        </p:txBody>
      </p:sp>
      <p:pic>
        <p:nvPicPr>
          <p:cNvPr id="10259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4125" y="2751138"/>
            <a:ext cx="2422525" cy="2430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0" name="文本框 30"/>
          <p:cNvSpPr txBox="1"/>
          <p:nvPr/>
        </p:nvSpPr>
        <p:spPr>
          <a:xfrm>
            <a:off x="1323975" y="2732088"/>
            <a:ext cx="205740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6000">
                <a:latin typeface="楷体" panose="02010609060101010101" charset="-122"/>
                <a:ea typeface="楷体" panose="02010609060101010101" charset="-122"/>
              </a:rPr>
              <a:t>蓉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上下</a:t>
            </a:r>
          </a:p>
        </p:txBody>
      </p:sp>
      <p:pic>
        <p:nvPicPr>
          <p:cNvPr id="4" name="图片 3" descr="FS蓉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0970" y="5429092"/>
            <a:ext cx="6739255" cy="4876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luò</a:t>
            </a: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音序：</a:t>
            </a: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L</a:t>
            </a: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偏旁：</a:t>
            </a: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9</a:t>
            </a: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形近：</a:t>
            </a: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洛阳  洛河  洛神</a:t>
            </a: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笔顺：</a:t>
            </a: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组词：</a:t>
            </a:r>
          </a:p>
        </p:txBody>
      </p:sp>
      <p:sp>
        <p:nvSpPr>
          <p:cNvPr id="10261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结构：</a:t>
            </a: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笔画数：</a:t>
            </a: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联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络  格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调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胳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膊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氵 </a:t>
            </a:r>
          </a:p>
        </p:txBody>
      </p:sp>
      <p:pic>
        <p:nvPicPr>
          <p:cNvPr id="4" name="图片 3" descr="洛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655" y="2536825"/>
            <a:ext cx="4022725" cy="2815590"/>
          </a:xfrm>
          <a:prstGeom prst="rect">
            <a:avLst/>
          </a:prstGeom>
        </p:spPr>
      </p:pic>
      <p:pic>
        <p:nvPicPr>
          <p:cNvPr id="5" name="图片 4" descr="FS洛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9220" y="5375275"/>
            <a:ext cx="5431790" cy="568325"/>
          </a:xfrm>
          <a:prstGeom prst="rect">
            <a:avLst/>
          </a:prstGeom>
        </p:spPr>
      </p:pic>
      <p:sp>
        <p:nvSpPr>
          <p:cNvPr id="6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hú</a:t>
            </a: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音序：</a:t>
            </a: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H</a:t>
            </a: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上中下</a:t>
            </a: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偏旁：</a:t>
            </a: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10</a:t>
            </a: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形近：</a:t>
            </a: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酒壶  壶口  铁壶</a:t>
            </a: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0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笔顺：</a:t>
            </a: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组词：</a:t>
            </a: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笔画数：</a:t>
            </a: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蛋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壳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索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取 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壹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分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结构：</a:t>
            </a: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士</a:t>
            </a:r>
          </a:p>
        </p:txBody>
      </p:sp>
      <p:pic>
        <p:nvPicPr>
          <p:cNvPr id="3" name="图片 2" descr="壶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5" y="2503805"/>
            <a:ext cx="4063365" cy="2844800"/>
          </a:xfrm>
          <a:prstGeom prst="rect">
            <a:avLst/>
          </a:prstGeom>
        </p:spPr>
      </p:pic>
      <p:pic>
        <p:nvPicPr>
          <p:cNvPr id="5" name="图片 4" descr="FS壶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2870" y="5364480"/>
            <a:ext cx="5950585" cy="5607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yàn</a:t>
            </a: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音序：</a:t>
            </a: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Y</a:t>
            </a: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半包围</a:t>
            </a: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偏旁：</a:t>
            </a: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厂</a:t>
            </a: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12</a:t>
            </a: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形近：</a:t>
            </a: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大雁  雁群  雁过无痕</a:t>
            </a: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笔顺：</a:t>
            </a: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组词：</a:t>
            </a: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笔画数：</a:t>
            </a:r>
          </a:p>
        </p:txBody>
      </p:sp>
      <p:sp>
        <p:nvSpPr>
          <p:cNvPr id="6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结构：</a:t>
            </a:r>
          </a:p>
        </p:txBody>
      </p:sp>
      <p:pic>
        <p:nvPicPr>
          <p:cNvPr id="3" name="图片 2" descr="雁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5" y="2536825"/>
            <a:ext cx="4044315" cy="2830830"/>
          </a:xfrm>
          <a:prstGeom prst="rect">
            <a:avLst/>
          </a:prstGeom>
        </p:spPr>
      </p:pic>
      <p:sp>
        <p:nvSpPr>
          <p:cNvPr id="5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讨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厌  压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力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赝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品</a:t>
            </a:r>
          </a:p>
        </p:txBody>
      </p:sp>
      <p:pic>
        <p:nvPicPr>
          <p:cNvPr id="7" name="图片 6" descr="FS雁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2550" y="5415915"/>
            <a:ext cx="7206615" cy="5003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yàn</a:t>
            </a: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音序：</a:t>
            </a: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Y</a:t>
            </a: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偏旁：</a:t>
            </a: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石</a:t>
            </a: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9</a:t>
            </a: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形近：</a:t>
            </a: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砚台  端砚  砚池</a:t>
            </a: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笔顺：</a:t>
            </a: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组词：</a:t>
            </a: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笔画数：</a:t>
            </a:r>
          </a:p>
        </p:txBody>
      </p:sp>
      <p:sp>
        <p:nvSpPr>
          <p:cNvPr id="10263" name="文本框 26"/>
          <p:cNvSpPr txBox="1"/>
          <p:nvPr/>
        </p:nvSpPr>
        <p:spPr>
          <a:xfrm>
            <a:off x="5580380" y="3451225"/>
            <a:ext cx="63658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发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现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壮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观  视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力</a:t>
            </a:r>
          </a:p>
        </p:txBody>
      </p:sp>
      <p:sp>
        <p:nvSpPr>
          <p:cNvPr id="3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结构：</a:t>
            </a:r>
          </a:p>
        </p:txBody>
      </p:sp>
      <p:pic>
        <p:nvPicPr>
          <p:cNvPr id="4" name="图片 3" descr="砚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415" y="2555875"/>
            <a:ext cx="4119880" cy="2884805"/>
          </a:xfrm>
          <a:prstGeom prst="rect">
            <a:avLst/>
          </a:prstGeom>
        </p:spPr>
      </p:pic>
      <p:pic>
        <p:nvPicPr>
          <p:cNvPr id="5" name="图片 4" descr="FS砚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8270" y="5373370"/>
            <a:ext cx="5282565" cy="5530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qián</a:t>
            </a: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音序：</a:t>
            </a: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Q</a:t>
            </a: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偏旁：</a:t>
            </a: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11</a:t>
            </a: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形近：</a:t>
            </a: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乾坤  乾陵  康乾盛世</a:t>
            </a: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笔顺：</a:t>
            </a: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组词：</a:t>
            </a: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笔画数：</a:t>
            </a: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吃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饭  迄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今 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收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讫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4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结构：</a:t>
            </a:r>
          </a:p>
        </p:txBody>
      </p:sp>
      <p:pic>
        <p:nvPicPr>
          <p:cNvPr id="10259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4125" y="2751138"/>
            <a:ext cx="2422525" cy="2430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0" name="文本框 30"/>
          <p:cNvSpPr txBox="1"/>
          <p:nvPr/>
        </p:nvSpPr>
        <p:spPr>
          <a:xfrm>
            <a:off x="1323975" y="2732088"/>
            <a:ext cx="205740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6000">
                <a:latin typeface="楷体" panose="02010609060101010101" charset="-122"/>
                <a:ea typeface="楷体" panose="02010609060101010101" charset="-122"/>
              </a:rPr>
              <a:t>乾</a:t>
            </a:r>
          </a:p>
        </p:txBody>
      </p:sp>
      <p:pic>
        <p:nvPicPr>
          <p:cNvPr id="6" name="图片 5" descr="图片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280" y="2580640"/>
            <a:ext cx="276225" cy="504825"/>
          </a:xfrm>
          <a:prstGeom prst="rect">
            <a:avLst/>
          </a:prstGeom>
        </p:spPr>
      </p:pic>
      <p:pic>
        <p:nvPicPr>
          <p:cNvPr id="7" name="图片 6" descr="FS乾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5100" y="5401310"/>
            <a:ext cx="5767705" cy="5308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kūn</a:t>
            </a: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音序：</a:t>
            </a: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K</a:t>
            </a: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偏旁：</a:t>
            </a: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土</a:t>
            </a: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8</a:t>
            </a: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形近：</a:t>
            </a: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乾坤  坤表  坤卦</a:t>
            </a: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笔顺：</a:t>
            </a: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组词：</a:t>
            </a: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笔画数：</a:t>
            </a: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伸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手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呻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吟  乡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绅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9060101010101" charset="-122"/>
                <a:ea typeface="黑体" panose="02010609060101010101" charset="-122"/>
              </a:rPr>
              <a:t>结构：</a:t>
            </a:r>
          </a:p>
        </p:txBody>
      </p:sp>
      <p:pic>
        <p:nvPicPr>
          <p:cNvPr id="10259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4125" y="2751138"/>
            <a:ext cx="2422525" cy="2430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0" name="文本框 30"/>
          <p:cNvSpPr txBox="1"/>
          <p:nvPr/>
        </p:nvSpPr>
        <p:spPr>
          <a:xfrm>
            <a:off x="1323975" y="2732088"/>
            <a:ext cx="205740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6000">
                <a:latin typeface="楷体" panose="02010609060101010101" charset="-122"/>
                <a:ea typeface="楷体" panose="02010609060101010101" charset="-122"/>
              </a:rPr>
              <a:t>坤</a:t>
            </a:r>
          </a:p>
        </p:txBody>
      </p:sp>
      <p:pic>
        <p:nvPicPr>
          <p:cNvPr id="4" name="图片 3" descr="FS坤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0020" y="5397500"/>
            <a:ext cx="4340225" cy="5657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PresentationFormat>宽屏</PresentationFormat>
  <Paragraphs>122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楷体</vt:lpstr>
      <vt:lpstr>Arial</vt:lpstr>
      <vt:lpstr>黑体</vt:lpstr>
      <vt:lpstr>华文隶书</vt:lpstr>
      <vt:lpstr>隶书</vt:lpstr>
      <vt:lpstr>微软雅黑</vt:lpstr>
      <vt:lpstr>GB Pinyinok-D</vt:lpstr>
      <vt:lpstr>宋体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2019-06-19T02:08:00Z</dcterms:created>
  <dcterms:modified xsi:type="dcterms:W3CDTF">2020-04-07T01:38:09Z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