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30" r:id="rId6"/>
    <p:sldId id="331" r:id="rId7"/>
    <p:sldId id="332" r:id="rId8"/>
    <p:sldId id="333" r:id="rId9"/>
    <p:sldId id="335" r:id="rId10"/>
    <p:sldId id="341" r:id="rId11"/>
    <p:sldId id="367" r:id="rId12"/>
    <p:sldId id="368" r:id="rId13"/>
    <p:sldId id="363" r:id="rId14"/>
    <p:sldId id="369" r:id="rId15"/>
    <p:sldId id="329" r:id="rId1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2" y="-15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2" Type="http://schemas.openxmlformats.org/officeDocument/2006/relationships/theme" Target="../theme/theme1.xml"/><Relationship Id="rId31" Type="http://schemas.openxmlformats.org/officeDocument/2006/relationships/tags" Target="../tags/tag62.xml"/><Relationship Id="rId30" Type="http://schemas.openxmlformats.org/officeDocument/2006/relationships/tags" Target="../tags/tag61.xml"/><Relationship Id="rId3" Type="http://schemas.openxmlformats.org/officeDocument/2006/relationships/slideLayout" Target="../slideLayouts/slideLayout3.xml"/><Relationship Id="rId29" Type="http://schemas.openxmlformats.org/officeDocument/2006/relationships/tags" Target="../tags/tag60.xml"/><Relationship Id="rId28" Type="http://schemas.openxmlformats.org/officeDocument/2006/relationships/tags" Target="../tags/tag59.xml"/><Relationship Id="rId27" Type="http://schemas.openxmlformats.org/officeDocument/2006/relationships/tags" Target="../tags/tag58.xml"/><Relationship Id="rId26" Type="http://schemas.openxmlformats.org/officeDocument/2006/relationships/tags" Target="../tags/tag57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第二单元 家国情怀  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木兰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诗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7076" y="881336"/>
            <a:ext cx="110685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答题模式 </a:t>
            </a:r>
            <a:endParaRPr lang="en-US" altLang="zh-CN" sz="30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答题思路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本题考查赏析诗歌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语言的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能力。 赏析诗歌的语言， 要结合诗歌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的主要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内容、写作背景和 诗人的 感情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等来分析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。这两句诗的意思是：手足离散各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在一方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，犹如那分飞千里的孤雁，只能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吊影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自怜；辞别故乡流离四方，又多么像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深秋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中断根的蓬草，随着萧瑟的西风而飞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，飘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转无定。诗人以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“雁” “蓬”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作比，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赋予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它们凄苦的</a:t>
            </a:r>
            <a:r>
              <a:rPr lang="zh-CN" altLang="en-US" sz="3000" b="1" smtClean="0">
                <a:latin typeface="仿宋" panose="02010609060101010101" pitchFamily="49" charset="-122"/>
                <a:ea typeface="仿宋" panose="02010609060101010101" pitchFamily="49" charset="-122"/>
              </a:rPr>
              <a:t>情态</a:t>
            </a:r>
            <a:r>
              <a:rPr lang="zh-CN" altLang="en-US" sz="3000" b="1" smtClean="0">
                <a:latin typeface="仿宋" panose="02010609060101010101" pitchFamily="49" charset="-122"/>
                <a:ea typeface="仿宋" panose="02010609060101010101" pitchFamily="49" charset="-122"/>
              </a:rPr>
              <a:t>。再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联系一下诗歌的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写作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背景，不难发现， 诗人正是借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“孤雁”“秋蓬”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来表现饱经战乱的离别之苦。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162" y="1184744"/>
            <a:ext cx="110543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答题步骤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在内 容上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写了 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，在形式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上运用了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手法，表达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了诗人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的感情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773" y="893461"/>
            <a:ext cx="10788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2.  </a:t>
            </a:r>
            <a:r>
              <a:rPr lang="zh-CN" altLang="en-US" sz="3000" b="1" dirty="0" smtClean="0"/>
              <a:t>这首诗表达了诗人怎样的情感？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3940" y="2296280"/>
            <a:ext cx="1116714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本题考查对诗人的情感的理解能力。由前面小序中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河南经乱，关内阻饥，兄弟离散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可以看出诗歌写作的背景是：战乱时期，兄弟离散，骨肉分离，诗人因望月而产生思念之情。由诗句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时难年荒世业空，弟兄羁旅各西东。田园寥落干戈后，骨肉流离道路中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能看出战争带来的灾难：家园荒残，手足流离。由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吊影分为千里雁，辞根散作九秋蓬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可以看出诗人的孤独凄苦之情。由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共看明月应垂泪，一夜乡心五处同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可以看出诗人对亲人的思念之情。</a:t>
            </a:r>
            <a:endParaRPr lang="zh-CN" altLang="en-US" sz="2600" b="1" dirty="0" smtClean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6544" y="1237337"/>
            <a:ext cx="106744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C00000"/>
                </a:solidFill>
              </a:rPr>
              <a:t>[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答案</a:t>
            </a:r>
            <a:r>
              <a:rPr lang="en-US" altLang="zh-CN" sz="3000" b="1" dirty="0" smtClean="0">
                <a:solidFill>
                  <a:srgbClr val="C00000"/>
                </a:solidFill>
              </a:rPr>
              <a:t>]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表达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了战乱时期兄弟离散的骨肉相思之苦。</a:t>
            </a:r>
            <a:endParaRPr lang="zh-CN" altLang="en-US" sz="30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44133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家国情怀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  </a:t>
            </a:r>
            <a:endParaRPr lang="zh-CN" altLang="en-US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木兰诗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174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赏析诗歌的语言 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26958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23" y="2464755"/>
            <a:ext cx="10967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诗歌的语言具有精练、准确、生动、形象</a:t>
            </a:r>
            <a:r>
              <a:rPr lang="zh-CN" altLang="en-US" sz="3000" b="1" dirty="0" smtClean="0"/>
              <a:t>的特点</a:t>
            </a:r>
            <a:r>
              <a:rPr lang="zh-CN" altLang="en-US" sz="3000" b="1" dirty="0" smtClean="0"/>
              <a:t>。一个字、一个句子运用得好，可以起到</a:t>
            </a:r>
            <a:r>
              <a:rPr lang="zh-CN" altLang="en-US" sz="3000" b="1" dirty="0" smtClean="0"/>
              <a:t>画龙点睛</a:t>
            </a:r>
            <a:r>
              <a:rPr lang="zh-CN" altLang="en-US" sz="3000" b="1" dirty="0" smtClean="0"/>
              <a:t>的作用。所以品味诗歌的语言是中考</a:t>
            </a:r>
            <a:r>
              <a:rPr lang="zh-CN" altLang="en-US" sz="3000" b="1" dirty="0" smtClean="0"/>
              <a:t>诗词赏析</a:t>
            </a:r>
            <a:r>
              <a:rPr lang="zh-CN" altLang="en-US" sz="3000" b="1" dirty="0" smtClean="0"/>
              <a:t>的重要考点之一。 如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木兰诗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中的“万</a:t>
            </a:r>
            <a:r>
              <a:rPr lang="zh-CN" altLang="en-US" sz="3000" b="1" dirty="0" smtClean="0"/>
              <a:t>里赴</a:t>
            </a:r>
            <a:r>
              <a:rPr lang="zh-CN" altLang="en-US" sz="3000" b="1" dirty="0" smtClean="0"/>
              <a:t>戎机，关山度若飞”，描写了木兰身骑战马</a:t>
            </a:r>
            <a:r>
              <a:rPr lang="zh-CN" altLang="en-US" sz="3000" b="1" dirty="0" smtClean="0"/>
              <a:t>，万</a:t>
            </a:r>
            <a:r>
              <a:rPr lang="zh-CN" altLang="en-US" sz="3000" b="1" dirty="0" smtClean="0"/>
              <a:t>里迢迢奔赴战场，飞越一道道关隘和</a:t>
            </a:r>
            <a:r>
              <a:rPr lang="zh-CN" altLang="en-US" sz="3000" b="1" dirty="0" smtClean="0"/>
              <a:t>一座座山</a:t>
            </a:r>
            <a:r>
              <a:rPr lang="zh-CN" altLang="en-US" sz="3000" b="1" dirty="0" smtClean="0"/>
              <a:t>的英姿，表现了木兰行军的神速和军情的</a:t>
            </a:r>
            <a:r>
              <a:rPr lang="zh-CN" altLang="en-US" sz="3000" b="1" dirty="0" smtClean="0"/>
              <a:t>紧急</a:t>
            </a:r>
            <a:r>
              <a:rPr lang="zh-CN" altLang="en-US" sz="3000" b="1" dirty="0" smtClean="0"/>
              <a:t>，营造了紧张的战争氛围。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17915" y="1831552"/>
            <a:ext cx="10419342" cy="3323987"/>
            <a:chOff x="1017915" y="1744468"/>
            <a:chExt cx="10419342" cy="3323987"/>
          </a:xfrm>
        </p:grpSpPr>
        <p:grpSp>
          <p:nvGrpSpPr>
            <p:cNvPr id="10" name="组合 9"/>
            <p:cNvGrpSpPr/>
            <p:nvPr/>
          </p:nvGrpSpPr>
          <p:grpSpPr>
            <a:xfrm>
              <a:off x="1017915" y="1744468"/>
              <a:ext cx="1086656" cy="3323987"/>
              <a:chOff x="1224951" y="2424523"/>
              <a:chExt cx="1086656" cy="3323987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224951" y="2424523"/>
                <a:ext cx="603850" cy="3323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赏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析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诗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歌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的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语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言 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1860685" y="2712055"/>
                <a:ext cx="450922" cy="2830286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2220685" y="2020059"/>
              <a:ext cx="9216572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① 从内容方面考虑，该句主要描写了什么</a:t>
              </a:r>
              <a:r>
                <a:rPr lang="zh-CN" altLang="en-US" sz="3000" b="1" dirty="0" smtClean="0"/>
                <a:t>，表达</a:t>
              </a:r>
              <a:r>
                <a:rPr lang="zh-CN" altLang="en-US" sz="3000" b="1" dirty="0" smtClean="0"/>
                <a:t>了诗人怎样的思想感情或有怎样的 </a:t>
              </a:r>
              <a:r>
                <a:rPr lang="zh-CN" altLang="en-US" sz="3000" b="1" dirty="0" smtClean="0"/>
                <a:t>寓意</a:t>
              </a:r>
              <a:r>
                <a:rPr lang="zh-CN" altLang="en-US" sz="3000" b="1" dirty="0" smtClean="0"/>
                <a:t>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② 从形式方面思考，该句运用了 什么表达 </a:t>
              </a:r>
              <a:r>
                <a:rPr lang="zh-CN" altLang="en-US" sz="3000" b="1" dirty="0" smtClean="0"/>
                <a:t>技巧</a:t>
              </a:r>
              <a:r>
                <a:rPr lang="zh-CN" altLang="en-US" sz="3000" b="1" dirty="0" smtClean="0"/>
                <a:t>， 有什么效果（作用）。 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</a:t>
            </a:r>
            <a:r>
              <a:rPr lang="zh-CN" altLang="en-US" sz="3000" b="1" dirty="0" smtClean="0"/>
              <a:t>某</a:t>
            </a:r>
            <a:r>
              <a:rPr lang="zh-CN" altLang="en-US" sz="3000" b="1" dirty="0" smtClean="0"/>
              <a:t>诗句历来受到人们的赞赏，该如何理解？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❷ 诗歌的某句成了千古名句，请分析原因。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❸ 赏析诗歌中的画线句。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80073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［怀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化中考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］</a:t>
            </a:r>
            <a:r>
              <a:rPr lang="zh-CN" altLang="en-US" sz="3000" b="1" dirty="0" smtClean="0"/>
              <a:t>阅读下面的一首诗，回答问题。 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5199" y="2295291"/>
            <a:ext cx="1116861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3399"/>
                </a:solidFill>
              </a:rPr>
              <a:t>望月有感 </a:t>
            </a:r>
            <a:endParaRPr lang="zh-CN" altLang="en-US" sz="3000" b="1" dirty="0" smtClean="0">
              <a:solidFill>
                <a:srgbClr val="FF3399"/>
              </a:solidFill>
            </a:endParaRPr>
          </a:p>
          <a:p>
            <a:pPr indent="628650">
              <a:lnSpc>
                <a:spcPct val="150000"/>
              </a:lnSpc>
            </a:pPr>
            <a:r>
              <a:rPr lang="en-US" altLang="zh-CN" sz="3000" b="1" dirty="0" smtClean="0"/>
              <a:t>                                         [</a:t>
            </a:r>
            <a:r>
              <a:rPr lang="zh-CN" altLang="en-US" sz="3000" b="1" dirty="0" smtClean="0"/>
              <a:t>唐</a:t>
            </a:r>
            <a:r>
              <a:rPr lang="en-US" altLang="zh-CN" sz="3000" b="1" dirty="0" smtClean="0"/>
              <a:t>] </a:t>
            </a:r>
            <a:r>
              <a:rPr lang="zh-CN" altLang="en-US" sz="3000" b="1" dirty="0" smtClean="0"/>
              <a:t>白居易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自</a:t>
            </a:r>
            <a:r>
              <a:rPr lang="zh-CN" altLang="en-US" sz="3000" b="1" dirty="0" smtClean="0"/>
              <a:t>河南经乱，关内阻饥，兄弟离散，各在</a:t>
            </a:r>
            <a:r>
              <a:rPr lang="zh-CN" altLang="en-US" sz="3000" b="1" dirty="0" smtClean="0"/>
              <a:t>一处</a:t>
            </a:r>
            <a:r>
              <a:rPr lang="zh-CN" altLang="en-US" sz="3000" b="1" dirty="0" smtClean="0"/>
              <a:t>。因望月有感，聊书所怀，寄上浮梁大兄、於潜</a:t>
            </a:r>
            <a:r>
              <a:rPr lang="zh-CN" altLang="en-US" sz="3000" b="1" dirty="0" smtClean="0"/>
              <a:t>七兄</a:t>
            </a:r>
            <a:r>
              <a:rPr lang="zh-CN" altLang="en-US" sz="3000" b="1" dirty="0" smtClean="0"/>
              <a:t>、 乌江十五兄，兼示符离及下邽弟妹。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04" y="1205023"/>
            <a:ext cx="107885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 algn="ctr">
              <a:lnSpc>
                <a:spcPct val="150000"/>
              </a:lnSpc>
            </a:pPr>
            <a:r>
              <a:rPr lang="zh-CN" altLang="en-US" sz="3000" b="1" dirty="0" smtClean="0"/>
              <a:t>时难年荒世业 </a:t>
            </a:r>
            <a:r>
              <a:rPr lang="zh-CN" altLang="en-US" sz="3000" b="1" baseline="30000" dirty="0" smtClean="0"/>
              <a:t>①</a:t>
            </a:r>
            <a:r>
              <a:rPr lang="zh-CN" altLang="en-US" sz="3000" b="1" dirty="0" smtClean="0"/>
              <a:t> 空</a:t>
            </a:r>
            <a:r>
              <a:rPr lang="zh-CN" altLang="en-US" sz="3000" b="1" dirty="0" smtClean="0"/>
              <a:t>， 弟兄羁旅 </a:t>
            </a:r>
            <a:r>
              <a:rPr lang="zh-CN" altLang="en-US" sz="3000" b="1" baseline="30000" dirty="0" smtClean="0"/>
              <a:t>②</a:t>
            </a:r>
            <a:r>
              <a:rPr lang="zh-CN" altLang="en-US" sz="3000" b="1" dirty="0" smtClean="0"/>
              <a:t> 各</a:t>
            </a:r>
            <a:r>
              <a:rPr lang="zh-CN" altLang="en-US" sz="3000" b="1" dirty="0" smtClean="0"/>
              <a:t>西东</a:t>
            </a:r>
            <a:r>
              <a:rPr lang="zh-CN" altLang="en-US" sz="3000" b="1" dirty="0" smtClean="0"/>
              <a:t>。</a:t>
            </a:r>
            <a:endParaRPr lang="en-US" altLang="zh-CN" sz="3000" b="1" dirty="0" smtClean="0"/>
          </a:p>
          <a:p>
            <a:pPr indent="628650" algn="ctr">
              <a:lnSpc>
                <a:spcPct val="150000"/>
              </a:lnSpc>
            </a:pPr>
            <a:r>
              <a:rPr lang="zh-CN" altLang="en-US" sz="3000" b="1" dirty="0" smtClean="0"/>
              <a:t>田园</a:t>
            </a:r>
            <a:r>
              <a:rPr lang="zh-CN" altLang="en-US" sz="3000" b="1" dirty="0" smtClean="0"/>
              <a:t>寥落 </a:t>
            </a:r>
            <a:r>
              <a:rPr lang="zh-CN" altLang="en-US" sz="3000" b="1" baseline="30000" dirty="0" smtClean="0"/>
              <a:t>③</a:t>
            </a:r>
            <a:r>
              <a:rPr lang="zh-CN" altLang="en-US" sz="3000" b="1" dirty="0" smtClean="0"/>
              <a:t> 干戈 </a:t>
            </a:r>
            <a:r>
              <a:rPr lang="zh-CN" altLang="en-US" sz="3000" b="1" baseline="30000" dirty="0" smtClean="0"/>
              <a:t>④</a:t>
            </a:r>
            <a:r>
              <a:rPr lang="zh-CN" altLang="en-US" sz="3000" b="1" dirty="0" smtClean="0"/>
              <a:t> 后</a:t>
            </a:r>
            <a:r>
              <a:rPr lang="zh-CN" altLang="en-US" sz="3000" b="1" dirty="0" smtClean="0"/>
              <a:t>， 骨肉流离道路中</a:t>
            </a:r>
            <a:r>
              <a:rPr lang="zh-CN" altLang="en-US" sz="3000" b="1" dirty="0" smtClean="0"/>
              <a:t>。</a:t>
            </a:r>
            <a:endParaRPr lang="en-US" altLang="zh-CN" sz="3000" b="1" dirty="0" smtClean="0"/>
          </a:p>
          <a:p>
            <a:pPr indent="628650" algn="ctr">
              <a:lnSpc>
                <a:spcPct val="150000"/>
              </a:lnSpc>
            </a:pPr>
            <a:r>
              <a:rPr lang="zh-CN" altLang="en-US" sz="3000" b="1" dirty="0" smtClean="0"/>
              <a:t>吊</a:t>
            </a:r>
            <a:r>
              <a:rPr lang="zh-CN" altLang="en-US" sz="3000" b="1" dirty="0" smtClean="0"/>
              <a:t>影分为千里雁 </a:t>
            </a:r>
            <a:r>
              <a:rPr lang="zh-CN" altLang="en-US" sz="3000" b="1" baseline="30000" dirty="0" smtClean="0"/>
              <a:t>⑤</a:t>
            </a:r>
            <a:r>
              <a:rPr lang="zh-CN" altLang="en-US" sz="3000" b="1" dirty="0" smtClean="0"/>
              <a:t> ， </a:t>
            </a:r>
            <a:r>
              <a:rPr lang="zh-CN" altLang="en-US" sz="3000" b="1" dirty="0" smtClean="0"/>
              <a:t>辞根散作九秋蓬 </a:t>
            </a:r>
            <a:r>
              <a:rPr lang="zh-CN" altLang="en-US" sz="3000" b="1" baseline="30000" dirty="0" smtClean="0"/>
              <a:t>⑥</a:t>
            </a:r>
            <a:r>
              <a:rPr lang="zh-CN" altLang="en-US" sz="3000" b="1" dirty="0" smtClean="0"/>
              <a:t> 。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共看明月应垂泪， 一夜乡心五处同。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054" y="1113401"/>
            <a:ext cx="10788502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0100">
              <a:lnSpc>
                <a:spcPct val="150000"/>
              </a:lnSpc>
            </a:pPr>
            <a:r>
              <a:rPr lang="zh-CN" altLang="en-US" sz="3000" b="1" dirty="0" smtClean="0"/>
              <a:t> </a:t>
            </a:r>
            <a:r>
              <a:rPr lang="en-US" altLang="zh-CN" sz="3000" b="1" dirty="0" smtClean="0"/>
              <a:t>[</a:t>
            </a:r>
            <a:r>
              <a:rPr lang="zh-CN" altLang="en-US" sz="3000" b="1" dirty="0" smtClean="0"/>
              <a:t>注</a:t>
            </a:r>
            <a:r>
              <a:rPr lang="en-US" altLang="zh-CN" sz="3000" b="1" dirty="0" smtClean="0"/>
              <a:t>] </a:t>
            </a:r>
            <a:r>
              <a:rPr lang="en-US" altLang="zh-CN" sz="3000" b="1" dirty="0" smtClean="0"/>
              <a:t>①</a:t>
            </a:r>
            <a:r>
              <a:rPr lang="zh-CN" altLang="en-US" sz="3000" b="1" dirty="0" smtClean="0"/>
              <a:t>世业：世代留下的产业。②羁旅：漂泊</a:t>
            </a:r>
            <a:r>
              <a:rPr lang="zh-CN" altLang="en-US" sz="3000" b="1" dirty="0" smtClean="0"/>
              <a:t>他乡 </a:t>
            </a:r>
            <a:r>
              <a:rPr lang="zh-CN" altLang="en-US" sz="3000" b="1" dirty="0" smtClean="0"/>
              <a:t>。③寥落：冷落。④干戈：本是两种武器，这里指</a:t>
            </a:r>
            <a:r>
              <a:rPr lang="zh-CN" altLang="en-US" sz="3000" b="1" dirty="0" smtClean="0"/>
              <a:t>战争</a:t>
            </a:r>
            <a:r>
              <a:rPr lang="zh-CN" altLang="en-US" sz="3000" b="1" dirty="0" smtClean="0"/>
              <a:t>。⑤千里雁：离群孤雁。⑥九秋蓬：深秋时节随风</a:t>
            </a:r>
            <a:r>
              <a:rPr lang="zh-CN" altLang="en-US" sz="3000" b="1" dirty="0" smtClean="0"/>
              <a:t>飘转</a:t>
            </a:r>
            <a:r>
              <a:rPr lang="zh-CN" altLang="en-US" sz="3000" b="1" dirty="0" smtClean="0"/>
              <a:t>的蓬草。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18264"/>
            <a:ext cx="1111457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en-US" altLang="zh-CN" sz="3000" b="1" dirty="0" smtClean="0"/>
              <a:t>. “</a:t>
            </a:r>
            <a:r>
              <a:rPr lang="zh-CN" altLang="en-US" sz="3000" b="1" dirty="0" smtClean="0"/>
              <a:t>吊影分为千里雁</a:t>
            </a:r>
            <a:r>
              <a:rPr lang="zh-CN" altLang="en-US" sz="3000" b="1" dirty="0" smtClean="0"/>
              <a:t>，辞</a:t>
            </a:r>
            <a:r>
              <a:rPr lang="zh-CN" altLang="en-US" sz="3000" b="1" dirty="0" smtClean="0"/>
              <a:t>根散作九秋蓬”是</a:t>
            </a:r>
            <a:r>
              <a:rPr lang="zh-CN" altLang="en-US" sz="3000" b="1" dirty="0" smtClean="0"/>
              <a:t>广为传诵</a:t>
            </a:r>
            <a:r>
              <a:rPr lang="zh-CN" altLang="en-US" sz="3000" b="1" dirty="0" smtClean="0"/>
              <a:t>的名句，请简要赏析。 ★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</a:t>
            </a:r>
            <a:r>
              <a:rPr lang="en-US" altLang="zh-CN" sz="3000" b="1" dirty="0" smtClean="0"/>
              <a:t>____________</a:t>
            </a:r>
            <a:r>
              <a:rPr lang="en-US" altLang="zh-CN" sz="3000" b="1" dirty="0" smtClean="0"/>
              <a:t>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96683" y="2438119"/>
            <a:ext cx="10769600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诗人不仅以千里孤雁、九秋断蓬进行了形象贴切的比喻，而且以吊影分飞与辞根离散这样传神的描述，赋予它们孤苦凄惶的情态，深刻揭示了饱经战乱的离别之苦。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1511</Words>
  <Application>WPS 演示</Application>
  <PresentationFormat>自定义</PresentationFormat>
  <Paragraphs>63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华文新魏</vt:lpstr>
      <vt:lpstr>Times New Roman</vt:lpstr>
      <vt:lpstr>黑体</vt:lpstr>
      <vt:lpstr>仿宋</vt:lpstr>
      <vt:lpstr>Arial Unicode MS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224</cp:revision>
  <dcterms:created xsi:type="dcterms:W3CDTF">2018-02-07T00:47:00Z</dcterms:created>
  <dcterms:modified xsi:type="dcterms:W3CDTF">2020-05-25T02:21:28Z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