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23" r:id="rId3"/>
    <p:sldId id="324" r:id="rId4"/>
    <p:sldId id="319" r:id="rId5"/>
    <p:sldId id="374" r:id="rId6"/>
    <p:sldId id="330" r:id="rId7"/>
    <p:sldId id="380" r:id="rId8"/>
    <p:sldId id="331" r:id="rId9"/>
    <p:sldId id="332" r:id="rId10"/>
    <p:sldId id="333" r:id="rId11"/>
    <p:sldId id="370" r:id="rId12"/>
    <p:sldId id="355" r:id="rId13"/>
    <p:sldId id="363" r:id="rId14"/>
    <p:sldId id="375" r:id="rId15"/>
    <p:sldId id="382" r:id="rId16"/>
    <p:sldId id="378" r:id="rId17"/>
    <p:sldId id="376" r:id="rId18"/>
    <p:sldId id="381" r:id="rId19"/>
    <p:sldId id="383" r:id="rId20"/>
    <p:sldId id="384" r:id="rId21"/>
    <p:sldId id="329" r:id="rId22"/>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00FF"/>
    <a:srgbClr val="57C6CF"/>
    <a:srgbClr val="2E74B6"/>
    <a:srgbClr val="B9B9B9"/>
    <a:srgbClr val="BABABA"/>
    <a:srgbClr val="187E72"/>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485" autoAdjust="0"/>
    <p:restoredTop sz="94660"/>
  </p:normalViewPr>
  <p:slideViewPr>
    <p:cSldViewPr snapToGrid="0">
      <p:cViewPr varScale="1">
        <p:scale>
          <a:sx n="81" d="100"/>
          <a:sy n="81" d="100"/>
        </p:scale>
        <p:origin x="-108" y="-210"/>
      </p:cViewPr>
      <p:guideLst>
        <p:guide orient="horz" pos="2243"/>
        <p:guide pos="38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a:lnSpc>
                <a:spcPct val="130000"/>
              </a:lnSpc>
              <a:buFont typeface="Wingdings" panose="05000000000000000000" pitchFamily="2" charset="2"/>
              <a:buChar char="l"/>
              <a:defRPr spc="150" baseline="0">
                <a:solidFill>
                  <a:schemeClr val="tx1">
                    <a:lumMod val="65000"/>
                    <a:lumOff val="35000"/>
                  </a:schemeClr>
                </a:solidFill>
              </a:defRPr>
            </a:lvl1pPr>
            <a:lvl2pPr marL="685800" indent="-228600">
              <a:lnSpc>
                <a:spcPct val="130000"/>
              </a:lnSpc>
              <a:buFont typeface="Wingdings" panose="05000000000000000000" pitchFamily="2" charset="2"/>
              <a:buChar char="l"/>
              <a:defRPr spc="150" baseline="0">
                <a:solidFill>
                  <a:schemeClr val="tx1">
                    <a:lumMod val="65000"/>
                    <a:lumOff val="35000"/>
                  </a:schemeClr>
                </a:solidFill>
              </a:defRPr>
            </a:lvl2pPr>
            <a:lvl3pPr marL="1143000" indent="-228600">
              <a:lnSpc>
                <a:spcPct val="130000"/>
              </a:lnSpc>
              <a:buFont typeface="Wingdings" panose="05000000000000000000" pitchFamily="2" charset="2"/>
              <a:buChar char="l"/>
              <a:defRPr spc="150" baseline="0">
                <a:solidFill>
                  <a:schemeClr val="tx1">
                    <a:lumMod val="65000"/>
                    <a:lumOff val="35000"/>
                  </a:schemeClr>
                </a:solidFill>
              </a:defRPr>
            </a:lvl3pPr>
            <a:lvl4pPr marL="1600200" indent="-228600">
              <a:lnSpc>
                <a:spcPct val="130000"/>
              </a:lnSpc>
              <a:buFont typeface="Wingdings" panose="05000000000000000000" pitchFamily="2" charset="2"/>
              <a:buChar char="l"/>
              <a:defRPr spc="150" baseline="0">
                <a:solidFill>
                  <a:schemeClr val="tx1">
                    <a:lumMod val="65000"/>
                    <a:lumOff val="35000"/>
                  </a:schemeClr>
                </a:solidFill>
              </a:defRPr>
            </a:lvl4pPr>
            <a:lvl5pPr marL="2057400" indent="-228600">
              <a:lnSpc>
                <a:spcPct val="130000"/>
              </a:lnSpc>
              <a:buFont typeface="Wingdings" panose="05000000000000000000" pitchFamily="2" charset="2"/>
              <a:buChar char="l"/>
              <a:defRPr spc="150" baseline="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91440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371600"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8288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charset="-122"/>
              </a:defRPr>
            </a:lvl1pPr>
            <a:lvl2pPr marL="6858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charset="-122"/>
              </a:defRPr>
            </a:lvl2pPr>
            <a:lvl3pPr marL="11430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charset="-122"/>
              </a:defRPr>
            </a:lvl3pPr>
            <a:lvl4pPr marL="16002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charset="-122"/>
              </a:defRPr>
            </a:lvl4pPr>
            <a:lvl5pPr>
              <a:lnSpc>
                <a:spcPct val="13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1264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hasCustomPrompt="1"/>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4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stStyle>
          <a:p>
            <a:pPr lvl="0"/>
            <a:r>
              <a:rPr dirty="0">
                <a:sym typeface="+mn-ea"/>
              </a:rPr>
              <a:t>单击此处编辑文本</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hasCustomPrompt="1"/>
            <p:custDataLst>
              <p:tags r:id="rId3"/>
            </p:custDataLst>
          </p:nvPr>
        </p:nvSpPr>
        <p:spPr>
          <a:xfrm>
            <a:off x="914400" y="914400"/>
            <a:ext cx="9169200" cy="5029200"/>
          </a:xfrm>
        </p:spPr>
        <p:txBody>
          <a:bodyPr vert="eaVert" lIns="46800" tIns="46800" rIns="46800" bIns="46800"/>
          <a:lstStyle>
            <a:lvl1pPr indent="0" eaLnBrk="1" fontAlgn="auto" latinLnBrk="0" hangingPunct="1">
              <a:lnSpc>
                <a:spcPct val="160000"/>
              </a:lnSpc>
              <a:spcAft>
                <a:spcPts val="1600"/>
              </a:spcAft>
              <a:buNone/>
              <a:defRPr spc="300" baseline="0">
                <a:solidFill>
                  <a:schemeClr val="tx1">
                    <a:lumMod val="65000"/>
                    <a:lumOff val="35000"/>
                  </a:schemeClr>
                </a:solidFill>
              </a:defRPr>
            </a:lvl1pPr>
            <a:lvl2pPr indent="0" eaLnBrk="1" fontAlgn="auto" latinLnBrk="0" hangingPunct="1">
              <a:lnSpc>
                <a:spcPct val="160000"/>
              </a:lnSpc>
              <a:spcAft>
                <a:spcPts val="1600"/>
              </a:spcAft>
              <a:buNone/>
              <a:defRPr spc="300" baseline="0">
                <a:solidFill>
                  <a:schemeClr val="tx1">
                    <a:lumMod val="65000"/>
                    <a:lumOff val="35000"/>
                  </a:schemeClr>
                </a:solidFill>
              </a:defRPr>
            </a:lvl2pPr>
            <a:lvl3pPr indent="0" eaLnBrk="1" fontAlgn="auto" latinLnBrk="0" hangingPunct="1">
              <a:lnSpc>
                <a:spcPct val="160000"/>
              </a:lnSpc>
              <a:spcAft>
                <a:spcPts val="1600"/>
              </a:spcAft>
              <a:buNone/>
              <a:defRPr spc="300" baseline="0">
                <a:solidFill>
                  <a:schemeClr val="tx1">
                    <a:lumMod val="65000"/>
                    <a:lumOff val="35000"/>
                  </a:schemeClr>
                </a:solidFill>
              </a:defRPr>
            </a:lvl3pPr>
            <a:lvl4pPr indent="0" eaLnBrk="1" fontAlgn="auto" latinLnBrk="0" hangingPunct="1">
              <a:lnSpc>
                <a:spcPct val="160000"/>
              </a:lnSpc>
              <a:spcAft>
                <a:spcPts val="1600"/>
              </a:spcAft>
              <a:buNone/>
              <a:defRPr spc="300" baseline="0">
                <a:solidFill>
                  <a:schemeClr val="tx1">
                    <a:lumMod val="65000"/>
                    <a:lumOff val="35000"/>
                  </a:schemeClr>
                </a:solidFill>
              </a:defRPr>
            </a:lvl4pPr>
            <a:lvl5pPr indent="0" eaLnBrk="1" fontAlgn="auto" latinLnBrk="0" hangingPunct="1">
              <a:lnSpc>
                <a:spcPct val="160000"/>
              </a:lnSpc>
              <a:spcAft>
                <a:spcPts val="1600"/>
              </a:spcAft>
              <a:buNone/>
              <a:defRPr spc="300" baseline="0">
                <a:solidFill>
                  <a:schemeClr val="tx1">
                    <a:lumMod val="65000"/>
                    <a:lumOff val="35000"/>
                  </a:schemeClr>
                </a:solidFill>
              </a:defRPr>
            </a:lvl5pPr>
          </a:lstStyle>
          <a:p>
            <a:pPr lvl="0"/>
            <a:r>
              <a:rPr lang="zh-CN" altLang="en-US" dirty="0"/>
              <a:t>单击此处编辑文本</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8" Type="http://schemas.openxmlformats.org/officeDocument/2006/relationships/theme" Target="../theme/theme1.xml"/><Relationship Id="rId37" Type="http://schemas.openxmlformats.org/officeDocument/2006/relationships/tags" Target="../tags/tag62.xml"/><Relationship Id="rId36" Type="http://schemas.openxmlformats.org/officeDocument/2006/relationships/tags" Target="../tags/tag61.xml"/><Relationship Id="rId35" Type="http://schemas.openxmlformats.org/officeDocument/2006/relationships/tags" Target="../tags/tag60.xml"/><Relationship Id="rId34" Type="http://schemas.openxmlformats.org/officeDocument/2006/relationships/tags" Target="../tags/tag59.xml"/><Relationship Id="rId33" Type="http://schemas.openxmlformats.org/officeDocument/2006/relationships/tags" Target="../tags/tag58.xml"/><Relationship Id="rId32" Type="http://schemas.openxmlformats.org/officeDocument/2006/relationships/tags" Target="../tags/tag57.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32"/>
            </p:custDataLst>
          </p:nvPr>
        </p:nvSpPr>
        <p:spPr>
          <a:xfrm>
            <a:off x="608400" y="608400"/>
            <a:ext cx="10969200" cy="648000"/>
          </a:xfrm>
          <a:prstGeom prst="rect">
            <a:avLst/>
          </a:prstGeom>
        </p:spPr>
        <p:txBody>
          <a:bodyPr vert="horz" lIns="101600" tIns="38100" rIns="76200" bIns="3810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3"/>
            </p:custDataLst>
          </p:nvPr>
        </p:nvSpPr>
        <p:spPr>
          <a:xfrm>
            <a:off x="608400" y="1515600"/>
            <a:ext cx="10969200" cy="473688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3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3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3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3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1.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1"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2208868" y="1839006"/>
            <a:ext cx="10222181" cy="1107996"/>
          </a:xfrm>
          <a:prstGeom prst="rect">
            <a:avLst/>
          </a:prstGeom>
          <a:noFill/>
        </p:spPr>
        <p:txBody>
          <a:bodyPr wrap="square" rtlCol="0">
            <a:spAutoFit/>
          </a:bodyPr>
          <a:lstStyle/>
          <a:p>
            <a:pPr algn="ctr"/>
            <a:r>
              <a:rPr lang="zh-CN" altLang="en-US" sz="6600" b="1" dirty="0" smtClean="0">
                <a:solidFill>
                  <a:schemeClr val="bg1"/>
                </a:solidFill>
                <a:latin typeface="微软雅黑" panose="020B0503020204020204" charset="-122"/>
                <a:ea typeface="微软雅黑" panose="020B0503020204020204" charset="-122"/>
              </a:rPr>
              <a:t>第六单元 科幻探险</a:t>
            </a:r>
            <a:endParaRPr lang="zh-CN" altLang="en-US" sz="6600" b="1" dirty="0" smtClean="0">
              <a:solidFill>
                <a:schemeClr val="bg1"/>
              </a:solidFill>
              <a:latin typeface="微软雅黑" panose="020B0503020204020204" charset="-122"/>
              <a:ea typeface="微软雅黑" panose="020B0503020204020204" charset="-122"/>
            </a:endParaRPr>
          </a:p>
        </p:txBody>
      </p:sp>
      <p:sp>
        <p:nvSpPr>
          <p:cNvPr id="9" name="Rectangle 5"/>
          <p:cNvSpPr/>
          <p:nvPr/>
        </p:nvSpPr>
        <p:spPr>
          <a:xfrm>
            <a:off x="924930" y="4186977"/>
            <a:ext cx="10658901" cy="784830"/>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sz="4500" dirty="0" smtClean="0">
                <a:latin typeface="微软雅黑" panose="020B0503020204020204" charset="-122"/>
                <a:ea typeface="微软雅黑" panose="020B0503020204020204" charset="-122"/>
                <a:cs typeface="微软雅黑" panose="020B0503020204020204" charset="-122"/>
              </a:rPr>
              <a:t>24</a:t>
            </a:r>
            <a:r>
              <a:rPr lang="en-US" altLang="zh-CN" sz="4500" dirty="0" smtClean="0">
                <a:latin typeface="微软雅黑" panose="020B0503020204020204" charset="-122"/>
                <a:ea typeface="微软雅黑" panose="020B0503020204020204" charset="-122"/>
                <a:cs typeface="微软雅黑" panose="020B0503020204020204" charset="-122"/>
              </a:rPr>
              <a:t>.</a:t>
            </a:r>
            <a:r>
              <a:rPr lang="zh-CN" altLang="en-US" sz="4500" dirty="0" smtClean="0">
                <a:latin typeface="微软雅黑" panose="020B0503020204020204" charset="-122"/>
                <a:ea typeface="微软雅黑" panose="020B0503020204020204" charset="-122"/>
                <a:cs typeface="微软雅黑" panose="020B0503020204020204" charset="-122"/>
              </a:rPr>
              <a:t>河</a:t>
            </a:r>
            <a:r>
              <a:rPr lang="zh-CN" altLang="en-US" sz="4500" dirty="0" smtClean="0">
                <a:latin typeface="微软雅黑" panose="020B0503020204020204" charset="-122"/>
                <a:ea typeface="微软雅黑" panose="020B0503020204020204" charset="-122"/>
                <a:cs typeface="微软雅黑" panose="020B0503020204020204" charset="-122"/>
              </a:rPr>
              <a:t>中石兽</a:t>
            </a:r>
            <a:endParaRPr lang="zh-CN" altLang="en-US" sz="4500" dirty="0" smtClean="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922" y="1098187"/>
            <a:ext cx="11323385" cy="2082173"/>
          </a:xfrm>
          <a:prstGeom prst="rect">
            <a:avLst/>
          </a:prstGeom>
          <a:noFill/>
        </p:spPr>
        <p:txBody>
          <a:bodyPr wrap="square" rtlCol="0">
            <a:spAutoFit/>
          </a:bodyPr>
          <a:lstStyle/>
          <a:p>
            <a:pPr indent="808355">
              <a:lnSpc>
                <a:spcPct val="150000"/>
              </a:lnSpc>
            </a:pPr>
            <a:r>
              <a:rPr lang="zh-CN" altLang="en-US" sz="3000" b="1" dirty="0" smtClean="0"/>
              <a:t>［注］①给孤寺：寺名。②慕堂：吕元龙，乾隆时举人，曾与作者同窗。③觞咏殆无虚夕：饮酒赋诗，几乎没有空过一个晚上。④馀：同“余”。⑤邻笛之悲</a:t>
            </a:r>
            <a:r>
              <a:rPr lang="en-US" altLang="zh-CN" sz="3000" b="1" dirty="0" smtClean="0"/>
              <a:t>: </a:t>
            </a:r>
            <a:r>
              <a:rPr lang="zh-CN" altLang="en-US" sz="3000" b="1" dirty="0" smtClean="0"/>
              <a:t>是哀念亡友的典故。</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3936" y="867225"/>
            <a:ext cx="10788509" cy="4247317"/>
          </a:xfrm>
          <a:prstGeom prst="rect">
            <a:avLst/>
          </a:prstGeom>
          <a:noFill/>
        </p:spPr>
        <p:txBody>
          <a:bodyPr wrap="square" rtlCol="0">
            <a:spAutoFit/>
          </a:bodyPr>
          <a:lstStyle/>
          <a:p>
            <a:pPr>
              <a:lnSpc>
                <a:spcPct val="150000"/>
              </a:lnSpc>
            </a:pPr>
            <a:r>
              <a:rPr lang="en-US" altLang="zh-CN" sz="3000" b="1" dirty="0" smtClean="0"/>
              <a:t>1</a:t>
            </a:r>
            <a:r>
              <a:rPr lang="zh-CN" altLang="en-US" sz="3000" b="1" dirty="0" smtClean="0"/>
              <a:t>． 根据要求，完成下列两小题。</a:t>
            </a:r>
            <a:endParaRPr lang="zh-CN" altLang="en-US" sz="3000" b="1" dirty="0" smtClean="0"/>
          </a:p>
          <a:p>
            <a:pPr>
              <a:lnSpc>
                <a:spcPct val="150000"/>
              </a:lnSpc>
            </a:pPr>
            <a:r>
              <a:rPr lang="zh-CN" altLang="en-US" sz="3000" b="1" dirty="0" smtClean="0"/>
              <a:t>（</a:t>
            </a:r>
            <a:r>
              <a:rPr lang="en-US" altLang="zh-CN" sz="3000" b="1" dirty="0" smtClean="0"/>
              <a:t>1</a:t>
            </a:r>
            <a:r>
              <a:rPr lang="zh-CN" altLang="en-US" sz="3000" b="1" dirty="0" smtClean="0"/>
              <a:t>）解释下列句中加点的词。</a:t>
            </a:r>
            <a:endParaRPr lang="zh-CN" altLang="en-US" sz="3000" b="1" dirty="0" smtClean="0"/>
          </a:p>
          <a:p>
            <a:pPr>
              <a:lnSpc>
                <a:spcPct val="150000"/>
              </a:lnSpc>
            </a:pPr>
            <a:r>
              <a:rPr lang="zh-CN" altLang="en-US" sz="3000" b="1" dirty="0" smtClean="0"/>
              <a:t>①</a:t>
            </a:r>
            <a:r>
              <a:rPr lang="zh-CN" altLang="en-US" sz="3000" b="1" dirty="0" smtClean="0"/>
              <a:t>皆数</a:t>
            </a:r>
            <a:r>
              <a:rPr lang="zh-CN" altLang="en-US" sz="3000" b="1" dirty="0" smtClean="0"/>
              <a:t>百年物</a:t>
            </a:r>
            <a:r>
              <a:rPr lang="zh-CN" altLang="en-US" sz="3000" b="1" dirty="0" smtClean="0"/>
              <a:t>也</a:t>
            </a:r>
            <a:r>
              <a:rPr lang="en-US" altLang="zh-CN" sz="3000" b="1" dirty="0" smtClean="0"/>
              <a:t>_____________________</a:t>
            </a:r>
            <a:r>
              <a:rPr lang="zh-CN" altLang="en-US" sz="3000" b="1" dirty="0" smtClean="0"/>
              <a:t> </a:t>
            </a:r>
            <a:r>
              <a:rPr lang="zh-CN" altLang="en-US" sz="3000" b="1" dirty="0" smtClean="0"/>
              <a:t>　　 　　　　</a:t>
            </a:r>
            <a:endParaRPr lang="zh-CN" altLang="en-US" sz="3000" b="1" dirty="0" smtClean="0"/>
          </a:p>
          <a:p>
            <a:pPr>
              <a:lnSpc>
                <a:spcPct val="150000"/>
              </a:lnSpc>
            </a:pPr>
            <a:r>
              <a:rPr lang="zh-CN" altLang="en-US" sz="3000" b="1" dirty="0" smtClean="0"/>
              <a:t>②藤今</a:t>
            </a:r>
            <a:r>
              <a:rPr lang="zh-CN" altLang="en-US" sz="3000" b="1" dirty="0" smtClean="0"/>
              <a:t>犹在 </a:t>
            </a:r>
            <a:r>
              <a:rPr lang="en-US" altLang="zh-CN" sz="3000" b="1" dirty="0" smtClean="0"/>
              <a:t>_____________________</a:t>
            </a:r>
            <a:r>
              <a:rPr lang="zh-CN" altLang="en-US" sz="3000" b="1" dirty="0" smtClean="0"/>
              <a:t>　　　　 　　</a:t>
            </a:r>
            <a:endParaRPr lang="zh-CN" altLang="en-US" sz="3000" b="1" dirty="0" smtClean="0"/>
          </a:p>
          <a:p>
            <a:pPr>
              <a:lnSpc>
                <a:spcPct val="150000"/>
              </a:lnSpc>
            </a:pPr>
            <a:r>
              <a:rPr lang="zh-CN" altLang="en-US" sz="3000" b="1" dirty="0" smtClean="0"/>
              <a:t>③</a:t>
            </a:r>
            <a:r>
              <a:rPr lang="zh-CN" altLang="en-US" sz="3000" b="1" dirty="0" smtClean="0"/>
              <a:t>始能</a:t>
            </a:r>
            <a:r>
              <a:rPr lang="zh-CN" altLang="en-US" sz="3000" b="1" dirty="0" smtClean="0"/>
              <a:t>支拄 </a:t>
            </a:r>
            <a:r>
              <a:rPr lang="en-US" altLang="zh-CN" sz="3000" b="1" dirty="0" smtClean="0"/>
              <a:t>_____________________</a:t>
            </a:r>
            <a:r>
              <a:rPr lang="zh-CN" altLang="en-US" sz="3000" b="1" dirty="0" smtClean="0"/>
              <a:t>　　　　 　　</a:t>
            </a:r>
            <a:endParaRPr lang="zh-CN" altLang="en-US" sz="3000" b="1" dirty="0" smtClean="0"/>
          </a:p>
          <a:p>
            <a:pPr>
              <a:lnSpc>
                <a:spcPct val="150000"/>
              </a:lnSpc>
            </a:pPr>
            <a:r>
              <a:rPr lang="zh-CN" altLang="en-US" sz="3000" b="1" dirty="0" smtClean="0"/>
              <a:t>④其蔓旁</a:t>
            </a:r>
            <a:r>
              <a:rPr lang="zh-CN" altLang="en-US" sz="3000" b="1" dirty="0" smtClean="0"/>
              <a:t>引 </a:t>
            </a:r>
            <a:r>
              <a:rPr lang="en-US" altLang="zh-CN" sz="3000" b="1" dirty="0" smtClean="0"/>
              <a:t>_____________________</a:t>
            </a:r>
            <a:endParaRPr lang="en-US" altLang="zh-CN" sz="3000" b="1" dirty="0" smtClean="0"/>
          </a:p>
        </p:txBody>
      </p:sp>
      <p:sp>
        <p:nvSpPr>
          <p:cNvPr id="8" name="TextBox 7"/>
          <p:cNvSpPr txBox="1"/>
          <p:nvPr/>
        </p:nvSpPr>
        <p:spPr>
          <a:xfrm>
            <a:off x="3508102" y="2213530"/>
            <a:ext cx="3947776" cy="697179"/>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全、都。</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
        <p:nvSpPr>
          <p:cNvPr id="4" name="矩形 3"/>
          <p:cNvSpPr/>
          <p:nvPr/>
        </p:nvSpPr>
        <p:spPr>
          <a:xfrm>
            <a:off x="1203067" y="2650273"/>
            <a:ext cx="367825" cy="553998"/>
          </a:xfrm>
          <a:prstGeom prst="rect">
            <a:avLst/>
          </a:prstGeom>
        </p:spPr>
        <p:txBody>
          <a:bodyPr wrap="square">
            <a:spAutoFit/>
          </a:bodyPr>
          <a:lstStyle/>
          <a:p>
            <a:r>
              <a:rPr lang="en-US" altLang="zh-CN" sz="3000" b="1" dirty="0" smtClean="0"/>
              <a:t>·</a:t>
            </a:r>
            <a:endParaRPr lang="zh-CN" altLang="en-US" sz="3000" b="1" dirty="0" smtClean="0"/>
          </a:p>
        </p:txBody>
      </p:sp>
      <p:sp>
        <p:nvSpPr>
          <p:cNvPr id="5" name="矩形 4"/>
          <p:cNvSpPr/>
          <p:nvPr/>
        </p:nvSpPr>
        <p:spPr>
          <a:xfrm>
            <a:off x="2011959" y="3330210"/>
            <a:ext cx="367825" cy="553998"/>
          </a:xfrm>
          <a:prstGeom prst="rect">
            <a:avLst/>
          </a:prstGeom>
        </p:spPr>
        <p:txBody>
          <a:bodyPr wrap="square">
            <a:spAutoFit/>
          </a:bodyPr>
          <a:lstStyle/>
          <a:p>
            <a:r>
              <a:rPr lang="en-US" altLang="zh-CN" sz="3000" b="1" dirty="0" smtClean="0"/>
              <a:t>·</a:t>
            </a:r>
            <a:endParaRPr lang="zh-CN" altLang="en-US" sz="3000" b="1" dirty="0" smtClean="0"/>
          </a:p>
        </p:txBody>
      </p:sp>
      <p:sp>
        <p:nvSpPr>
          <p:cNvPr id="6" name="矩形 5"/>
          <p:cNvSpPr/>
          <p:nvPr/>
        </p:nvSpPr>
        <p:spPr>
          <a:xfrm>
            <a:off x="1191344" y="4045318"/>
            <a:ext cx="367825" cy="553998"/>
          </a:xfrm>
          <a:prstGeom prst="rect">
            <a:avLst/>
          </a:prstGeom>
        </p:spPr>
        <p:txBody>
          <a:bodyPr wrap="square">
            <a:spAutoFit/>
          </a:bodyPr>
          <a:lstStyle/>
          <a:p>
            <a:r>
              <a:rPr lang="en-US" altLang="zh-CN" sz="3000" b="1" dirty="0" smtClean="0"/>
              <a:t>·</a:t>
            </a:r>
            <a:endParaRPr lang="zh-CN" altLang="en-US" sz="3000" b="1" dirty="0" smtClean="0"/>
          </a:p>
        </p:txBody>
      </p:sp>
      <p:sp>
        <p:nvSpPr>
          <p:cNvPr id="7" name="矩形 6"/>
          <p:cNvSpPr/>
          <p:nvPr/>
        </p:nvSpPr>
        <p:spPr>
          <a:xfrm>
            <a:off x="2398821" y="4713533"/>
            <a:ext cx="238872" cy="553998"/>
          </a:xfrm>
          <a:prstGeom prst="rect">
            <a:avLst/>
          </a:prstGeom>
        </p:spPr>
        <p:txBody>
          <a:bodyPr wrap="square">
            <a:spAutoFit/>
          </a:bodyPr>
          <a:lstStyle/>
          <a:p>
            <a:r>
              <a:rPr lang="en-US" altLang="zh-CN" sz="3000" b="1" dirty="0" smtClean="0"/>
              <a:t>·</a:t>
            </a:r>
            <a:endParaRPr lang="zh-CN" altLang="en-US" sz="3000" b="1" dirty="0" smtClean="0"/>
          </a:p>
        </p:txBody>
      </p:sp>
      <p:sp>
        <p:nvSpPr>
          <p:cNvPr id="9" name="TextBox 8"/>
          <p:cNvSpPr txBox="1"/>
          <p:nvPr/>
        </p:nvSpPr>
        <p:spPr>
          <a:xfrm>
            <a:off x="2722656" y="2870022"/>
            <a:ext cx="3947776" cy="697179"/>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还、仍然。</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
        <p:nvSpPr>
          <p:cNvPr id="10" name="TextBox 9"/>
          <p:cNvSpPr txBox="1"/>
          <p:nvPr/>
        </p:nvSpPr>
        <p:spPr>
          <a:xfrm>
            <a:off x="2781272" y="3561683"/>
            <a:ext cx="3947776" cy="697179"/>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刚刚、才。</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
        <p:nvSpPr>
          <p:cNvPr id="11" name="TextBox 10"/>
          <p:cNvSpPr txBox="1"/>
          <p:nvPr/>
        </p:nvSpPr>
        <p:spPr>
          <a:xfrm>
            <a:off x="2781272" y="4253344"/>
            <a:ext cx="3947776" cy="697179"/>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伸出。</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3" presetClass="entr" presetSubtype="1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4" grpId="0"/>
      <p:bldP spid="5" grpId="0"/>
      <p:bldP spid="6" grpId="0"/>
      <p:bldP spid="7"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5831" y="937005"/>
            <a:ext cx="10788509" cy="5124480"/>
          </a:xfrm>
          <a:prstGeom prst="rect">
            <a:avLst/>
          </a:prstGeom>
          <a:noFill/>
        </p:spPr>
        <p:txBody>
          <a:bodyPr wrap="square" rtlCol="0">
            <a:spAutoFit/>
          </a:bodyPr>
          <a:lstStyle/>
          <a:p>
            <a:pPr>
              <a:lnSpc>
                <a:spcPct val="150000"/>
              </a:lnSpc>
            </a:pPr>
            <a:r>
              <a:rPr lang="zh-CN" altLang="en-US" sz="3000" b="1" dirty="0" smtClean="0"/>
              <a:t>（</a:t>
            </a:r>
            <a:r>
              <a:rPr lang="en-US" altLang="zh-CN" sz="3000" b="1" dirty="0" smtClean="0"/>
              <a:t>2</a:t>
            </a:r>
            <a:r>
              <a:rPr lang="zh-CN" altLang="en-US" sz="3000" b="1" dirty="0" smtClean="0"/>
              <a:t>）下列各句中的“其”与例句中“其”的用法不相同的一项是 （　　） </a:t>
            </a:r>
            <a:endParaRPr lang="zh-CN" altLang="en-US" sz="3000" b="1" dirty="0" smtClean="0"/>
          </a:p>
          <a:p>
            <a:pPr>
              <a:lnSpc>
                <a:spcPct val="150000"/>
              </a:lnSpc>
            </a:pPr>
            <a:r>
              <a:rPr lang="zh-CN" altLang="en-US" sz="3000" b="1" dirty="0" smtClean="0"/>
              <a:t>例句</a:t>
            </a:r>
            <a:r>
              <a:rPr lang="en-US" altLang="zh-CN" sz="3000" b="1" dirty="0" smtClean="0"/>
              <a:t>: </a:t>
            </a:r>
            <a:r>
              <a:rPr lang="zh-CN" altLang="en-US" sz="3000" b="1" dirty="0" smtClean="0"/>
              <a:t>其架用梁栋之材，始能支拄</a:t>
            </a:r>
            <a:endParaRPr lang="en-US" altLang="zh-CN" sz="3000" b="1" dirty="0" smtClean="0"/>
          </a:p>
          <a:p>
            <a:pPr>
              <a:lnSpc>
                <a:spcPct val="150000"/>
              </a:lnSpc>
            </a:pPr>
            <a:r>
              <a:rPr lang="en-US" altLang="zh-CN" sz="3000" b="1" dirty="0" smtClean="0"/>
              <a:t>A</a:t>
            </a:r>
            <a:r>
              <a:rPr lang="zh-CN" altLang="en-US" sz="3000" b="1" dirty="0" smtClean="0"/>
              <a:t>．屠乃奔倚</a:t>
            </a:r>
            <a:r>
              <a:rPr lang="zh-CN" altLang="en-US" sz="3000" b="1" dirty="0" smtClean="0"/>
              <a:t>其下</a:t>
            </a:r>
            <a:r>
              <a:rPr lang="zh-CN" altLang="en-US" sz="3000" b="1" dirty="0" smtClean="0"/>
              <a:t>（</a:t>
            </a:r>
            <a:r>
              <a:rPr lang="en-US" altLang="zh-CN" sz="3000" b="1" dirty="0" smtClean="0"/>
              <a:t>《</a:t>
            </a:r>
            <a:r>
              <a:rPr lang="zh-CN" altLang="en-US" sz="3000" b="1" dirty="0" smtClean="0"/>
              <a:t>狼</a:t>
            </a:r>
            <a:r>
              <a:rPr lang="en-US" altLang="zh-CN" sz="3000" b="1" dirty="0" smtClean="0"/>
              <a:t>》</a:t>
            </a:r>
            <a:r>
              <a:rPr lang="zh-CN" altLang="en-US" sz="3000" b="1" dirty="0" smtClean="0"/>
              <a:t>） </a:t>
            </a:r>
            <a:endParaRPr lang="zh-CN" altLang="en-US" sz="3000" b="1" dirty="0" smtClean="0"/>
          </a:p>
          <a:p>
            <a:pPr>
              <a:lnSpc>
                <a:spcPct val="150000"/>
              </a:lnSpc>
            </a:pPr>
            <a:r>
              <a:rPr lang="en-US" altLang="zh-CN" sz="3000" b="1" dirty="0" smtClean="0"/>
              <a:t>B</a:t>
            </a:r>
            <a:r>
              <a:rPr lang="zh-CN" altLang="en-US" sz="3000" b="1" dirty="0" smtClean="0"/>
              <a:t>．</a:t>
            </a:r>
            <a:r>
              <a:rPr lang="zh-CN" altLang="en-US" sz="3000" b="1" dirty="0" smtClean="0"/>
              <a:t>其真</a:t>
            </a:r>
            <a:r>
              <a:rPr lang="zh-CN" altLang="en-US" sz="3000" b="1" dirty="0" smtClean="0"/>
              <a:t>无马邪（</a:t>
            </a:r>
            <a:r>
              <a:rPr lang="en-US" altLang="zh-CN" sz="3000" b="1" dirty="0" smtClean="0"/>
              <a:t>《</a:t>
            </a:r>
            <a:r>
              <a:rPr lang="zh-CN" altLang="en-US" sz="3000" b="1" dirty="0" smtClean="0"/>
              <a:t>马说</a:t>
            </a:r>
            <a:r>
              <a:rPr lang="en-US" altLang="zh-CN" sz="3000" b="1" dirty="0" smtClean="0"/>
              <a:t>》</a:t>
            </a:r>
            <a:r>
              <a:rPr lang="zh-CN" altLang="en-US" sz="3000" b="1" dirty="0" smtClean="0"/>
              <a:t>） </a:t>
            </a:r>
            <a:endParaRPr lang="zh-CN" altLang="en-US" sz="3000" b="1" dirty="0" smtClean="0"/>
          </a:p>
          <a:p>
            <a:pPr>
              <a:lnSpc>
                <a:spcPct val="150000"/>
              </a:lnSpc>
            </a:pPr>
            <a:r>
              <a:rPr lang="en-US" altLang="zh-CN" sz="3000" b="1" dirty="0" smtClean="0"/>
              <a:t>C</a:t>
            </a:r>
            <a:r>
              <a:rPr lang="zh-CN" altLang="en-US" sz="3000" b="1" dirty="0" smtClean="0"/>
              <a:t>．常蹲</a:t>
            </a:r>
            <a:r>
              <a:rPr lang="zh-CN" altLang="en-US" sz="3000" b="1" dirty="0" smtClean="0"/>
              <a:t>其身</a:t>
            </a:r>
            <a:r>
              <a:rPr lang="zh-CN" altLang="en-US" sz="3000" b="1" dirty="0" smtClean="0"/>
              <a:t>，使与台齐（</a:t>
            </a:r>
            <a:r>
              <a:rPr lang="en-US" altLang="zh-CN" sz="3000" b="1" dirty="0" smtClean="0"/>
              <a:t>《</a:t>
            </a:r>
            <a:r>
              <a:rPr lang="zh-CN" altLang="en-US" sz="3000" b="1" dirty="0" smtClean="0"/>
              <a:t>幼时记趣</a:t>
            </a:r>
            <a:r>
              <a:rPr lang="en-US" altLang="zh-CN" sz="3000" b="1" dirty="0" smtClean="0"/>
              <a:t>》</a:t>
            </a:r>
            <a:r>
              <a:rPr lang="zh-CN" altLang="en-US" sz="3000" b="1" dirty="0" smtClean="0"/>
              <a:t>） </a:t>
            </a:r>
            <a:endParaRPr lang="zh-CN" altLang="en-US" sz="3000" b="1" dirty="0" smtClean="0"/>
          </a:p>
          <a:p>
            <a:pPr>
              <a:lnSpc>
                <a:spcPct val="150000"/>
              </a:lnSpc>
            </a:pPr>
            <a:r>
              <a:rPr lang="en-US" altLang="zh-CN" sz="3000" b="1" dirty="0" smtClean="0"/>
              <a:t>D</a:t>
            </a:r>
            <a:r>
              <a:rPr lang="zh-CN" altLang="en-US" sz="3000" b="1" dirty="0" smtClean="0"/>
              <a:t>．而计</a:t>
            </a:r>
            <a:r>
              <a:rPr lang="zh-CN" altLang="en-US" sz="3000" b="1" dirty="0" smtClean="0"/>
              <a:t>其长</a:t>
            </a:r>
            <a:r>
              <a:rPr lang="zh-CN" altLang="en-US" sz="3000" b="1" dirty="0" smtClean="0"/>
              <a:t>曾不盈寸（</a:t>
            </a:r>
            <a:r>
              <a:rPr lang="en-US" altLang="zh-CN" sz="3000" b="1" dirty="0" smtClean="0"/>
              <a:t>《</a:t>
            </a:r>
            <a:r>
              <a:rPr lang="zh-CN" altLang="en-US" sz="3000" b="1" dirty="0" smtClean="0"/>
              <a:t>核舟记</a:t>
            </a:r>
            <a:r>
              <a:rPr lang="en-US" altLang="zh-CN" sz="3000" b="1" dirty="0" smtClean="0"/>
              <a:t>》</a:t>
            </a:r>
            <a:r>
              <a:rPr lang="zh-CN" altLang="en-US" sz="3000" b="1" dirty="0" smtClean="0"/>
              <a:t>） </a:t>
            </a:r>
            <a:endParaRPr lang="zh-CN" altLang="en-US" sz="3000" b="1" dirty="0" smtClean="0"/>
          </a:p>
        </p:txBody>
      </p:sp>
      <p:sp>
        <p:nvSpPr>
          <p:cNvPr id="4" name="TextBox 3"/>
          <p:cNvSpPr txBox="1"/>
          <p:nvPr/>
        </p:nvSpPr>
        <p:spPr>
          <a:xfrm>
            <a:off x="1702746" y="1627377"/>
            <a:ext cx="677038" cy="701859"/>
          </a:xfrm>
          <a:prstGeom prst="rect">
            <a:avLst/>
          </a:prstGeom>
          <a:noFill/>
        </p:spPr>
        <p:txBody>
          <a:bodyPr wrap="square" rtlCol="0">
            <a:spAutoFit/>
          </a:bodyPr>
          <a:lstStyle/>
          <a:p>
            <a:pPr fontAlgn="base">
              <a:lnSpc>
                <a:spcPct val="150000"/>
              </a:lnSpc>
              <a:spcBef>
                <a:spcPct val="0"/>
              </a:spcBef>
              <a:spcAft>
                <a:spcPct val="0"/>
              </a:spcAft>
            </a:pPr>
            <a:r>
              <a:rPr lang="en-US" altLang="zh-CN" sz="3000" b="1" dirty="0" smtClean="0">
                <a:solidFill>
                  <a:srgbClr val="C00000"/>
                </a:solidFill>
                <a:latin typeface="Times New Roman" panose="02020603050405020304" charset="0"/>
                <a:ea typeface="宋体" panose="02010600030101010101" pitchFamily="2" charset="-122"/>
                <a:cs typeface="Times New Roman" panose="02020603050405020304" charset="0"/>
              </a:rPr>
              <a:t>B</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
        <p:nvSpPr>
          <p:cNvPr id="5" name="矩形 4"/>
          <p:cNvSpPr/>
          <p:nvPr/>
        </p:nvSpPr>
        <p:spPr>
          <a:xfrm>
            <a:off x="2973252" y="3412273"/>
            <a:ext cx="262318" cy="553998"/>
          </a:xfrm>
          <a:prstGeom prst="rect">
            <a:avLst/>
          </a:prstGeom>
        </p:spPr>
        <p:txBody>
          <a:bodyPr wrap="square">
            <a:spAutoFit/>
          </a:bodyPr>
          <a:lstStyle/>
          <a:p>
            <a:r>
              <a:rPr lang="en-US" altLang="zh-CN" sz="3000" b="1" dirty="0" smtClean="0"/>
              <a:t>·</a:t>
            </a:r>
            <a:endParaRPr lang="zh-CN" altLang="en-US" sz="3000" b="1" dirty="0" smtClean="0"/>
          </a:p>
        </p:txBody>
      </p:sp>
      <p:sp>
        <p:nvSpPr>
          <p:cNvPr id="6" name="矩形 5"/>
          <p:cNvSpPr/>
          <p:nvPr/>
        </p:nvSpPr>
        <p:spPr>
          <a:xfrm>
            <a:off x="1390637" y="4057042"/>
            <a:ext cx="262318" cy="553998"/>
          </a:xfrm>
          <a:prstGeom prst="rect">
            <a:avLst/>
          </a:prstGeom>
        </p:spPr>
        <p:txBody>
          <a:bodyPr wrap="square">
            <a:spAutoFit/>
          </a:bodyPr>
          <a:lstStyle/>
          <a:p>
            <a:r>
              <a:rPr lang="en-US" altLang="zh-CN" sz="3000" b="1" dirty="0" smtClean="0"/>
              <a:t>·</a:t>
            </a:r>
            <a:endParaRPr lang="zh-CN" altLang="en-US" sz="3000" b="1" dirty="0" smtClean="0"/>
          </a:p>
        </p:txBody>
      </p:sp>
      <p:sp>
        <p:nvSpPr>
          <p:cNvPr id="7" name="矩形 6"/>
          <p:cNvSpPr/>
          <p:nvPr/>
        </p:nvSpPr>
        <p:spPr>
          <a:xfrm>
            <a:off x="2164360" y="4725257"/>
            <a:ext cx="262318" cy="553998"/>
          </a:xfrm>
          <a:prstGeom prst="rect">
            <a:avLst/>
          </a:prstGeom>
        </p:spPr>
        <p:txBody>
          <a:bodyPr wrap="square">
            <a:spAutoFit/>
          </a:bodyPr>
          <a:lstStyle/>
          <a:p>
            <a:r>
              <a:rPr lang="en-US" altLang="zh-CN" sz="3000" b="1" dirty="0" smtClean="0"/>
              <a:t>·</a:t>
            </a:r>
            <a:endParaRPr lang="zh-CN" altLang="en-US" sz="3000" b="1" dirty="0" smtClean="0"/>
          </a:p>
        </p:txBody>
      </p:sp>
      <p:sp>
        <p:nvSpPr>
          <p:cNvPr id="8" name="矩形 7"/>
          <p:cNvSpPr/>
          <p:nvPr/>
        </p:nvSpPr>
        <p:spPr>
          <a:xfrm>
            <a:off x="2187806" y="5463810"/>
            <a:ext cx="262318" cy="553998"/>
          </a:xfrm>
          <a:prstGeom prst="rect">
            <a:avLst/>
          </a:prstGeom>
        </p:spPr>
        <p:txBody>
          <a:bodyPr wrap="square">
            <a:spAutoFit/>
          </a:bodyPr>
          <a:lstStyle/>
          <a:p>
            <a:r>
              <a:rPr lang="en-US" altLang="zh-CN" sz="3000" b="1" dirty="0" smtClean="0"/>
              <a:t>·</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3"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7047" y="1135696"/>
            <a:ext cx="11167146" cy="2417072"/>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ea typeface="仿宋" panose="02010609060101010101" pitchFamily="49" charset="-122"/>
              </a:rPr>
              <a:t>本题考查虚词</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其</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的用法。例句中的</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其</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为代词，指藤花；</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屠乃奔倚其下</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中的</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其</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为代词，指柴草堆；</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常蹲其身</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中的</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其</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为代词，指作者沈复；</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而计其长曾不盈寸</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中的</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其</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为代词，指核舟。</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其真无马邪</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中的</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其</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为副词，表示加强诘问语气。</a:t>
            </a:r>
            <a:endParaRPr lang="zh-CN" altLang="en-US" sz="2600" b="1" dirty="0" smtClean="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5831" y="937005"/>
            <a:ext cx="10788509" cy="1477328"/>
          </a:xfrm>
          <a:prstGeom prst="rect">
            <a:avLst/>
          </a:prstGeom>
          <a:noFill/>
        </p:spPr>
        <p:txBody>
          <a:bodyPr wrap="square" rtlCol="0">
            <a:spAutoFit/>
          </a:bodyPr>
          <a:lstStyle/>
          <a:p>
            <a:pPr>
              <a:lnSpc>
                <a:spcPct val="150000"/>
              </a:lnSpc>
            </a:pPr>
            <a:r>
              <a:rPr lang="en-US" altLang="zh-CN" sz="3000" b="1" dirty="0" smtClean="0"/>
              <a:t>2</a:t>
            </a:r>
            <a:r>
              <a:rPr lang="zh-CN" altLang="en-US" sz="3000" b="1" dirty="0" smtClean="0"/>
              <a:t>． 用“</a:t>
            </a:r>
            <a:r>
              <a:rPr lang="en-US" altLang="zh-CN" sz="3000" b="1" dirty="0" smtClean="0"/>
              <a:t>/”</a:t>
            </a:r>
            <a:r>
              <a:rPr lang="zh-CN" altLang="en-US" sz="3000" b="1" dirty="0" smtClean="0"/>
              <a:t>标出下面句子的两处朗读停顿。</a:t>
            </a:r>
            <a:endParaRPr lang="zh-CN" altLang="en-US" sz="3000" b="1" dirty="0" smtClean="0"/>
          </a:p>
          <a:p>
            <a:pPr>
              <a:lnSpc>
                <a:spcPct val="150000"/>
              </a:lnSpc>
            </a:pPr>
            <a:r>
              <a:rPr lang="zh-CN" altLang="en-US" sz="3000" b="1" dirty="0" smtClean="0"/>
              <a:t>次 则 余 家 之 青 桐</a:t>
            </a:r>
            <a:endParaRPr lang="zh-CN" altLang="en-US" sz="3000" b="1" dirty="0" smtClean="0"/>
          </a:p>
        </p:txBody>
      </p:sp>
      <p:sp>
        <p:nvSpPr>
          <p:cNvPr id="5" name="TextBox 4"/>
          <p:cNvSpPr txBox="1"/>
          <p:nvPr/>
        </p:nvSpPr>
        <p:spPr>
          <a:xfrm>
            <a:off x="671375" y="5070784"/>
            <a:ext cx="10674470" cy="697179"/>
          </a:xfrm>
          <a:prstGeom prst="rect">
            <a:avLst/>
          </a:prstGeom>
          <a:noFill/>
        </p:spPr>
        <p:txBody>
          <a:bodyPr wrap="square" rtlCol="0">
            <a:spAutoFit/>
          </a:bodyPr>
          <a:lstStyle/>
          <a:p>
            <a:pPr fontAlgn="base">
              <a:lnSpc>
                <a:spcPct val="150000"/>
              </a:lnSpc>
              <a:spcBef>
                <a:spcPct val="0"/>
              </a:spcBef>
              <a:spcAft>
                <a:spcPct val="0"/>
              </a:spcAft>
            </a:pPr>
            <a:r>
              <a:rPr lang="en-US" altLang="zh-CN" sz="3000" b="1" dirty="0" smtClean="0">
                <a:solidFill>
                  <a:srgbClr val="C00000"/>
                </a:solidFill>
              </a:rPr>
              <a:t>[</a:t>
            </a:r>
            <a:r>
              <a:rPr lang="zh-CN" altLang="en-US" sz="3000" b="1" dirty="0" smtClean="0">
                <a:solidFill>
                  <a:srgbClr val="C00000"/>
                </a:solidFill>
              </a:rPr>
              <a:t>答案</a:t>
            </a:r>
            <a:r>
              <a:rPr lang="en-US" altLang="zh-CN" sz="3000" b="1" dirty="0" smtClean="0">
                <a:solidFill>
                  <a:srgbClr val="C00000"/>
                </a:solidFill>
              </a:rPr>
              <a:t>]</a:t>
            </a:r>
            <a:r>
              <a:rPr lang="zh-CN" altLang="en-US" sz="3000" b="1" dirty="0" smtClean="0">
                <a:solidFill>
                  <a:prstClr val="black"/>
                </a:solidFill>
                <a:latin typeface="Times New Roman" panose="02020603050405020304" charset="0"/>
                <a:ea typeface="宋体" panose="02010600030101010101" pitchFamily="2" charset="-122"/>
                <a:cs typeface="Times New Roman" panose="02020603050405020304" charset="0"/>
              </a:rPr>
              <a:t>次</a:t>
            </a:r>
            <a:r>
              <a:rPr lang="en-US" altLang="en-US" sz="3000" b="1" dirty="0" smtClean="0">
                <a:solidFill>
                  <a:prstClr val="black"/>
                </a:solidFill>
                <a:latin typeface="Times New Roman" panose="02020603050405020304" charset="0"/>
                <a:ea typeface="宋体" panose="02010600030101010101" pitchFamily="2" charset="-122"/>
                <a:cs typeface="Times New Roman" panose="02020603050405020304" charset="0"/>
              </a:rPr>
              <a:t>/</a:t>
            </a:r>
            <a:r>
              <a:rPr lang="zh-CN" altLang="en-US" sz="3000" b="1" dirty="0" smtClean="0">
                <a:solidFill>
                  <a:prstClr val="black"/>
                </a:solidFill>
                <a:latin typeface="Times New Roman" panose="02020603050405020304" charset="0"/>
                <a:ea typeface="宋体" panose="02010600030101010101" pitchFamily="2" charset="-122"/>
                <a:cs typeface="Times New Roman" panose="02020603050405020304" charset="0"/>
              </a:rPr>
              <a:t>则余家</a:t>
            </a:r>
            <a:r>
              <a:rPr lang="en-US" altLang="en-US" sz="3000" b="1" dirty="0" smtClean="0">
                <a:solidFill>
                  <a:prstClr val="black"/>
                </a:solidFill>
                <a:latin typeface="Times New Roman" panose="02020603050405020304" charset="0"/>
                <a:ea typeface="宋体" panose="02010600030101010101" pitchFamily="2" charset="-122"/>
                <a:cs typeface="Times New Roman" panose="02020603050405020304" charset="0"/>
              </a:rPr>
              <a:t>/</a:t>
            </a:r>
            <a:r>
              <a:rPr lang="zh-CN" altLang="en-US" sz="3000" b="1" dirty="0" smtClean="0">
                <a:solidFill>
                  <a:prstClr val="black"/>
                </a:solidFill>
                <a:latin typeface="Times New Roman" panose="02020603050405020304" charset="0"/>
                <a:ea typeface="宋体" panose="02010600030101010101" pitchFamily="2" charset="-122"/>
                <a:cs typeface="Times New Roman" panose="02020603050405020304" charset="0"/>
              </a:rPr>
              <a:t>之青桐</a:t>
            </a:r>
            <a:endParaRPr lang="zh-CN" altLang="en-US" sz="3000" b="1" dirty="0" smtClean="0">
              <a:solidFill>
                <a:prstClr val="black"/>
              </a:solidFill>
              <a:latin typeface="Times New Roman" panose="02020603050405020304" charset="0"/>
              <a:ea typeface="宋体" panose="02010600030101010101" pitchFamily="2" charset="-122"/>
              <a:cs typeface="Times New Roman" panose="02020603050405020304" charset="0"/>
            </a:endParaRPr>
          </a:p>
        </p:txBody>
      </p:sp>
      <p:sp>
        <p:nvSpPr>
          <p:cNvPr id="6" name="TextBox 5"/>
          <p:cNvSpPr txBox="1"/>
          <p:nvPr/>
        </p:nvSpPr>
        <p:spPr>
          <a:xfrm>
            <a:off x="615662" y="2378343"/>
            <a:ext cx="11167146" cy="24929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ea typeface="仿宋" panose="02010609060101010101" pitchFamily="49" charset="-122"/>
              </a:rPr>
              <a:t>本题考查划分停顿。划分停顿时，一是要根据语义；二是要注意虚词；三是要看清要求，划分几处。</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次则余家之青桐</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的意思是</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其次就是我家的梧桐</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，在这里</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次</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作</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其次</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讲，表示顺序，要在其后断开；</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余家</a:t>
            </a:r>
            <a:r>
              <a:rPr lang="en-US" altLang="en-US" sz="2600" b="1" dirty="0" smtClean="0">
                <a:ea typeface="仿宋" panose="02010609060101010101" pitchFamily="49" charset="-122"/>
              </a:rPr>
              <a:t>”</a:t>
            </a:r>
            <a:r>
              <a:rPr lang="zh-CN" altLang="en-US" sz="2600" b="1" dirty="0" smtClean="0">
                <a:ea typeface="仿宋" panose="02010609060101010101" pitchFamily="49" charset="-122"/>
              </a:rPr>
              <a:t>是表示限定性的词语，要在其后断开。</a:t>
            </a:r>
            <a:endParaRPr lang="zh-CN" altLang="en-US" sz="2600" b="1" dirty="0" smtClean="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5831" y="937005"/>
            <a:ext cx="10788509" cy="2862322"/>
          </a:xfrm>
          <a:prstGeom prst="rect">
            <a:avLst/>
          </a:prstGeom>
          <a:noFill/>
        </p:spPr>
        <p:txBody>
          <a:bodyPr wrap="square" rtlCol="0">
            <a:spAutoFit/>
          </a:bodyPr>
          <a:lstStyle/>
          <a:p>
            <a:pPr>
              <a:lnSpc>
                <a:spcPct val="150000"/>
              </a:lnSpc>
            </a:pPr>
            <a:r>
              <a:rPr lang="en-US" altLang="zh-CN" sz="3000" b="1" dirty="0" smtClean="0"/>
              <a:t>3</a:t>
            </a:r>
            <a:r>
              <a:rPr lang="zh-CN" altLang="en-US" sz="3000" b="1" dirty="0" smtClean="0"/>
              <a:t>． 用现代汉语翻译下面的句子。★ </a:t>
            </a:r>
            <a:endParaRPr lang="zh-CN" altLang="en-US" sz="3000" b="1" dirty="0" smtClean="0"/>
          </a:p>
          <a:p>
            <a:pPr>
              <a:lnSpc>
                <a:spcPct val="150000"/>
              </a:lnSpc>
            </a:pPr>
            <a:r>
              <a:rPr lang="zh-CN" altLang="en-US" sz="3000" b="1" dirty="0" smtClean="0"/>
              <a:t>花时如紫云垂地，香气袭衣。 </a:t>
            </a:r>
            <a:r>
              <a:rPr lang="en-US" altLang="zh-CN" sz="3000" b="1" dirty="0" smtClean="0"/>
              <a:t>________________________________________________________________________</a:t>
            </a:r>
            <a:endParaRPr lang="zh-CN" altLang="en-US" sz="3000" b="1" dirty="0" smtClean="0"/>
          </a:p>
        </p:txBody>
      </p:sp>
      <p:sp>
        <p:nvSpPr>
          <p:cNvPr id="4" name="TextBox 3"/>
          <p:cNvSpPr txBox="1"/>
          <p:nvPr/>
        </p:nvSpPr>
        <p:spPr>
          <a:xfrm>
            <a:off x="600775" y="2283869"/>
            <a:ext cx="10840947" cy="1389676"/>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藤花盛开的时候，就好像紫色的云霞从空中垂到地上，香气充满了衣服。</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3533" y="1026479"/>
            <a:ext cx="10788509" cy="4139146"/>
          </a:xfrm>
          <a:prstGeom prst="rect">
            <a:avLst/>
          </a:prstGeom>
          <a:noFill/>
        </p:spPr>
        <p:txBody>
          <a:bodyPr wrap="square" rtlCol="0">
            <a:spAutoFit/>
          </a:bodyPr>
          <a:lstStyle/>
          <a:p>
            <a:pPr indent="624205">
              <a:lnSpc>
                <a:spcPct val="150000"/>
              </a:lnSpc>
            </a:pPr>
            <a:r>
              <a:rPr lang="zh-CN" altLang="en-US" sz="3000" b="1" dirty="0" smtClean="0">
                <a:latin typeface="黑体" panose="02010609060101010101" pitchFamily="49" charset="-122"/>
                <a:ea typeface="黑体" panose="02010609060101010101" pitchFamily="49" charset="-122"/>
              </a:rPr>
              <a:t>答题</a:t>
            </a:r>
            <a:r>
              <a:rPr lang="zh-CN" altLang="en-US" sz="3000" b="1" dirty="0" smtClean="0">
                <a:latin typeface="黑体" panose="02010609060101010101" pitchFamily="49" charset="-122"/>
                <a:ea typeface="黑体" panose="02010609060101010101" pitchFamily="49" charset="-122"/>
              </a:rPr>
              <a:t>思路</a:t>
            </a:r>
            <a:r>
              <a:rPr lang="zh-CN" altLang="en-US" sz="3000" b="1" dirty="0" smtClean="0">
                <a:latin typeface="黑体" panose="02010609060101010101" pitchFamily="49" charset="-122"/>
                <a:ea typeface="黑体" panose="02010609060101010101" pitchFamily="49" charset="-122"/>
              </a:rPr>
              <a:t>：</a:t>
            </a:r>
            <a:r>
              <a:rPr lang="zh-CN" altLang="en-US" sz="3000" b="1" dirty="0" smtClean="0">
                <a:latin typeface="仿宋" panose="02010609060101010101" pitchFamily="49" charset="-122"/>
                <a:ea typeface="仿宋" panose="02010609060101010101" pitchFamily="49" charset="-122"/>
              </a:rPr>
              <a:t>本题考查句子翻译。翻译时要做到符合原意，语言简洁流畅。翻译时，既要注意顾及全篇，又要注意落实一些重点词语，特别要注意一些特殊的文言现象，如一词多义、古今异义、词类活用及特殊句式 等。“花时”解释为“藤花盛开的时 候”；“袭衣”不是袭击衣服，而应翻译为“香气充满了衣服”。</a:t>
            </a:r>
            <a:endParaRPr lang="zh-CN" altLang="en-US" sz="3000" b="1" dirty="0" smtClean="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0342" y="1333166"/>
            <a:ext cx="10788509" cy="2862322"/>
          </a:xfrm>
          <a:prstGeom prst="rect">
            <a:avLst/>
          </a:prstGeom>
          <a:noFill/>
        </p:spPr>
        <p:txBody>
          <a:bodyPr wrap="square" rtlCol="0">
            <a:spAutoFit/>
          </a:bodyPr>
          <a:lstStyle/>
          <a:p>
            <a:pPr>
              <a:lnSpc>
                <a:spcPct val="150000"/>
              </a:lnSpc>
            </a:pPr>
            <a:r>
              <a:rPr lang="en-US" altLang="zh-CN" sz="3000" b="1" dirty="0" smtClean="0"/>
              <a:t>4</a:t>
            </a:r>
            <a:r>
              <a:rPr lang="zh-CN" altLang="en-US" sz="3000" b="1" dirty="0" smtClean="0"/>
              <a:t>． </a:t>
            </a:r>
            <a:r>
              <a:rPr lang="en-US" altLang="zh-CN" sz="3000" b="1" dirty="0" smtClean="0"/>
              <a:t>《</a:t>
            </a:r>
            <a:r>
              <a:rPr lang="zh-CN" altLang="en-US" sz="3000" b="1" dirty="0" smtClean="0"/>
              <a:t>阅微草堂笔记</a:t>
            </a:r>
            <a:r>
              <a:rPr lang="en-US" altLang="zh-CN" sz="3000" b="1" dirty="0" smtClean="0"/>
              <a:t>》</a:t>
            </a:r>
            <a:r>
              <a:rPr lang="zh-CN" altLang="en-US" sz="3000" b="1" dirty="0" smtClean="0"/>
              <a:t>流露出作者对理想生存状态的追求，从选文可以看出纪昀追求怎样的生存状态？ </a:t>
            </a:r>
            <a:r>
              <a:rPr lang="en-US" altLang="zh-CN" sz="3000" b="1" dirty="0" smtClean="0"/>
              <a:t>____________________________________________________________________________</a:t>
            </a:r>
            <a:endParaRPr lang="zh-CN" altLang="en-US" sz="3000" b="1" dirty="0" smtClean="0"/>
          </a:p>
        </p:txBody>
      </p:sp>
      <p:sp>
        <p:nvSpPr>
          <p:cNvPr id="3" name="TextBox 2"/>
          <p:cNvSpPr txBox="1"/>
          <p:nvPr/>
        </p:nvSpPr>
        <p:spPr>
          <a:xfrm>
            <a:off x="758202" y="2649516"/>
            <a:ext cx="10307265" cy="1389676"/>
          </a:xfrm>
          <a:prstGeom prst="rect">
            <a:avLst/>
          </a:prstGeom>
          <a:noFill/>
        </p:spPr>
        <p:txBody>
          <a:bodyPr wrap="square" rtlCol="0">
            <a:spAutoFit/>
          </a:bodyPr>
          <a:lstStyle/>
          <a:p>
            <a:pPr fontAlgn="base">
              <a:lnSpc>
                <a:spcPct val="150000"/>
              </a:lnSpc>
              <a:spcBef>
                <a:spcPct val="0"/>
              </a:spcBef>
              <a:spcAft>
                <a:spcPct val="0"/>
              </a:spcAft>
            </a:pPr>
            <a:r>
              <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rPr>
              <a:t>从选文可以看出纪昀追求与朋友一起饮酒赋诗的无拘无束、自由快乐的生存状态。</a:t>
            </a:r>
            <a:endParaRPr lang="zh-CN" altLang="en-US" sz="3000" b="1" dirty="0" smtClean="0">
              <a:solidFill>
                <a:srgbClr val="C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2947" y="1079571"/>
            <a:ext cx="10788509" cy="4939814"/>
          </a:xfrm>
          <a:prstGeom prst="rect">
            <a:avLst/>
          </a:prstGeom>
          <a:noFill/>
        </p:spPr>
        <p:txBody>
          <a:bodyPr wrap="square" rtlCol="0">
            <a:spAutoFit/>
          </a:bodyPr>
          <a:lstStyle/>
          <a:p>
            <a:pPr>
              <a:lnSpc>
                <a:spcPct val="150000"/>
              </a:lnSpc>
            </a:pPr>
            <a:r>
              <a:rPr lang="en-US" altLang="zh-CN" sz="3000" b="1" dirty="0" smtClean="0">
                <a:solidFill>
                  <a:srgbClr val="C00000"/>
                </a:solidFill>
              </a:rPr>
              <a:t>[</a:t>
            </a:r>
            <a:r>
              <a:rPr lang="zh-CN" altLang="en-US" sz="3000" b="1" dirty="0" smtClean="0">
                <a:solidFill>
                  <a:srgbClr val="C00000"/>
                </a:solidFill>
              </a:rPr>
              <a:t>参考译文</a:t>
            </a:r>
            <a:r>
              <a:rPr lang="en-US" altLang="zh-CN" sz="3000" b="1" dirty="0" smtClean="0">
                <a:solidFill>
                  <a:srgbClr val="C00000"/>
                </a:solidFill>
              </a:rPr>
              <a:t>]</a:t>
            </a:r>
            <a:endParaRPr lang="en-US" altLang="zh-CN" sz="3000" b="1" dirty="0" smtClean="0">
              <a:solidFill>
                <a:srgbClr val="C00000"/>
              </a:solidFill>
            </a:endParaRPr>
          </a:p>
          <a:p>
            <a:pPr indent="723900">
              <a:lnSpc>
                <a:spcPct val="150000"/>
              </a:lnSpc>
            </a:pPr>
            <a:r>
              <a:rPr lang="zh-CN" altLang="en-US" sz="3000" b="1" dirty="0" smtClean="0"/>
              <a:t>京城最古老的花木，要属给孤寺吕家的藤花，其次就是我家的梧桐，</a:t>
            </a:r>
            <a:r>
              <a:rPr lang="en-US" altLang="en-US" sz="3000" b="1" dirty="0" smtClean="0"/>
              <a:t>(</a:t>
            </a:r>
            <a:r>
              <a:rPr lang="zh-CN" altLang="en-US" sz="3000" b="1" dirty="0" smtClean="0"/>
              <a:t>它们</a:t>
            </a:r>
            <a:r>
              <a:rPr lang="en-US" altLang="en-US" sz="3000" b="1" dirty="0" smtClean="0"/>
              <a:t>)</a:t>
            </a:r>
            <a:r>
              <a:rPr lang="zh-CN" altLang="en-US" sz="3000" b="1" dirty="0" smtClean="0"/>
              <a:t>都已经生存数百年了。</a:t>
            </a:r>
            <a:r>
              <a:rPr lang="en-US" altLang="en-US" sz="3000" b="1" dirty="0" smtClean="0"/>
              <a:t>……</a:t>
            </a:r>
            <a:r>
              <a:rPr lang="zh-CN" altLang="en-US" sz="3000" b="1" dirty="0" smtClean="0"/>
              <a:t>吕家那所宅院后来卖给了太守高兆煌，</a:t>
            </a:r>
            <a:r>
              <a:rPr lang="en-US" altLang="en-US" sz="3000" b="1" dirty="0" smtClean="0"/>
              <a:t>(</a:t>
            </a:r>
            <a:r>
              <a:rPr lang="zh-CN" altLang="en-US" sz="3000" b="1" dirty="0" smtClean="0"/>
              <a:t>高太守</a:t>
            </a:r>
            <a:r>
              <a:rPr lang="en-US" altLang="en-US" sz="3000" b="1" dirty="0" smtClean="0"/>
              <a:t>)</a:t>
            </a:r>
            <a:r>
              <a:rPr lang="zh-CN" altLang="en-US" sz="3000" b="1" dirty="0" smtClean="0"/>
              <a:t>又转卖给主事程振甲。如今，那株藤花还在，支撑藤萝的架子是用栋梁之材搭成的，十分结实，</a:t>
            </a:r>
            <a:r>
              <a:rPr lang="en-US" altLang="en-US" sz="3000" b="1" dirty="0" smtClean="0"/>
              <a:t>(</a:t>
            </a:r>
            <a:r>
              <a:rPr lang="zh-CN" altLang="en-US" sz="3000" b="1" dirty="0" smtClean="0"/>
              <a:t>但是</a:t>
            </a:r>
            <a:r>
              <a:rPr lang="en-US" altLang="en-US" sz="3000" b="1" dirty="0" smtClean="0"/>
              <a:t>)</a:t>
            </a:r>
            <a:r>
              <a:rPr lang="zh-CN" altLang="en-US" sz="3000" b="1" dirty="0" smtClean="0"/>
              <a:t>刚刚能支撑住茂盛的枝干。藤萝的枝叶形成的树荫覆盖着厅前的院子，它的枝节向旁边伸出，又覆盖了偏西书房的院子。</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2947" y="1079571"/>
            <a:ext cx="10788509" cy="3467168"/>
          </a:xfrm>
          <a:prstGeom prst="rect">
            <a:avLst/>
          </a:prstGeom>
          <a:noFill/>
        </p:spPr>
        <p:txBody>
          <a:bodyPr wrap="square" rtlCol="0">
            <a:spAutoFit/>
          </a:bodyPr>
          <a:lstStyle/>
          <a:p>
            <a:pPr>
              <a:lnSpc>
                <a:spcPct val="150000"/>
              </a:lnSpc>
            </a:pPr>
            <a:r>
              <a:rPr lang="zh-CN" altLang="en-US" sz="3000" b="1" dirty="0" smtClean="0"/>
              <a:t>藤花盛开的时候，就好像紫色的云霞从空中垂到地上，香气充满了衣服。吕元龙在世的时候，有时宴请客人，有时朋友借这个地方宴请客人，饮酒赋诗，几乎没有空过一个晚上。转眼四十余年过去，旧地重游，已不再是原来的主人，我不禁像魏晋时的向秀怀念老朋友嵇康一样，伤感不已。</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10177"/>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10177"/>
            <a:ext cx="2700020" cy="1499870"/>
          </a:xfrm>
          <a:prstGeom prst="parallelogram">
            <a:avLst>
              <a:gd name="adj" fmla="val 44396"/>
            </a:avLst>
          </a:prstGeom>
          <a:blipFill dpi="0" rotWithShape="1">
            <a:blip r:embed="rId1"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2" name="Rectangle 5"/>
          <p:cNvSpPr/>
          <p:nvPr/>
        </p:nvSpPr>
        <p:spPr>
          <a:xfrm>
            <a:off x="1897451" y="414570"/>
            <a:ext cx="387958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buNone/>
            </a:pPr>
            <a:r>
              <a:rPr lang="zh-CN" altLang="en-US" b="1" dirty="0" smtClean="0">
                <a:solidFill>
                  <a:schemeClr val="bg1"/>
                </a:solidFill>
                <a:latin typeface="微软雅黑" panose="020B0503020204020204" charset="-122"/>
                <a:ea typeface="微软雅黑" panose="020B0503020204020204" charset="-122"/>
              </a:rPr>
              <a:t>第六单元 </a:t>
            </a:r>
            <a:r>
              <a:rPr lang="zh-CN" altLang="en-US" dirty="0" smtClean="0">
                <a:solidFill>
                  <a:schemeClr val="bg1"/>
                </a:solidFill>
                <a:latin typeface="微软雅黑" panose="020B0503020204020204" charset="-122"/>
                <a:ea typeface="微软雅黑" panose="020B0503020204020204" charset="-122"/>
              </a:rPr>
              <a:t>科幻探险</a:t>
            </a:r>
            <a:endParaRPr lang="zh-CN" altLang="en-US" dirty="0" smtClean="0">
              <a:solidFill>
                <a:schemeClr val="bg1"/>
              </a:solidFill>
              <a:latin typeface="微软雅黑" panose="020B0503020204020204" charset="-122"/>
              <a:ea typeface="微软雅黑" panose="020B0503020204020204" charset="-122"/>
            </a:endParaRPr>
          </a:p>
        </p:txBody>
      </p:sp>
      <p:sp>
        <p:nvSpPr>
          <p:cNvPr id="13" name="Rectangle 5"/>
          <p:cNvSpPr/>
          <p:nvPr/>
        </p:nvSpPr>
        <p:spPr>
          <a:xfrm>
            <a:off x="701544" y="2036624"/>
            <a:ext cx="10945504"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sz="6600" b="1" dirty="0" smtClean="0">
                <a:latin typeface="微软雅黑" panose="020B0503020204020204" charset="-122"/>
                <a:ea typeface="微软雅黑" panose="020B0503020204020204" charset="-122"/>
                <a:cs typeface="微软雅黑" panose="020B0503020204020204" charset="-122"/>
              </a:rPr>
              <a:t>24.</a:t>
            </a:r>
            <a:r>
              <a:rPr lang="zh-CN" altLang="en-US" sz="6600" dirty="0" smtClean="0">
                <a:latin typeface="微软雅黑" panose="020B0503020204020204" charset="-122"/>
                <a:ea typeface="微软雅黑" panose="020B0503020204020204" charset="-122"/>
                <a:cs typeface="微软雅黑" panose="020B0503020204020204" charset="-122"/>
              </a:rPr>
              <a:t>河中石兽</a:t>
            </a:r>
            <a:endParaRPr lang="zh-CN" altLang="en-US" sz="6600" dirty="0" smtClean="0">
              <a:latin typeface="微软雅黑" panose="020B0503020204020204" charset="-122"/>
              <a:ea typeface="微软雅黑" panose="020B0503020204020204" charset="-122"/>
              <a:cs typeface="微软雅黑" panose="020B0503020204020204" charset="-122"/>
            </a:endParaRPr>
          </a:p>
        </p:txBody>
      </p:sp>
      <p:pic>
        <p:nvPicPr>
          <p:cNvPr id="9" name="图片 8" descr="00 图标-04"/>
          <p:cNvPicPr>
            <a:picLocks noChangeAspect="1"/>
          </p:cNvPicPr>
          <p:nvPr/>
        </p:nvPicPr>
        <p:blipFill>
          <a:blip r:embed="rId2" cstate="print"/>
          <a:stretch>
            <a:fillRect/>
          </a:stretch>
        </p:blipFill>
        <p:spPr>
          <a:xfrm>
            <a:off x="5423862" y="3510419"/>
            <a:ext cx="2346325" cy="560070"/>
          </a:xfrm>
          <a:prstGeom prst="rect">
            <a:avLst/>
          </a:prstGeom>
        </p:spPr>
      </p:pic>
      <p:sp>
        <p:nvSpPr>
          <p:cNvPr id="22" name="文本框 3">
            <a:hlinkClick r:id="rId3" action="ppaction://hlinksldjump"/>
          </p:cNvPr>
          <p:cNvSpPr txBox="1"/>
          <p:nvPr/>
        </p:nvSpPr>
        <p:spPr>
          <a:xfrm>
            <a:off x="5522529" y="3489871"/>
            <a:ext cx="1826141" cy="584775"/>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链接中考</a:t>
            </a:r>
            <a:endParaRPr lang="zh-CN" altLang="en-US" sz="3200" dirty="0" smtClean="0">
              <a:solidFill>
                <a:schemeClr val="bg1"/>
              </a:solidFill>
              <a:latin typeface="华文新魏" panose="02010800040101010101" charset="-122"/>
              <a:ea typeface="华文新魏" panose="0201080004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000" fill="hold">
                                          <p:stCondLst>
                                            <p:cond delay="0"/>
                                          </p:stCondLst>
                                        </p:cTn>
                                        <p:tgtEl>
                                          <p:spTgt spid="2"/>
                                        </p:tgtEl>
                                        <p:attrNameLst>
                                          <p:attrName>style.visibility</p:attrName>
                                        </p:attrNameLst>
                                      </p:cBhvr>
                                      <p:to>
                                        <p:strVal val="visible"/>
                                      </p:to>
                                    </p:set>
                                    <p:animEffect transition="in" filter="wipe(down)">
                                      <p:cBhvr>
                                        <p:cTn id="15" dur="1000"/>
                                        <p:tgtEl>
                                          <p:spTgt spid="2"/>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000" fill="hold">
                                          <p:stCondLst>
                                            <p:cond delay="0"/>
                                          </p:stCondLst>
                                        </p:cTn>
                                        <p:tgtEl>
                                          <p:spTgt spid="13"/>
                                        </p:tgtEl>
                                        <p:attrNameLst>
                                          <p:attrName>style.visibility</p:attrName>
                                        </p:attrNameLst>
                                      </p:cBhvr>
                                      <p:to>
                                        <p:strVal val="visible"/>
                                      </p:to>
                                    </p:set>
                                    <p:animEffect transition="in" filter="wipe(left)">
                                      <p:cBhvr>
                                        <p:cTn id="19" dur="1000"/>
                                        <p:tgtEl>
                                          <p:spTgt spid="13"/>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10177"/>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10177"/>
            <a:ext cx="2700020" cy="1499870"/>
          </a:xfrm>
          <a:prstGeom prst="parallelogram">
            <a:avLst>
              <a:gd name="adj" fmla="val 44396"/>
            </a:avLst>
          </a:prstGeom>
          <a:blipFill dpi="0" rotWithShape="1">
            <a:blip r:embed="rId1"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endParaRPr lang="zh-CN" altLang="en-US" sz="6600"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586105" y="972820"/>
            <a:ext cx="2346325" cy="584835"/>
            <a:chOff x="923" y="1532"/>
            <a:chExt cx="3695" cy="921"/>
          </a:xfrm>
        </p:grpSpPr>
        <p:pic>
          <p:nvPicPr>
            <p:cNvPr id="9" name="图片 8" descr="00 图标-04"/>
            <p:cNvPicPr>
              <a:picLocks noChangeAspect="1"/>
            </p:cNvPicPr>
            <p:nvPr/>
          </p:nvPicPr>
          <p:blipFill>
            <a:blip r:embed="rId1" cstate="print"/>
            <a:stretch>
              <a:fillRect/>
            </a:stretch>
          </p:blipFill>
          <p:spPr>
            <a:xfrm>
              <a:off x="923" y="1552"/>
              <a:ext cx="3695" cy="882"/>
            </a:xfrm>
            <a:prstGeom prst="rect">
              <a:avLst/>
            </a:prstGeom>
          </p:spPr>
        </p:pic>
        <p:sp>
          <p:nvSpPr>
            <p:cNvPr id="22" name="文本框 3"/>
            <p:cNvSpPr txBox="1"/>
            <p:nvPr/>
          </p:nvSpPr>
          <p:spPr>
            <a:xfrm>
              <a:off x="1156" y="1532"/>
              <a:ext cx="2876" cy="921"/>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链接中考</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
        <p:nvSpPr>
          <p:cNvPr id="24" name="Rectangle 10"/>
          <p:cNvSpPr/>
          <p:nvPr/>
        </p:nvSpPr>
        <p:spPr>
          <a:xfrm>
            <a:off x="518160" y="1508974"/>
            <a:ext cx="11135124" cy="617477"/>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lnSpc>
                <a:spcPct val="150000"/>
              </a:lnSpc>
              <a:spcBef>
                <a:spcPct val="0"/>
              </a:spcBef>
              <a:buNone/>
            </a:pPr>
            <a:r>
              <a:rPr lang="zh-CN" altLang="en-US" sz="2600" b="1" dirty="0" smtClean="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考点   </a:t>
            </a:r>
            <a:r>
              <a:rPr lang="zh-CN" altLang="en-US" sz="2600" b="1" dirty="0" smtClean="0">
                <a:solidFill>
                  <a:srgbClr val="57C6CF"/>
                </a:solidFill>
                <a:latin typeface="微软雅黑" panose="020B0503020204020204" charset="-122"/>
                <a:ea typeface="微软雅黑" panose="020B0503020204020204" charset="-122"/>
                <a:cs typeface="微软雅黑" panose="020B0503020204020204" charset="-122"/>
              </a:rPr>
              <a:t> </a:t>
            </a:r>
            <a:r>
              <a:rPr lang="zh-CN" altLang="en-US" sz="2600" b="1" dirty="0" smtClean="0">
                <a:solidFill>
                  <a:srgbClr val="C00000"/>
                </a:solidFill>
                <a:latin typeface="微软雅黑" panose="020B0503020204020204" charset="-122"/>
                <a:ea typeface="微软雅黑" panose="020B0503020204020204" charset="-122"/>
                <a:cs typeface="微软雅黑" panose="020B0503020204020204" charset="-122"/>
              </a:rPr>
              <a:t>翻译文言句子 </a:t>
            </a:r>
            <a:endParaRPr lang="zh-CN" altLang="en-US" sz="2600" b="1" dirty="0" smtClean="0">
              <a:solidFill>
                <a:srgbClr val="C00000"/>
              </a:solidFill>
              <a:latin typeface="微软雅黑" panose="020B0503020204020204" charset="-122"/>
              <a:ea typeface="微软雅黑" panose="020B0503020204020204" charset="-122"/>
              <a:cs typeface="微软雅黑" panose="020B0503020204020204" charset="-122"/>
            </a:endParaRPr>
          </a:p>
        </p:txBody>
      </p:sp>
      <p:sp>
        <p:nvSpPr>
          <p:cNvPr id="13" name="TextBox 12"/>
          <p:cNvSpPr txBox="1"/>
          <p:nvPr/>
        </p:nvSpPr>
        <p:spPr>
          <a:xfrm>
            <a:off x="479987" y="2018026"/>
            <a:ext cx="1845001" cy="461665"/>
          </a:xfrm>
          <a:prstGeom prst="rect">
            <a:avLst/>
          </a:prstGeom>
          <a:noFill/>
        </p:spPr>
        <p:txBody>
          <a:bodyPr wrap="square" rtlCol="0">
            <a:spAutoFit/>
          </a:bodyPr>
          <a:lstStyle/>
          <a:p>
            <a:r>
              <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rPr>
              <a:t>考点透视</a:t>
            </a:r>
            <a:endPar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endParaRPr>
          </a:p>
        </p:txBody>
      </p:sp>
      <p:sp>
        <p:nvSpPr>
          <p:cNvPr id="7" name="TextBox 6"/>
          <p:cNvSpPr txBox="1"/>
          <p:nvPr/>
        </p:nvSpPr>
        <p:spPr>
          <a:xfrm>
            <a:off x="563603" y="2444098"/>
            <a:ext cx="11159473" cy="4159665"/>
          </a:xfrm>
          <a:prstGeom prst="rect">
            <a:avLst/>
          </a:prstGeom>
          <a:noFill/>
        </p:spPr>
        <p:txBody>
          <a:bodyPr wrap="square" rtlCol="0">
            <a:spAutoFit/>
          </a:bodyPr>
          <a:lstStyle/>
          <a:p>
            <a:pPr indent="808355">
              <a:lnSpc>
                <a:spcPct val="150000"/>
              </a:lnSpc>
            </a:pPr>
            <a:r>
              <a:rPr lang="zh-CN" altLang="en-US" sz="3000" b="1" dirty="0" smtClean="0"/>
              <a:t>文言文句子翻译一直是全国各 地中考考查的一个重点和热点，也 是中考常见的一个失分点。句子翻 译水平的高低，直接反映了我们对 文言文内容的理解程度。文言文句子翻译题既能 考查我们对实词、虚词、文言句式、古代文化常识和句子间语意关系的掌握、领会能力，又能考 查我们的书面表达能力。因此，要做好文言文翻 译题，就必须掌握必要的方法。 </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linds(horizontal)">
                                      <p:cBhvr>
                                        <p:cTn id="11" dur="500"/>
                                        <p:tgtEl>
                                          <p:spTgt spid="24"/>
                                        </p:tgtEl>
                                      </p:cBhvr>
                                    </p:animEffect>
                                  </p:childTnLst>
                                </p:cTn>
                              </p:par>
                            </p:childTnLst>
                          </p:cTn>
                        </p:par>
                        <p:par>
                          <p:cTn id="12" fill="hold">
                            <p:stCondLst>
                              <p:cond delay="1500"/>
                            </p:stCondLst>
                            <p:childTnLst>
                              <p:par>
                                <p:cTn id="13" presetID="18" presetClass="entr" presetSubtype="12"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par>
                          <p:cTn id="16" fill="hold">
                            <p:stCondLst>
                              <p:cond delay="2000"/>
                            </p:stCondLst>
                            <p:childTnLst>
                              <p:par>
                                <p:cTn id="17" presetID="3"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9997" y="994495"/>
            <a:ext cx="10788502" cy="2082173"/>
          </a:xfrm>
          <a:prstGeom prst="rect">
            <a:avLst/>
          </a:prstGeom>
          <a:noFill/>
        </p:spPr>
        <p:txBody>
          <a:bodyPr wrap="square" rtlCol="0">
            <a:spAutoFit/>
          </a:bodyPr>
          <a:lstStyle/>
          <a:p>
            <a:pPr indent="808355">
              <a:lnSpc>
                <a:spcPct val="150000"/>
              </a:lnSpc>
            </a:pPr>
            <a:r>
              <a:rPr lang="zh-CN" altLang="en-US" sz="3000" b="1" dirty="0" smtClean="0"/>
              <a:t>这个考点主要考查学生翻译文言句子的能 力，题型以主观表述题为主，考查内容包括： 用现代汉语翻译句子；选择翻译正确（错误） 的句子。 </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560" y="997845"/>
            <a:ext cx="1845001" cy="461665"/>
          </a:xfrm>
          <a:prstGeom prst="rect">
            <a:avLst/>
          </a:prstGeom>
          <a:noFill/>
        </p:spPr>
        <p:txBody>
          <a:bodyPr wrap="square" rtlCol="0">
            <a:spAutoFit/>
          </a:bodyPr>
          <a:lstStyle/>
          <a:p>
            <a:r>
              <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rPr>
              <a:t>图解技法</a:t>
            </a:r>
            <a:endPar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endParaRPr>
          </a:p>
        </p:txBody>
      </p:sp>
      <p:grpSp>
        <p:nvGrpSpPr>
          <p:cNvPr id="9" name="组合 8"/>
          <p:cNvGrpSpPr/>
          <p:nvPr/>
        </p:nvGrpSpPr>
        <p:grpSpPr>
          <a:xfrm>
            <a:off x="1230924" y="1466502"/>
            <a:ext cx="3798276" cy="4219192"/>
            <a:chOff x="1230924" y="1466502"/>
            <a:chExt cx="3798276" cy="4219192"/>
          </a:xfrm>
        </p:grpSpPr>
        <p:grpSp>
          <p:nvGrpSpPr>
            <p:cNvPr id="10" name="组合 9"/>
            <p:cNvGrpSpPr/>
            <p:nvPr/>
          </p:nvGrpSpPr>
          <p:grpSpPr>
            <a:xfrm>
              <a:off x="1230924" y="1466502"/>
              <a:ext cx="2485291" cy="4219192"/>
              <a:chOff x="1262114" y="2087941"/>
              <a:chExt cx="2485291" cy="4219192"/>
            </a:xfrm>
          </p:grpSpPr>
          <p:sp>
            <p:nvSpPr>
              <p:cNvPr id="3" name="矩形 2"/>
              <p:cNvSpPr/>
              <p:nvPr/>
            </p:nvSpPr>
            <p:spPr>
              <a:xfrm>
                <a:off x="1262114" y="2843754"/>
                <a:ext cx="597877" cy="2862322"/>
              </a:xfrm>
              <a:prstGeom prst="rect">
                <a:avLst/>
              </a:prstGeom>
            </p:spPr>
            <p:txBody>
              <a:bodyPr wrap="square">
                <a:spAutoFit/>
              </a:bodyPr>
              <a:lstStyle/>
              <a:p>
                <a:r>
                  <a:rPr lang="zh-CN" altLang="en-US" sz="3000" b="1" dirty="0" smtClean="0">
                    <a:solidFill>
                      <a:srgbClr val="FF3399"/>
                    </a:solidFill>
                  </a:rPr>
                  <a:t>翻 译 文 言 句 子 </a:t>
                </a:r>
                <a:endParaRPr lang="zh-CN" altLang="en-US" sz="3000" b="1" dirty="0" smtClean="0">
                  <a:solidFill>
                    <a:srgbClr val="FF3399"/>
                  </a:solidFill>
                </a:endParaRPr>
              </a:p>
            </p:txBody>
          </p:sp>
          <p:sp>
            <p:nvSpPr>
              <p:cNvPr id="4" name="左大括号 3"/>
              <p:cNvSpPr/>
              <p:nvPr/>
            </p:nvSpPr>
            <p:spPr>
              <a:xfrm>
                <a:off x="1889713" y="2087941"/>
                <a:ext cx="486092" cy="421919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矩形 4"/>
              <p:cNvSpPr/>
              <p:nvPr/>
            </p:nvSpPr>
            <p:spPr>
              <a:xfrm>
                <a:off x="2297172" y="3457087"/>
                <a:ext cx="1450233" cy="1477328"/>
              </a:xfrm>
              <a:prstGeom prst="rect">
                <a:avLst/>
              </a:prstGeom>
            </p:spPr>
            <p:txBody>
              <a:bodyPr wrap="square">
                <a:spAutoFit/>
              </a:bodyPr>
              <a:lstStyle/>
              <a:p>
                <a:pPr>
                  <a:lnSpc>
                    <a:spcPct val="150000"/>
                  </a:lnSpc>
                </a:pPr>
                <a:r>
                  <a:rPr lang="zh-CN" altLang="en-US" sz="3000" b="1" dirty="0" smtClean="0"/>
                  <a:t>翻译的方式 </a:t>
                </a:r>
                <a:endParaRPr lang="zh-CN" altLang="en-US" sz="3000" b="1" dirty="0" smtClean="0"/>
              </a:p>
            </p:txBody>
          </p:sp>
        </p:grpSp>
        <p:sp>
          <p:nvSpPr>
            <p:cNvPr id="7" name="左大括号 6"/>
            <p:cNvSpPr/>
            <p:nvPr/>
          </p:nvSpPr>
          <p:spPr>
            <a:xfrm>
              <a:off x="3499754" y="2754922"/>
              <a:ext cx="321969" cy="178190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矩形 7"/>
            <p:cNvSpPr/>
            <p:nvPr/>
          </p:nvSpPr>
          <p:spPr>
            <a:xfrm>
              <a:off x="3930659" y="2882541"/>
              <a:ext cx="1098541" cy="1477328"/>
            </a:xfrm>
            <a:prstGeom prst="rect">
              <a:avLst/>
            </a:prstGeom>
          </p:spPr>
          <p:txBody>
            <a:bodyPr wrap="square">
              <a:spAutoFit/>
            </a:bodyPr>
            <a:lstStyle/>
            <a:p>
              <a:pPr>
                <a:lnSpc>
                  <a:spcPct val="150000"/>
                </a:lnSpc>
              </a:pPr>
              <a:r>
                <a:rPr lang="zh-CN" altLang="en-US" sz="3000" b="1" dirty="0" smtClean="0"/>
                <a:t>直译</a:t>
              </a:r>
              <a:endParaRPr lang="en-US" altLang="zh-CN" sz="3000" b="1" dirty="0" smtClean="0"/>
            </a:p>
            <a:p>
              <a:pPr>
                <a:lnSpc>
                  <a:spcPct val="150000"/>
                </a:lnSpc>
              </a:pPr>
              <a:r>
                <a:rPr lang="zh-CN" altLang="en-US" sz="3000" b="1" dirty="0" smtClean="0"/>
                <a:t>意译</a:t>
              </a:r>
              <a:endParaRPr lang="zh-CN" altLang="en-US" sz="3000" b="1" dirty="0" smtClean="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8"/>
          <p:cNvGrpSpPr/>
          <p:nvPr/>
        </p:nvGrpSpPr>
        <p:grpSpPr>
          <a:xfrm>
            <a:off x="527539" y="995124"/>
            <a:ext cx="11230706" cy="5170646"/>
            <a:chOff x="1254370" y="1499217"/>
            <a:chExt cx="11230706" cy="5170646"/>
          </a:xfrm>
        </p:grpSpPr>
        <p:grpSp>
          <p:nvGrpSpPr>
            <p:cNvPr id="9" name="组合 9"/>
            <p:cNvGrpSpPr/>
            <p:nvPr/>
          </p:nvGrpSpPr>
          <p:grpSpPr>
            <a:xfrm>
              <a:off x="1254370" y="2181610"/>
              <a:ext cx="1969476" cy="4219192"/>
              <a:chOff x="1285560" y="2803049"/>
              <a:chExt cx="1969476" cy="4219192"/>
            </a:xfrm>
          </p:grpSpPr>
          <p:sp>
            <p:nvSpPr>
              <p:cNvPr id="3" name="矩形 2"/>
              <p:cNvSpPr/>
              <p:nvPr/>
            </p:nvSpPr>
            <p:spPr>
              <a:xfrm>
                <a:off x="1285560" y="3558861"/>
                <a:ext cx="597877" cy="2862322"/>
              </a:xfrm>
              <a:prstGeom prst="rect">
                <a:avLst/>
              </a:prstGeom>
            </p:spPr>
            <p:txBody>
              <a:bodyPr wrap="square">
                <a:spAutoFit/>
              </a:bodyPr>
              <a:lstStyle/>
              <a:p>
                <a:r>
                  <a:rPr lang="zh-CN" altLang="en-US" sz="3000" b="1" dirty="0" smtClean="0">
                    <a:solidFill>
                      <a:srgbClr val="FF3399"/>
                    </a:solidFill>
                  </a:rPr>
                  <a:t>翻 译 文 言 句 子 </a:t>
                </a:r>
                <a:endParaRPr lang="zh-CN" altLang="en-US" sz="3000" b="1" dirty="0" smtClean="0">
                  <a:solidFill>
                    <a:srgbClr val="FF3399"/>
                  </a:solidFill>
                </a:endParaRPr>
              </a:p>
            </p:txBody>
          </p:sp>
          <p:sp>
            <p:nvSpPr>
              <p:cNvPr id="4" name="左大括号 3"/>
              <p:cNvSpPr/>
              <p:nvPr/>
            </p:nvSpPr>
            <p:spPr>
              <a:xfrm>
                <a:off x="1889713" y="2803049"/>
                <a:ext cx="486092" cy="421919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矩形 4"/>
              <p:cNvSpPr/>
              <p:nvPr/>
            </p:nvSpPr>
            <p:spPr>
              <a:xfrm>
                <a:off x="2226833" y="4031518"/>
                <a:ext cx="1028203" cy="1477328"/>
              </a:xfrm>
              <a:prstGeom prst="rect">
                <a:avLst/>
              </a:prstGeom>
            </p:spPr>
            <p:txBody>
              <a:bodyPr wrap="square">
                <a:spAutoFit/>
              </a:bodyPr>
              <a:lstStyle/>
              <a:p>
                <a:r>
                  <a:rPr lang="zh-CN" altLang="en-US" sz="3000" b="1" dirty="0" smtClean="0"/>
                  <a:t>翻译“六字诀” </a:t>
                </a:r>
                <a:endParaRPr lang="zh-CN" altLang="en-US" sz="3000" b="1" dirty="0" smtClean="0"/>
              </a:p>
            </p:txBody>
          </p:sp>
        </p:grpSp>
        <p:sp>
          <p:nvSpPr>
            <p:cNvPr id="7" name="左大括号 6"/>
            <p:cNvSpPr/>
            <p:nvPr/>
          </p:nvSpPr>
          <p:spPr>
            <a:xfrm>
              <a:off x="3300462" y="1946031"/>
              <a:ext cx="474369" cy="454855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矩形 7"/>
            <p:cNvSpPr/>
            <p:nvPr/>
          </p:nvSpPr>
          <p:spPr>
            <a:xfrm>
              <a:off x="3798277" y="1499217"/>
              <a:ext cx="8686799" cy="5170646"/>
            </a:xfrm>
            <a:prstGeom prst="rect">
              <a:avLst/>
            </a:prstGeom>
          </p:spPr>
          <p:txBody>
            <a:bodyPr wrap="square">
              <a:spAutoFit/>
            </a:bodyPr>
            <a:lstStyle/>
            <a:p>
              <a:r>
                <a:rPr lang="zh-CN" altLang="en-US" sz="3000" b="1" dirty="0" smtClean="0"/>
                <a:t>留： 保留原文中的专有名词，如国号、人名、地名、官名等。 </a:t>
              </a:r>
              <a:endParaRPr lang="en-US" altLang="zh-CN" sz="3000" b="1" dirty="0" smtClean="0"/>
            </a:p>
            <a:p>
              <a:r>
                <a:rPr lang="zh-CN" altLang="en-US" sz="3000" b="1" dirty="0" smtClean="0"/>
                <a:t>对</a:t>
              </a:r>
              <a:r>
                <a:rPr lang="zh-CN" altLang="en-US" sz="3000" b="1" dirty="0" smtClean="0"/>
                <a:t>： 将单音节词直接对译成以该词为语素的现代汉语的双音节或多音节词。 </a:t>
              </a:r>
              <a:endParaRPr lang="en-US" altLang="zh-CN" sz="3000" b="1" dirty="0" smtClean="0"/>
            </a:p>
            <a:p>
              <a:r>
                <a:rPr lang="zh-CN" altLang="en-US" sz="3000" b="1" dirty="0" smtClean="0"/>
                <a:t>补</a:t>
              </a:r>
              <a:r>
                <a:rPr lang="zh-CN" altLang="en-US" sz="3000" b="1" dirty="0" smtClean="0"/>
                <a:t>： 将文言文中省略的词语、句子成分在译文中适当地补充出来。 </a:t>
              </a:r>
              <a:endParaRPr lang="en-US" altLang="zh-CN" sz="3000" b="1" dirty="0" smtClean="0"/>
            </a:p>
            <a:p>
              <a:r>
                <a:rPr lang="zh-CN" altLang="en-US" sz="3000" b="1" dirty="0" smtClean="0"/>
                <a:t>删</a:t>
              </a:r>
              <a:r>
                <a:rPr lang="zh-CN" altLang="en-US" sz="3000" b="1" dirty="0" smtClean="0"/>
                <a:t>：删去不译的词。 </a:t>
              </a:r>
              <a:endParaRPr lang="en-US" altLang="zh-CN" sz="3000" b="1" dirty="0" smtClean="0"/>
            </a:p>
            <a:p>
              <a:r>
                <a:rPr lang="zh-CN" altLang="en-US" sz="3000" b="1" dirty="0" smtClean="0"/>
                <a:t>调</a:t>
              </a:r>
              <a:r>
                <a:rPr lang="zh-CN" altLang="en-US" sz="3000" b="1" dirty="0" smtClean="0"/>
                <a:t>： 翻译特殊句式时要进行必要的调整，使之符合现代汉语的习惯。 </a:t>
              </a:r>
              <a:endParaRPr lang="en-US" altLang="zh-CN" sz="3000" b="1" dirty="0" smtClean="0"/>
            </a:p>
            <a:p>
              <a:r>
                <a:rPr lang="zh-CN" altLang="en-US" sz="3000" b="1" dirty="0" smtClean="0"/>
                <a:t>换</a:t>
              </a:r>
              <a:r>
                <a:rPr lang="zh-CN" altLang="en-US" sz="3000" b="1" dirty="0" smtClean="0"/>
                <a:t>： 把古今意义相同但说法不同的词语换成现代汉语中的词语。 </a:t>
              </a:r>
              <a:endParaRPr lang="zh-CN" altLang="en-US" sz="3000" b="1" dirty="0" smtClean="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955" y="1268880"/>
            <a:ext cx="1845001" cy="461665"/>
          </a:xfrm>
          <a:prstGeom prst="rect">
            <a:avLst/>
          </a:prstGeom>
          <a:noFill/>
        </p:spPr>
        <p:txBody>
          <a:bodyPr wrap="square" rtlCol="0">
            <a:spAutoFit/>
          </a:bodyPr>
          <a:lstStyle/>
          <a:p>
            <a:r>
              <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rPr>
              <a:t>经典题型</a:t>
            </a:r>
            <a:endPar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endParaRPr>
          </a:p>
        </p:txBody>
      </p:sp>
      <p:sp>
        <p:nvSpPr>
          <p:cNvPr id="3" name="TextBox 2"/>
          <p:cNvSpPr txBox="1"/>
          <p:nvPr/>
        </p:nvSpPr>
        <p:spPr>
          <a:xfrm>
            <a:off x="602513" y="1859517"/>
            <a:ext cx="10795590" cy="1523494"/>
          </a:xfrm>
          <a:prstGeom prst="rect">
            <a:avLst/>
          </a:prstGeom>
          <a:noFill/>
        </p:spPr>
        <p:txBody>
          <a:bodyPr wrap="square" rtlCol="0">
            <a:spAutoFit/>
          </a:bodyPr>
          <a:lstStyle/>
          <a:p>
            <a:pPr>
              <a:lnSpc>
                <a:spcPct val="150000"/>
              </a:lnSpc>
            </a:pPr>
            <a:r>
              <a:rPr lang="zh-CN" altLang="en-US" sz="3000" b="1" dirty="0" smtClean="0"/>
              <a:t>❶ 用现代汉语翻译下面的句子。 </a:t>
            </a:r>
            <a:endParaRPr lang="zh-CN" altLang="en-US" sz="3000" b="1" dirty="0" smtClean="0"/>
          </a:p>
          <a:p>
            <a:pPr>
              <a:lnSpc>
                <a:spcPct val="150000"/>
              </a:lnSpc>
            </a:pPr>
            <a:r>
              <a:rPr lang="zh-CN" altLang="en-US" sz="3000" b="1" dirty="0" smtClean="0"/>
              <a:t>❷ 下面的句子翻译正确（错误）的一项是</a:t>
            </a:r>
            <a:r>
              <a:rPr lang="zh-CN" altLang="en-US" sz="3000" b="1" dirty="0" smtClean="0"/>
              <a:t>（    </a:t>
            </a:r>
            <a:r>
              <a:rPr lang="zh-CN" altLang="en-US" sz="3000" b="1" dirty="0" smtClean="0"/>
              <a:t>）。</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955" y="1120032"/>
            <a:ext cx="1845001" cy="461665"/>
          </a:xfrm>
          <a:prstGeom prst="rect">
            <a:avLst/>
          </a:prstGeom>
          <a:noFill/>
        </p:spPr>
        <p:txBody>
          <a:bodyPr wrap="square" rtlCol="0">
            <a:spAutoFit/>
          </a:bodyPr>
          <a:lstStyle/>
          <a:p>
            <a:r>
              <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rPr>
              <a:t>类文在线</a:t>
            </a:r>
            <a:endParaRPr lang="zh-CN" altLang="en-US" sz="2400" dirty="0" smtClean="0">
              <a:solidFill>
                <a:srgbClr val="C00000"/>
              </a:solidFill>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356786" y="1684903"/>
            <a:ext cx="8297464" cy="553998"/>
          </a:xfrm>
          <a:prstGeom prst="rect">
            <a:avLst/>
          </a:prstGeom>
        </p:spPr>
        <p:txBody>
          <a:bodyPr wrap="none">
            <a:spAutoFit/>
          </a:bodyPr>
          <a:lstStyle/>
          <a:p>
            <a:r>
              <a:rPr lang="zh-CN" altLang="en-US" sz="3000" b="1" dirty="0" smtClean="0">
                <a:solidFill>
                  <a:srgbClr val="C00000"/>
                </a:solidFill>
              </a:rPr>
              <a:t>［</a:t>
            </a:r>
            <a:r>
              <a:rPr lang="zh-CN" altLang="en-US" sz="3000" b="1" dirty="0" smtClean="0">
                <a:solidFill>
                  <a:srgbClr val="C00000"/>
                </a:solidFill>
              </a:rPr>
              <a:t>泰州中</a:t>
            </a:r>
            <a:r>
              <a:rPr lang="zh-CN" altLang="en-US" sz="3000" b="1" dirty="0" smtClean="0">
                <a:solidFill>
                  <a:srgbClr val="C00000"/>
                </a:solidFill>
              </a:rPr>
              <a:t>考］</a:t>
            </a:r>
            <a:r>
              <a:rPr lang="zh-CN" altLang="en-US" sz="3000" b="1" dirty="0" smtClean="0"/>
              <a:t>阅读下面的文言语段，完成题目。</a:t>
            </a:r>
            <a:endParaRPr lang="zh-CN" altLang="en-US" sz="3000" b="1" dirty="0" smtClean="0"/>
          </a:p>
        </p:txBody>
      </p:sp>
      <p:sp>
        <p:nvSpPr>
          <p:cNvPr id="4" name="TextBox 3"/>
          <p:cNvSpPr txBox="1"/>
          <p:nvPr/>
        </p:nvSpPr>
        <p:spPr>
          <a:xfrm>
            <a:off x="603254" y="2535891"/>
            <a:ext cx="10993659" cy="2774670"/>
          </a:xfrm>
          <a:prstGeom prst="rect">
            <a:avLst/>
          </a:prstGeom>
          <a:noFill/>
        </p:spPr>
        <p:txBody>
          <a:bodyPr wrap="square" rtlCol="0">
            <a:spAutoFit/>
          </a:bodyPr>
          <a:lstStyle/>
          <a:p>
            <a:pPr>
              <a:lnSpc>
                <a:spcPct val="150000"/>
              </a:lnSpc>
            </a:pPr>
            <a:r>
              <a:rPr lang="en-US" altLang="zh-CN" sz="3000" b="1" dirty="0" smtClean="0"/>
              <a:t>	</a:t>
            </a:r>
            <a:r>
              <a:rPr lang="zh-CN" altLang="en-US" sz="3000" b="1" dirty="0" smtClean="0"/>
              <a:t>京师</a:t>
            </a:r>
            <a:r>
              <a:rPr lang="zh-CN" altLang="en-US" sz="3000" b="1" dirty="0" smtClean="0"/>
              <a:t>花木最古者，首给孤寺</a:t>
            </a:r>
            <a:r>
              <a:rPr lang="zh-CN" altLang="en-US" sz="3000" b="1" baseline="30000" dirty="0" smtClean="0"/>
              <a:t>①</a:t>
            </a:r>
            <a:r>
              <a:rPr lang="zh-CN" altLang="en-US" sz="3000" b="1" dirty="0" smtClean="0"/>
              <a:t>吕氏藤花，次则余家之青桐，皆数百年物也。</a:t>
            </a:r>
            <a:r>
              <a:rPr lang="en-US" altLang="zh-CN" sz="3000" b="1" dirty="0" smtClean="0"/>
              <a:t>……</a:t>
            </a:r>
            <a:r>
              <a:rPr lang="zh-CN" altLang="en-US" sz="3000" b="1" dirty="0" smtClean="0"/>
              <a:t>吕氏宅后售与高太守兆煌，又转售程主事振甲。藤今犹在， 其架用梁栋之材，始能支拄。其阴覆厅事一院， 其蔓旁引，又覆西偏书室一院</a:t>
            </a:r>
            <a:r>
              <a:rPr lang="zh-CN" altLang="en-US" sz="3000" b="1" dirty="0" smtClean="0"/>
              <a:t>。</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1190" y="915646"/>
            <a:ext cx="11065625" cy="2774670"/>
          </a:xfrm>
          <a:prstGeom prst="rect">
            <a:avLst/>
          </a:prstGeom>
          <a:noFill/>
        </p:spPr>
        <p:txBody>
          <a:bodyPr wrap="square" rtlCol="0">
            <a:spAutoFit/>
          </a:bodyPr>
          <a:lstStyle/>
          <a:p>
            <a:pPr>
              <a:lnSpc>
                <a:spcPct val="150000"/>
              </a:lnSpc>
            </a:pPr>
            <a:r>
              <a:rPr lang="zh-CN" altLang="en-US" sz="3000" b="1" dirty="0" smtClean="0"/>
              <a:t>花时如紫云垂地， 香气袭衣。慕堂</a:t>
            </a:r>
            <a:r>
              <a:rPr lang="zh-CN" altLang="en-US" sz="3000" b="1" baseline="30000" dirty="0" smtClean="0"/>
              <a:t>②</a:t>
            </a:r>
            <a:r>
              <a:rPr lang="zh-CN" altLang="en-US" sz="3000" b="1" dirty="0" smtClean="0"/>
              <a:t>在日，或自宴客，或友人借宴客， 觞咏殆无虚夕</a:t>
            </a:r>
            <a:r>
              <a:rPr lang="zh-CN" altLang="en-US" sz="3000" b="1" baseline="30000" dirty="0" smtClean="0"/>
              <a:t>③</a:t>
            </a:r>
            <a:r>
              <a:rPr lang="zh-CN" altLang="en-US" sz="3000" b="1" dirty="0" smtClean="0"/>
              <a:t>。迄今四十馀</a:t>
            </a:r>
            <a:r>
              <a:rPr lang="zh-CN" altLang="en-US" sz="3000" b="1" baseline="30000" dirty="0" smtClean="0"/>
              <a:t>④</a:t>
            </a:r>
            <a:r>
              <a:rPr lang="zh-CN" altLang="en-US" sz="3000" b="1" dirty="0" smtClean="0"/>
              <a:t>年，再到曾游，已非旧主，殊深邻笛之悲</a:t>
            </a:r>
            <a:r>
              <a:rPr lang="zh-CN" altLang="en-US" sz="3000" b="1" baseline="30000" dirty="0" smtClean="0"/>
              <a:t>⑤</a:t>
            </a:r>
            <a:r>
              <a:rPr lang="zh-CN" altLang="en-US" sz="3000" b="1" dirty="0" smtClean="0"/>
              <a:t>。</a:t>
            </a:r>
            <a:endParaRPr lang="zh-CN" altLang="en-US" sz="3000" b="1" dirty="0" smtClean="0"/>
          </a:p>
          <a:p>
            <a:pPr algn="r">
              <a:lnSpc>
                <a:spcPct val="150000"/>
              </a:lnSpc>
            </a:pPr>
            <a:r>
              <a:rPr lang="zh-CN" altLang="en-US" sz="3000" b="1" dirty="0" smtClean="0"/>
              <a:t>（节选自纪昀</a:t>
            </a:r>
            <a:r>
              <a:rPr lang="en-US" altLang="zh-CN" sz="3000" b="1" dirty="0" smtClean="0"/>
              <a:t>《</a:t>
            </a:r>
            <a:r>
              <a:rPr lang="zh-CN" altLang="en-US" sz="3000" b="1" dirty="0" smtClean="0"/>
              <a:t>阅微草堂笔记</a:t>
            </a:r>
            <a:r>
              <a:rPr lang="en-US" altLang="zh-CN" sz="3000" b="1" dirty="0" smtClean="0"/>
              <a:t>》</a:t>
            </a:r>
            <a:r>
              <a:rPr lang="zh-CN" altLang="en-US" sz="3000" b="1" dirty="0" smtClean="0"/>
              <a:t>，有删减） </a:t>
            </a:r>
            <a:endParaRPr lang="zh-CN" alt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2186</Words>
  <Application>WPS 演示</Application>
  <PresentationFormat>自定义</PresentationFormat>
  <Paragraphs>126</Paragraphs>
  <Slides>20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20</vt:i4>
      </vt:variant>
    </vt:vector>
  </HeadingPairs>
  <TitlesOfParts>
    <vt:vector size="31" baseType="lpstr">
      <vt:lpstr>Arial</vt:lpstr>
      <vt:lpstr>宋体</vt:lpstr>
      <vt:lpstr>Wingdings</vt:lpstr>
      <vt:lpstr>微软雅黑</vt:lpstr>
      <vt:lpstr>华文新魏</vt:lpstr>
      <vt:lpstr>Times New Roman</vt:lpstr>
      <vt:lpstr>Arial Unicode MS</vt:lpstr>
      <vt:lpstr>Calibri</vt:lpstr>
      <vt:lpstr>黑体</vt:lpstr>
      <vt:lpstr>仿宋</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aa</cp:lastModifiedBy>
  <cp:revision>234</cp:revision>
  <dcterms:created xsi:type="dcterms:W3CDTF">2018-02-07T00:47:00Z</dcterms:created>
  <dcterms:modified xsi:type="dcterms:W3CDTF">2020-05-25T02:28:36Z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