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1"/>
  </p:handoutMasterIdLst>
  <p:sldIdLst>
    <p:sldId id="695" r:id="rId3"/>
    <p:sldId id="568" r:id="rId5"/>
    <p:sldId id="536" r:id="rId6"/>
    <p:sldId id="577" r:id="rId7"/>
    <p:sldId id="537" r:id="rId8"/>
    <p:sldId id="556" r:id="rId9"/>
    <p:sldId id="580" r:id="rId10"/>
    <p:sldId id="581" r:id="rId11"/>
    <p:sldId id="582" r:id="rId12"/>
    <p:sldId id="494" r:id="rId13"/>
    <p:sldId id="583" r:id="rId14"/>
    <p:sldId id="584" r:id="rId15"/>
    <p:sldId id="585" r:id="rId16"/>
    <p:sldId id="586" r:id="rId17"/>
    <p:sldId id="588" r:id="rId18"/>
    <p:sldId id="589" r:id="rId19"/>
    <p:sldId id="262"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AD9"/>
    <a:srgbClr val="04769A"/>
    <a:srgbClr val="74B012"/>
    <a:srgbClr val="C849D3"/>
    <a:srgbClr val="ECE4EE"/>
    <a:srgbClr val="EB6067"/>
    <a:srgbClr val="8FC321"/>
    <a:srgbClr val="E50014"/>
    <a:srgbClr val="00B7ED"/>
    <a:srgbClr val="F3B8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660"/>
  </p:normalViewPr>
  <p:slideViewPr>
    <p:cSldViewPr snapToGrid="0" showGuides="1">
      <p:cViewPr varScale="1">
        <p:scale>
          <a:sx n="122" d="100"/>
          <a:sy n="122" d="100"/>
        </p:scale>
        <p:origin x="-96" y="-204"/>
      </p:cViewPr>
      <p:guideLst>
        <p:guide orient="horz" pos="2118"/>
        <p:guide pos="3840"/>
        <p:guide pos="7468"/>
        <p:guide pos="211"/>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Arial" panose="020B0604020202020204" pitchFamily="34" charset="0"/>
              <a:ea typeface="黑体" panose="02010600030101010101" pitchFamily="49"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Arial" panose="020B0604020202020204" pitchFamily="34" charset="0"/>
                <a:ea typeface="黑体" panose="02010600030101010101" pitchFamily="49" charset="-122"/>
              </a:rPr>
            </a:fld>
            <a:endParaRPr lang="zh-CN" altLang="en-US" dirty="0">
              <a:latin typeface="Arial" panose="020B0604020202020204" pitchFamily="34" charset="0"/>
              <a:ea typeface="黑体" panose="02010600030101010101" pitchFamily="49"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Arial" panose="020B0604020202020204" pitchFamily="34" charset="0"/>
              <a:ea typeface="黑体" panose="02010600030101010101" pitchFamily="49"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Arial" panose="020B0604020202020204" pitchFamily="34" charset="0"/>
                <a:ea typeface="黑体" panose="02010600030101010101" pitchFamily="49" charset="-122"/>
              </a:rPr>
            </a:fld>
            <a:endParaRPr lang="zh-CN" altLang="en-US" dirty="0">
              <a:latin typeface="Arial" panose="020B0604020202020204" pitchFamily="34" charset="0"/>
              <a:ea typeface="黑体" panose="0201060003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黑体" panose="0201060003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黑体" panose="02010600030101010101" pitchFamily="49" charset="-122"/>
              </a:defRPr>
            </a:lvl1pPr>
          </a:lstStyle>
          <a:p>
            <a:fld id="{4364CCA6-6EA6-4EEA-A4EB-59FEDC1331C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黑体" panose="0201060003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黑体" panose="02010600030101010101" pitchFamily="49" charset="-122"/>
              </a:defRPr>
            </a:lvl1pPr>
          </a:lstStyle>
          <a:p>
            <a:fld id="{5C6A43CB-8CD8-481B-826F-9EA9627E8B1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黑体" panose="02010600030101010101" pitchFamily="49" charset="-122"/>
        <a:cs typeface="+mn-cs"/>
      </a:defRPr>
    </a:lvl1pPr>
    <a:lvl2pPr marL="457200" algn="l" defTabSz="914400" rtl="0" eaLnBrk="1" latinLnBrk="0" hangingPunct="1">
      <a:defRPr sz="1200" kern="1200">
        <a:solidFill>
          <a:schemeClr val="tx1"/>
        </a:solidFill>
        <a:latin typeface="Arial" panose="020B0604020202020204" pitchFamily="34" charset="0"/>
        <a:ea typeface="黑体" panose="02010600030101010101" pitchFamily="49" charset="-122"/>
        <a:cs typeface="+mn-cs"/>
      </a:defRPr>
    </a:lvl2pPr>
    <a:lvl3pPr marL="914400" algn="l" defTabSz="914400" rtl="0" eaLnBrk="1" latinLnBrk="0" hangingPunct="1">
      <a:defRPr sz="1200" kern="1200">
        <a:solidFill>
          <a:schemeClr val="tx1"/>
        </a:solidFill>
        <a:latin typeface="Arial" panose="020B0604020202020204" pitchFamily="34" charset="0"/>
        <a:ea typeface="黑体" panose="02010600030101010101" pitchFamily="49" charset="-122"/>
        <a:cs typeface="+mn-cs"/>
      </a:defRPr>
    </a:lvl3pPr>
    <a:lvl4pPr marL="1371600" algn="l" defTabSz="914400" rtl="0" eaLnBrk="1" latinLnBrk="0" hangingPunct="1">
      <a:defRPr sz="1200" kern="1200">
        <a:solidFill>
          <a:schemeClr val="tx1"/>
        </a:solidFill>
        <a:latin typeface="Arial" panose="020B0604020202020204" pitchFamily="34" charset="0"/>
        <a:ea typeface="黑体" panose="02010600030101010101" pitchFamily="49" charset="-122"/>
        <a:cs typeface="+mn-cs"/>
      </a:defRPr>
    </a:lvl4pPr>
    <a:lvl5pPr marL="1828800" algn="l" defTabSz="914400" rtl="0" eaLnBrk="1" latinLnBrk="0" hangingPunct="1">
      <a:defRPr sz="1200" kern="1200">
        <a:solidFill>
          <a:schemeClr val="tx1"/>
        </a:solidFill>
        <a:latin typeface="Arial" panose="020B0604020202020204" pitchFamily="34" charset="0"/>
        <a:ea typeface="黑体" panose="0201060003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6.xml"/><Relationship Id="rId23" Type="http://schemas.openxmlformats.org/officeDocument/2006/relationships/tags" Target="../tags/tag5.xml"/><Relationship Id="rId22" Type="http://schemas.openxmlformats.org/officeDocument/2006/relationships/tags" Target="../tags/tag4.xml"/><Relationship Id="rId21" Type="http://schemas.openxmlformats.org/officeDocument/2006/relationships/tags" Target="../tags/tag3.xml"/><Relationship Id="rId20" Type="http://schemas.openxmlformats.org/officeDocument/2006/relationships/tags" Target="../tags/tag2.xml"/><Relationship Id="rId2" Type="http://schemas.openxmlformats.org/officeDocument/2006/relationships/slideLayout" Target="../slideLayouts/slideLayout2.xml"/><Relationship Id="rId19" Type="http://schemas.openxmlformats.org/officeDocument/2006/relationships/tags" Target="../tags/tag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14.xml"/><Relationship Id="rId2" Type="http://schemas.openxmlformats.org/officeDocument/2006/relationships/image" Target="../media/image10.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5.xml"/><Relationship Id="rId2" Type="http://schemas.openxmlformats.org/officeDocument/2006/relationships/image" Target="../media/image11.jpe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18.xml"/><Relationship Id="rId2" Type="http://schemas.openxmlformats.org/officeDocument/2006/relationships/image" Target="../media/image12.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19.xml"/><Relationship Id="rId2" Type="http://schemas.openxmlformats.org/officeDocument/2006/relationships/image" Target="../media/image13.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0.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9.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0.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1.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tags" Target="../tags/tag13.xml"/><Relationship Id="rId2" Type="http://schemas.openxmlformats.org/officeDocument/2006/relationships/image" Target="../media/image9.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7.jpg"/>
          <p:cNvPicPr>
            <a:picLocks noChangeAspect="1"/>
          </p:cNvPicPr>
          <p:nvPr/>
        </p:nvPicPr>
        <p:blipFill>
          <a:blip r:embed="rId1" cstate="print"/>
          <a:stretch>
            <a:fillRect/>
          </a:stretch>
        </p:blipFill>
        <p:spPr>
          <a:xfrm>
            <a:off x="-273912" y="0"/>
            <a:ext cx="12887622" cy="7114784"/>
          </a:xfrm>
          <a:prstGeom prst="rect">
            <a:avLst/>
          </a:prstGeom>
        </p:spPr>
      </p:pic>
      <p:sp>
        <p:nvSpPr>
          <p:cNvPr id="5" name="文本框 50"/>
          <p:cNvSpPr txBox="1"/>
          <p:nvPr/>
        </p:nvSpPr>
        <p:spPr>
          <a:xfrm>
            <a:off x="8178165" y="2364740"/>
            <a:ext cx="2776855" cy="1568450"/>
          </a:xfrm>
          <a:prstGeom prst="rect">
            <a:avLst/>
          </a:prstGeom>
          <a:noFill/>
        </p:spPr>
        <p:txBody>
          <a:bodyPr wrap="square" rtlCol="0">
            <a:spAutoFit/>
          </a:bodyPr>
          <a:lstStyle/>
          <a:p>
            <a:pPr algn="dist"/>
            <a:r>
              <a:rPr lang="zh-CN" altLang="en-US" sz="9600" b="1" kern="8000" spc="100" dirty="0">
                <a:solidFill>
                  <a:srgbClr val="C00000"/>
                </a:solidFill>
                <a:latin typeface="幼圆" panose="02010509060101010101" charset="-122"/>
                <a:ea typeface="幼圆" panose="02010509060101010101" charset="-122"/>
              </a:rPr>
              <a:t>语文</a:t>
            </a:r>
            <a:endParaRPr lang="zh-CN" altLang="en-US" sz="9600" b="1" kern="8000" spc="100" dirty="0">
              <a:solidFill>
                <a:srgbClr val="C00000"/>
              </a:solidFill>
              <a:latin typeface="幼圆" panose="02010509060101010101" charset="-122"/>
              <a:ea typeface="幼圆" panose="02010509060101010101" charset="-122"/>
            </a:endParaRPr>
          </a:p>
        </p:txBody>
      </p:sp>
      <p:sp>
        <p:nvSpPr>
          <p:cNvPr id="6" name="矩形 5"/>
          <p:cNvSpPr/>
          <p:nvPr/>
        </p:nvSpPr>
        <p:spPr>
          <a:xfrm>
            <a:off x="-118110" y="4672330"/>
            <a:ext cx="12213590" cy="2231390"/>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sp>
        <p:nvSpPr>
          <p:cNvPr id="7" name="文本框 6"/>
          <p:cNvSpPr txBox="1"/>
          <p:nvPr/>
        </p:nvSpPr>
        <p:spPr>
          <a:xfrm>
            <a:off x="3537585" y="5306695"/>
            <a:ext cx="7837170" cy="768350"/>
          </a:xfrm>
          <a:prstGeom prst="rect">
            <a:avLst/>
          </a:prstGeom>
          <a:noFill/>
        </p:spPr>
        <p:txBody>
          <a:bodyPr wrap="square" rtlCol="0">
            <a:spAutoFit/>
          </a:bodyPr>
          <a:lstStyle/>
          <a:p>
            <a:r>
              <a:rPr lang="zh-CN" altLang="en-US" sz="4400" dirty="0">
                <a:solidFill>
                  <a:schemeClr val="bg2"/>
                </a:solidFill>
              </a:rPr>
              <a:t>人教部编版</a:t>
            </a:r>
            <a:r>
              <a:rPr lang="en-US" altLang="zh-CN" sz="4400" dirty="0">
                <a:solidFill>
                  <a:schemeClr val="bg2"/>
                </a:solidFill>
              </a:rPr>
              <a:t>·</a:t>
            </a:r>
            <a:r>
              <a:rPr lang="zh-CN" altLang="en-US" sz="4400">
                <a:solidFill>
                  <a:schemeClr val="bg2"/>
                </a:solidFill>
              </a:rPr>
              <a:t>五年级</a:t>
            </a:r>
            <a:r>
              <a:rPr lang="zh-CN" altLang="en-US" sz="4400" dirty="0">
                <a:solidFill>
                  <a:schemeClr val="bg2"/>
                </a:solidFill>
              </a:rPr>
              <a:t>（下册）</a:t>
            </a:r>
            <a:endParaRPr lang="zh-CN" altLang="en-US" sz="4400" dirty="0">
              <a:solidFill>
                <a:schemeClr val="bg2"/>
              </a:solidFill>
            </a:endParaRPr>
          </a:p>
        </p:txBody>
      </p:sp>
      <p:pic>
        <p:nvPicPr>
          <p:cNvPr id="8" name="图片 7" descr="图片2副本"/>
          <p:cNvPicPr>
            <a:picLocks noChangeAspect="1"/>
          </p:cNvPicPr>
          <p:nvPr/>
        </p:nvPicPr>
        <p:blipFill>
          <a:blip r:embed="rId2" cstate="print"/>
          <a:stretch>
            <a:fillRect/>
          </a:stretch>
        </p:blipFill>
        <p:spPr>
          <a:xfrm>
            <a:off x="776209" y="-432679"/>
            <a:ext cx="5393690" cy="49460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7170" y="413084"/>
            <a:ext cx="2035629" cy="583565"/>
          </a:xfrm>
          <a:prstGeom prst="rect">
            <a:avLst/>
          </a:prstGeom>
          <a:noFill/>
        </p:spPr>
        <p:txBody>
          <a:bodyPr wrap="square" rtlCol="0">
            <a:spAutoFit/>
          </a:bodyPr>
          <a:lstStyle/>
          <a:p>
            <a:r>
              <a:rPr lang="zh-CN" altLang="en-US" sz="3200" spc="300" dirty="0">
                <a:solidFill>
                  <a:schemeClr val="accent5"/>
                </a:solidFill>
              </a:rPr>
              <a:t>日积月累</a:t>
            </a:r>
            <a:endParaRPr lang="zh-CN" altLang="en-US" sz="3200" spc="300" dirty="0">
              <a:solidFill>
                <a:schemeClr val="accent5"/>
              </a:solidFill>
            </a:endParaRPr>
          </a:p>
        </p:txBody>
      </p:sp>
      <p:sp>
        <p:nvSpPr>
          <p:cNvPr id="7" name="副标题 6"/>
          <p:cNvSpPr>
            <a:spLocks noGrp="1"/>
          </p:cNvSpPr>
          <p:nvPr>
            <p:ph type="subTitle" idx="4294967295"/>
          </p:nvPr>
        </p:nvSpPr>
        <p:spPr>
          <a:xfrm>
            <a:off x="6767195" y="904240"/>
            <a:ext cx="4262120" cy="4437380"/>
          </a:xfrm>
        </p:spPr>
        <p:txBody>
          <a:bodyPr>
            <a:noAutofit/>
          </a:bodyPr>
          <a:lstStyle/>
          <a:p>
            <a:pPr marL="0" marR="0" lvl="0" indent="0" algn="ctr"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solidFill>
                  <a:schemeClr val="tx1"/>
                </a:solidFill>
                <a:uFillTx/>
                <a:latin typeface="宋体" panose="02010600030101010101" pitchFamily="2" charset="-122"/>
                <a:ea typeface="宋体" panose="02010600030101010101" pitchFamily="2" charset="-122"/>
                <a:cs typeface="楷体" panose="02010609060101010101" charset="-122"/>
                <a:sym typeface="+mn-ea"/>
              </a:rPr>
              <a:t>凉州词</a:t>
            </a:r>
            <a:endParaRPr kumimoji="0" lang="en-US" altLang="zh-CN" sz="3200" b="1" i="0" u="none" strike="noStrike" kern="1200" cap="none" spc="0" normalizeH="0" baseline="0" noProof="1">
              <a:solidFill>
                <a:schemeClr val="tx1"/>
              </a:solidFill>
              <a:uFillTx/>
              <a:latin typeface="宋体" panose="02010600030101010101" pitchFamily="2" charset="-122"/>
              <a:ea typeface="宋体" panose="02010600030101010101" pitchFamily="2" charset="-122"/>
              <a:cs typeface="楷体" panose="02010609060101010101" charset="-122"/>
              <a:sym typeface="+mn-ea"/>
            </a:endParaRPr>
          </a:p>
          <a:p>
            <a:pPr marL="0" marR="0" lvl="0" indent="0" algn="ctr" defTabSz="457200" rtl="0" eaLnBrk="0" fontAlgn="base" hangingPunct="0">
              <a:lnSpc>
                <a:spcPct val="150000"/>
              </a:lnSpc>
              <a:spcBef>
                <a:spcPct val="0"/>
              </a:spcBef>
              <a:spcAft>
                <a:spcPct val="0"/>
              </a:spcAft>
              <a:buClrTx/>
              <a:buSzTx/>
              <a:buFont typeface="Arial" panose="020B0604020202020204" pitchFamily="34" charset="0"/>
              <a:buNone/>
              <a:defRPr/>
            </a:pPr>
            <a:r>
              <a:rPr kumimoji="0" lang="en-US" altLang="zh-CN"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a:t>
            </a:r>
            <a:r>
              <a:rPr kumimoji="0" lang="zh-CN" altLang="en-US"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唐</a:t>
            </a:r>
            <a:r>
              <a:rPr kumimoji="0" lang="en-US" altLang="zh-CN"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a:t>
            </a:r>
            <a:r>
              <a:rPr kumimoji="0" lang="zh-CN" altLang="en-US"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王之涣</a:t>
            </a:r>
            <a:endParaRPr kumimoji="0" lang="zh-CN" altLang="en-US"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dist"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黄河远上白云间，</a:t>
            </a:r>
            <a:endParaRPr kumimoji="0" lang="en-US" altLang="zh-CN"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dist"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一片孤城万仞山。</a:t>
            </a:r>
            <a:endPar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dist"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羌笛何须怨杨柳，</a:t>
            </a:r>
            <a:endParaRPr kumimoji="0" lang="en-US" altLang="zh-CN"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dist"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春风不度玉门关。</a:t>
            </a:r>
            <a:endPar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just" defTabSz="457200" rtl="0" eaLnBrk="0" fontAlgn="base" hangingPunct="0">
              <a:lnSpc>
                <a:spcPct val="150000"/>
              </a:lnSpc>
              <a:spcBef>
                <a:spcPct val="0"/>
              </a:spcBef>
              <a:spcAft>
                <a:spcPct val="0"/>
              </a:spcAft>
              <a:buClrTx/>
              <a:buSzTx/>
              <a:buFontTx/>
              <a:buNone/>
              <a:defRPr/>
            </a:pPr>
            <a:r>
              <a:rPr kumimoji="0"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  </a:t>
            </a:r>
            <a:endParaRPr kumimoji="0"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4" name="图片 3"/>
          <p:cNvPicPr>
            <a:picLocks noChangeAspect="1"/>
          </p:cNvPicPr>
          <p:nvPr/>
        </p:nvPicPr>
        <p:blipFill>
          <a:blip r:embed="rId2" cstate="print"/>
          <a:stretch>
            <a:fillRect/>
          </a:stretch>
        </p:blipFill>
        <p:spPr>
          <a:xfrm>
            <a:off x="897890" y="1600835"/>
            <a:ext cx="4953000" cy="3544570"/>
          </a:xfrm>
          <a:prstGeom prst="round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1000" fill="hold"/>
                                        <p:tgtEl>
                                          <p:spTgt spid="7">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1000" fill="hold"/>
                                        <p:tgtEl>
                                          <p:spTgt spid="7">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7170" y="413084"/>
            <a:ext cx="2035629" cy="583565"/>
          </a:xfrm>
          <a:prstGeom prst="rect">
            <a:avLst/>
          </a:prstGeom>
          <a:noFill/>
        </p:spPr>
        <p:txBody>
          <a:bodyPr wrap="square" rtlCol="0">
            <a:spAutoFit/>
          </a:bodyPr>
          <a:lstStyle/>
          <a:p>
            <a:r>
              <a:rPr lang="zh-CN" altLang="en-US" sz="3200" spc="300" dirty="0">
                <a:solidFill>
                  <a:schemeClr val="accent5"/>
                </a:solidFill>
              </a:rPr>
              <a:t>日积月累</a:t>
            </a:r>
            <a:endParaRPr lang="zh-CN" altLang="en-US" sz="3200" spc="300" dirty="0">
              <a:solidFill>
                <a:schemeClr val="accent5"/>
              </a:solidFill>
            </a:endParaRPr>
          </a:p>
        </p:txBody>
      </p:sp>
      <p:sp>
        <p:nvSpPr>
          <p:cNvPr id="8194" name="文本框 5"/>
          <p:cNvSpPr txBox="1"/>
          <p:nvPr/>
        </p:nvSpPr>
        <p:spPr>
          <a:xfrm>
            <a:off x="335915" y="1251585"/>
            <a:ext cx="8632190" cy="4485005"/>
          </a:xfrm>
          <a:prstGeom prst="rect">
            <a:avLst/>
          </a:prstGeom>
          <a:noFill/>
          <a:ln w="9525">
            <a:noFill/>
          </a:ln>
        </p:spPr>
        <p:txBody>
          <a:bodyPr wrap="square" anchor="t">
            <a:spAutoFit/>
          </a:bodyPr>
          <a:lstStyle/>
          <a:p>
            <a:pPr indent="711200" fontAlgn="auto">
              <a:lnSpc>
                <a:spcPct val="170000"/>
              </a:lnSpc>
              <a:spcBef>
                <a:spcPts val="0"/>
              </a:spcBef>
              <a:spcAft>
                <a:spcPts val="0"/>
              </a:spcAft>
              <a:extLst>
                <a:ext uri="{35155182-B16C-46BC-9424-99874614C6A1}">
                  <wpsdc:indentchars xmlns:wpsdc="http://www.wps.cn/officeDocument/2017/drawingmlCustomData" val="200" checksum="3773799597"/>
                </a:ext>
              </a:extLst>
            </a:pPr>
            <a:r>
              <a:rPr lang="zh-CN" altLang="en-US" sz="2800" dirty="0">
                <a:solidFill>
                  <a:schemeClr val="accent6"/>
                </a:solidFill>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王之涣</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688</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年</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—742</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年），是盛唐时期的著名诗人，字季凌，汉族，绛州（今山西新绛县）人。豪放不羁，常击剑悲歌，其诗多被当时乐工制曲歌唱。名动一时，他常与高适、王昌龄等相唱和，以善于描写边塞风光著称。其代表作有</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登鹳雀楼</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凉州词</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等。</a:t>
            </a:r>
            <a:endParaRPr lang="zh-CN"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endParaRPr>
          </a:p>
        </p:txBody>
      </p:sp>
      <p:pic>
        <p:nvPicPr>
          <p:cNvPr id="1026" name="Picture 2" descr="https://gss3.bdstatic.com/-Po3dSag_xI4khGkpoWK1HF6hhy/baike/c0%3Dbaike116%2C5%2C5%2C116%2C38/sign=bde03f7eb5003af359b7d4325443ad39/4a36acaf2edda3ccf7ea675702e93901213f92b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946626" y="1456228"/>
            <a:ext cx="2887161" cy="3967517"/>
          </a:xfrm>
          <a:prstGeom prst="round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7170" y="413084"/>
            <a:ext cx="2035629" cy="583565"/>
          </a:xfrm>
          <a:prstGeom prst="rect">
            <a:avLst/>
          </a:prstGeom>
          <a:noFill/>
        </p:spPr>
        <p:txBody>
          <a:bodyPr wrap="square" rtlCol="0">
            <a:spAutoFit/>
          </a:bodyPr>
          <a:lstStyle/>
          <a:p>
            <a:r>
              <a:rPr lang="zh-CN" altLang="en-US" sz="3200" spc="300" dirty="0">
                <a:solidFill>
                  <a:schemeClr val="accent5"/>
                </a:solidFill>
              </a:rPr>
              <a:t>日积月累</a:t>
            </a:r>
            <a:endParaRPr lang="zh-CN" altLang="en-US" sz="3200" spc="300" dirty="0">
              <a:solidFill>
                <a:schemeClr val="accent5"/>
              </a:solidFill>
            </a:endParaRPr>
          </a:p>
        </p:txBody>
      </p:sp>
      <p:sp>
        <p:nvSpPr>
          <p:cNvPr id="2" name="文本框 1"/>
          <p:cNvSpPr txBox="1"/>
          <p:nvPr/>
        </p:nvSpPr>
        <p:spPr>
          <a:xfrm>
            <a:off x="316865" y="1109980"/>
            <a:ext cx="11538585" cy="4707890"/>
          </a:xfrm>
          <a:prstGeom prst="rect">
            <a:avLst/>
          </a:prstGeom>
          <a:noFill/>
        </p:spPr>
        <p:txBody>
          <a:bodyPr wrap="square" rtlCol="0" anchor="t">
            <a:spAutoFit/>
          </a:bodyPr>
          <a:lstStyle/>
          <a:p>
            <a:pPr indent="762000" fontAlgn="auto">
              <a:lnSpc>
                <a:spcPct val="200000"/>
              </a:lnSpc>
              <a:extLst>
                <a:ext uri="{35155182-B16C-46BC-9424-99874614C6A1}">
                  <wpsdc:indentchars xmlns:wpsdc="http://www.wps.cn/officeDocument/2017/drawingmlCustomData" val="200" checksum="3688930908"/>
                </a:ext>
              </a:extLst>
            </a:pPr>
            <a:r>
              <a:rPr lang="zh-CN" altLang="en-US" sz="3000">
                <a:latin typeface="楷体" panose="02010609060101010101" charset="-122"/>
                <a:ea typeface="楷体" panose="02010609060101010101" charset="-122"/>
                <a:cs typeface="楷体" panose="02010609060101010101" charset="-122"/>
              </a:rPr>
              <a:t>“凉州词”又称“凉州曲”,是凉州歌的唱词,不是诗题,而是盛唐时流行的一种曲调名。《凉州词》是一首边塞诗,诗句的意思是:</a:t>
            </a:r>
            <a:r>
              <a:rPr lang="zh-CN" altLang="en-US" sz="3000">
                <a:solidFill>
                  <a:srgbClr val="0070C0"/>
                </a:solidFill>
                <a:latin typeface="楷体" panose="02010609060101010101" charset="-122"/>
                <a:ea typeface="楷体" panose="02010609060101010101" charset="-122"/>
                <a:cs typeface="楷体" panose="02010609060101010101" charset="-122"/>
              </a:rPr>
              <a:t>黄河好像从白云间奔流而来,玉门关孤独地耸峙在高山中。何必用羌笛吹起那哀怨的杨柳曲去埋怨春光迟迟不来呢,原来玉门关一带春风是吹不到的啊!</a:t>
            </a:r>
            <a:endParaRPr lang="zh-CN" altLang="en-US" sz="3000">
              <a:solidFill>
                <a:srgbClr val="0070C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7170" y="413084"/>
            <a:ext cx="2035629" cy="583565"/>
          </a:xfrm>
          <a:prstGeom prst="rect">
            <a:avLst/>
          </a:prstGeom>
          <a:noFill/>
        </p:spPr>
        <p:txBody>
          <a:bodyPr wrap="square" rtlCol="0">
            <a:spAutoFit/>
          </a:bodyPr>
          <a:lstStyle/>
          <a:p>
            <a:r>
              <a:rPr lang="zh-CN" altLang="en-US" sz="3200" spc="300" dirty="0">
                <a:solidFill>
                  <a:schemeClr val="accent5"/>
                </a:solidFill>
              </a:rPr>
              <a:t>日积月累</a:t>
            </a:r>
            <a:endParaRPr lang="zh-CN" altLang="en-US" sz="3200" spc="300" dirty="0">
              <a:solidFill>
                <a:schemeClr val="accent5"/>
              </a:solidFill>
            </a:endParaRPr>
          </a:p>
        </p:txBody>
      </p:sp>
      <p:sp>
        <p:nvSpPr>
          <p:cNvPr id="2" name="文本框 1"/>
          <p:cNvSpPr txBox="1"/>
          <p:nvPr/>
        </p:nvSpPr>
        <p:spPr>
          <a:xfrm>
            <a:off x="346075" y="1075055"/>
            <a:ext cx="11489055" cy="4707890"/>
          </a:xfrm>
          <a:prstGeom prst="rect">
            <a:avLst/>
          </a:prstGeom>
          <a:noFill/>
        </p:spPr>
        <p:txBody>
          <a:bodyPr wrap="square" rtlCol="0" anchor="t">
            <a:spAutoFit/>
          </a:bodyPr>
          <a:lstStyle/>
          <a:p>
            <a:pPr indent="762000" fontAlgn="auto">
              <a:lnSpc>
                <a:spcPct val="200000"/>
              </a:lnSpc>
              <a:extLst>
                <a:ext uri="{35155182-B16C-46BC-9424-99874614C6A1}">
                  <wpsdc:indentchars xmlns:wpsdc="http://www.wps.cn/officeDocument/2017/drawingmlCustomData" val="200" checksum="3688930908"/>
                </a:ext>
              </a:extLst>
            </a:pPr>
            <a:r>
              <a:rPr lang="zh-CN" altLang="en-US" sz="3000">
                <a:solidFill>
                  <a:schemeClr val="accent6"/>
                </a:solidFill>
                <a:latin typeface="楷体" panose="02010609060101010101" charset="-122"/>
                <a:ea typeface="楷体" panose="02010609060101010101" charset="-122"/>
                <a:cs typeface="楷体" panose="02010609060101010101" charset="-122"/>
                <a:sym typeface="+mn-ea"/>
              </a:rPr>
              <a:t>这是一首七言绝句,笔调苍凉悲壮,以一种特殊的视角描绘了远眺黄河时的特殊感受，同时也展示了边塞地区壮阔、荒凉的景色。这首诗写得悲壮苍凉,流落出一股慷慨之气,边塞的酷寒正体现了戍守边防的征人回不了故乡的哀怨,这种哀怨却不是消沉,而是壮烈广阔。</a:t>
            </a:r>
            <a:endParaRPr lang="zh-CN" altLang="en-US" sz="3000">
              <a:solidFill>
                <a:schemeClr val="accent6"/>
              </a:solidFill>
              <a:latin typeface="楷体" panose="02010609060101010101" charset="-122"/>
              <a:ea typeface="楷体" panose="02010609060101010101" charset="-122"/>
              <a:cs typeface="楷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7170" y="413084"/>
            <a:ext cx="2035629" cy="583565"/>
          </a:xfrm>
          <a:prstGeom prst="rect">
            <a:avLst/>
          </a:prstGeom>
          <a:noFill/>
        </p:spPr>
        <p:txBody>
          <a:bodyPr wrap="square" rtlCol="0">
            <a:spAutoFit/>
          </a:bodyPr>
          <a:lstStyle/>
          <a:p>
            <a:r>
              <a:rPr lang="zh-CN" altLang="en-US" sz="3200" spc="300" dirty="0">
                <a:solidFill>
                  <a:schemeClr val="accent5"/>
                </a:solidFill>
              </a:rPr>
              <a:t>日积月累</a:t>
            </a:r>
            <a:endParaRPr lang="zh-CN" altLang="en-US" sz="3200" spc="300" dirty="0">
              <a:solidFill>
                <a:schemeClr val="accent5"/>
              </a:solidFill>
            </a:endParaRPr>
          </a:p>
        </p:txBody>
      </p:sp>
      <p:sp>
        <p:nvSpPr>
          <p:cNvPr id="7" name="副标题 6"/>
          <p:cNvSpPr>
            <a:spLocks noGrp="1"/>
          </p:cNvSpPr>
          <p:nvPr>
            <p:ph type="subTitle" idx="4294967295"/>
          </p:nvPr>
        </p:nvSpPr>
        <p:spPr>
          <a:xfrm>
            <a:off x="908685" y="1165225"/>
            <a:ext cx="5147945" cy="4437380"/>
          </a:xfrm>
        </p:spPr>
        <p:txBody>
          <a:bodyPr>
            <a:noAutofit/>
          </a:bodyPr>
          <a:lstStyle/>
          <a:p>
            <a:pPr marL="0" marR="0" lvl="0" indent="0" algn="ctr"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1">
                <a:solidFill>
                  <a:schemeClr val="tx1"/>
                </a:solidFill>
                <a:uFillTx/>
                <a:latin typeface="宋体" panose="02010600030101010101" pitchFamily="2" charset="-122"/>
                <a:ea typeface="宋体" panose="02010600030101010101" pitchFamily="2" charset="-122"/>
                <a:cs typeface="楷体" panose="02010609060101010101" charset="-122"/>
                <a:sym typeface="+mn-ea"/>
              </a:rPr>
              <a:t>黄鹤楼送孟浩然之广陵</a:t>
            </a:r>
            <a:endParaRPr kumimoji="0" lang="zh-CN" altLang="en-US" sz="3200" b="1" i="0" u="none" strike="noStrike" kern="1200" cap="none" spc="0" normalizeH="0" baseline="0" noProof="1">
              <a:solidFill>
                <a:schemeClr val="tx1"/>
              </a:solidFill>
              <a:uFillTx/>
              <a:latin typeface="宋体" panose="02010600030101010101" pitchFamily="2" charset="-122"/>
              <a:ea typeface="宋体" panose="02010600030101010101" pitchFamily="2" charset="-122"/>
              <a:cs typeface="楷体" panose="02010609060101010101" charset="-122"/>
              <a:sym typeface="+mn-ea"/>
            </a:endParaRPr>
          </a:p>
          <a:p>
            <a:pPr marL="0" marR="0" lvl="0" indent="0" algn="ctr" defTabSz="457200" rtl="0" eaLnBrk="0" fontAlgn="base" hangingPunct="0">
              <a:lnSpc>
                <a:spcPct val="150000"/>
              </a:lnSpc>
              <a:spcBef>
                <a:spcPct val="0"/>
              </a:spcBef>
              <a:spcAft>
                <a:spcPct val="0"/>
              </a:spcAft>
              <a:buClrTx/>
              <a:buSzTx/>
              <a:buFont typeface="Arial" panose="020B0604020202020204" pitchFamily="34" charset="0"/>
              <a:buNone/>
              <a:defRPr/>
            </a:pPr>
            <a:r>
              <a:rPr kumimoji="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【唐】李白</a:t>
            </a:r>
            <a:endParaRPr kumimoji="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dist"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故人西辞黄鹤楼，</a:t>
            </a:r>
            <a:endPar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dist"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烟花三月下扬州。</a:t>
            </a:r>
            <a:endPar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dist"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孤帆远影碧空尽，</a:t>
            </a:r>
            <a:endPar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dist" defTabSz="457200" rtl="0" eaLnBrk="0" fontAlgn="base" hangingPunct="0">
              <a:lnSpc>
                <a:spcPct val="15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rPr>
              <a:t>唯见长江天际流。</a:t>
            </a:r>
            <a:endParaRPr kumimoji="0" lang="zh-CN" altLang="en-US" sz="3200" b="0" i="0" u="none" strike="noStrike" kern="1200" cap="none" spc="0" normalizeH="0" baseline="0" noProof="1">
              <a:solidFill>
                <a:schemeClr val="tx1"/>
              </a:solidFill>
              <a:uFillTx/>
              <a:latin typeface="楷体" panose="02010609060101010101" charset="-122"/>
              <a:ea typeface="楷体" panose="02010609060101010101" charset="-122"/>
              <a:cs typeface="楷体" panose="02010609060101010101" charset="-122"/>
              <a:sym typeface="+mn-ea"/>
            </a:endParaRPr>
          </a:p>
          <a:p>
            <a:pPr marL="0" marR="0" lvl="0" indent="0" algn="just" defTabSz="457200" rtl="0" eaLnBrk="0" fontAlgn="base" hangingPunct="0">
              <a:lnSpc>
                <a:spcPct val="150000"/>
              </a:lnSpc>
              <a:spcBef>
                <a:spcPct val="0"/>
              </a:spcBef>
              <a:spcAft>
                <a:spcPct val="0"/>
              </a:spcAft>
              <a:buClrTx/>
              <a:buSzTx/>
              <a:buFontTx/>
              <a:buNone/>
              <a:defRPr/>
            </a:pPr>
            <a:r>
              <a:rPr kumimoji="0"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sym typeface="+mn-ea"/>
              </a:rPr>
              <a:t>  </a:t>
            </a:r>
            <a:endParaRPr kumimoji="0" sz="3200" b="0"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nvPicPr>
        <p:blipFill>
          <a:blip r:embed="rId2" cstate="print"/>
          <a:stretch>
            <a:fillRect/>
          </a:stretch>
        </p:blipFill>
        <p:spPr>
          <a:xfrm>
            <a:off x="6682105" y="1852295"/>
            <a:ext cx="4896485" cy="3261360"/>
          </a:xfrm>
          <a:prstGeom prst="round2Diag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calcmode="lin" valueType="num">
                                      <p:cBhvr>
                                        <p:cTn id="35" dur="1000" fill="hold"/>
                                        <p:tgtEl>
                                          <p:spTgt spid="7">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p:cTn id="42" dur="1000" fill="hold"/>
                                        <p:tgtEl>
                                          <p:spTgt spid="7">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7">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p:cTn id="49" dur="1000" fill="hold"/>
                                        <p:tgtEl>
                                          <p:spTgt spid="7">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7170" y="413084"/>
            <a:ext cx="2035629" cy="583565"/>
          </a:xfrm>
          <a:prstGeom prst="rect">
            <a:avLst/>
          </a:prstGeom>
          <a:noFill/>
        </p:spPr>
        <p:txBody>
          <a:bodyPr wrap="square" rtlCol="0">
            <a:spAutoFit/>
          </a:bodyPr>
          <a:lstStyle/>
          <a:p>
            <a:r>
              <a:rPr lang="zh-CN" altLang="en-US" sz="3200" spc="300" dirty="0">
                <a:solidFill>
                  <a:schemeClr val="accent5"/>
                </a:solidFill>
              </a:rPr>
              <a:t>日积月累</a:t>
            </a:r>
            <a:endParaRPr lang="zh-CN" altLang="en-US" sz="3200" spc="300" dirty="0">
              <a:solidFill>
                <a:schemeClr val="accent5"/>
              </a:solidFill>
            </a:endParaRPr>
          </a:p>
        </p:txBody>
      </p:sp>
      <p:sp>
        <p:nvSpPr>
          <p:cNvPr id="17410" name="文本框 5"/>
          <p:cNvSpPr txBox="1"/>
          <p:nvPr/>
        </p:nvSpPr>
        <p:spPr>
          <a:xfrm>
            <a:off x="335915" y="1377950"/>
            <a:ext cx="8736330" cy="4227195"/>
          </a:xfrm>
          <a:prstGeom prst="rect">
            <a:avLst/>
          </a:prstGeom>
          <a:noFill/>
          <a:ln w="9525">
            <a:noFill/>
          </a:ln>
        </p:spPr>
        <p:txBody>
          <a:bodyPr wrap="square" anchor="t">
            <a:spAutoFit/>
          </a:bodyPr>
          <a:lstStyle/>
          <a:p>
            <a:pPr indent="711200" algn="just">
              <a:lnSpc>
                <a:spcPct val="160000"/>
              </a:lnSpc>
              <a:spcBef>
                <a:spcPts val="0"/>
              </a:spcBef>
              <a:spcAft>
                <a:spcPts val="0"/>
              </a:spcAft>
            </a:pPr>
            <a:r>
              <a:rPr lang="zh-CN" altLang="en-US" sz="2800" dirty="0">
                <a:solidFill>
                  <a:schemeClr val="accent6"/>
                </a:solidFill>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李白</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701</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年－</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762</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年），字太白，号青莲居士，唐朝浪漫主义诗人，被后人誉为“诗仙”。祖籍陇西成纪</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待考</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，出生于西域碎叶城，</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4</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岁再随父迁至剑南道绵州。李白存世诗文千余篇，有</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李太白集</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传世。</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762</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年病逝，享年</a:t>
            </a:r>
            <a:r>
              <a:rPr lang="en-US"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61</a:t>
            </a:r>
            <a:r>
              <a:rPr lang="zh-CN" altLang="en-US"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rPr>
              <a:t>岁。其墓在今安徽当涂，四川江油、湖北安陆有纪念馆。</a:t>
            </a:r>
            <a:endParaRPr lang="zh-CN" altLang="zh-CN" sz="2800" dirty="0">
              <a:latin typeface="黑体" panose="02010600030101010101" pitchFamily="49" charset="-122"/>
              <a:ea typeface="黑体" panose="02010600030101010101" pitchFamily="49" charset="-122"/>
              <a:cs typeface="黑体" panose="02010600030101010101" pitchFamily="49" charset="-122"/>
              <a:sym typeface="宋体" panose="02010600030101010101" pitchFamily="2" charset="-122"/>
            </a:endParaRPr>
          </a:p>
        </p:txBody>
      </p:sp>
      <p:pic>
        <p:nvPicPr>
          <p:cNvPr id="4" name="图片 3"/>
          <p:cNvPicPr>
            <a:picLocks noChangeAspect="1"/>
          </p:cNvPicPr>
          <p:nvPr/>
        </p:nvPicPr>
        <p:blipFill>
          <a:blip r:embed="rId2" cstate="print"/>
          <a:stretch>
            <a:fillRect/>
          </a:stretch>
        </p:blipFill>
        <p:spPr>
          <a:xfrm>
            <a:off x="9201785" y="1489710"/>
            <a:ext cx="2642870" cy="3879215"/>
          </a:xfrm>
          <a:prstGeom prst="round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7170" y="413084"/>
            <a:ext cx="2035629" cy="583565"/>
          </a:xfrm>
          <a:prstGeom prst="rect">
            <a:avLst/>
          </a:prstGeom>
          <a:noFill/>
        </p:spPr>
        <p:txBody>
          <a:bodyPr wrap="square" rtlCol="0">
            <a:spAutoFit/>
          </a:bodyPr>
          <a:lstStyle/>
          <a:p>
            <a:r>
              <a:rPr lang="zh-CN" altLang="en-US" sz="3200" spc="300" dirty="0">
                <a:solidFill>
                  <a:schemeClr val="accent5"/>
                </a:solidFill>
              </a:rPr>
              <a:t>日积月累</a:t>
            </a:r>
            <a:endParaRPr lang="zh-CN" altLang="en-US" sz="3200" spc="300" dirty="0">
              <a:solidFill>
                <a:schemeClr val="accent5"/>
              </a:solidFill>
            </a:endParaRPr>
          </a:p>
        </p:txBody>
      </p:sp>
      <p:sp>
        <p:nvSpPr>
          <p:cNvPr id="2" name="文本框 1"/>
          <p:cNvSpPr txBox="1"/>
          <p:nvPr/>
        </p:nvSpPr>
        <p:spPr>
          <a:xfrm>
            <a:off x="335915" y="1159510"/>
            <a:ext cx="11504930" cy="4246245"/>
          </a:xfrm>
          <a:prstGeom prst="rect">
            <a:avLst/>
          </a:prstGeom>
          <a:noFill/>
        </p:spPr>
        <p:txBody>
          <a:bodyPr wrap="square" rtlCol="0" anchor="t">
            <a:spAutoFit/>
          </a:bodyPr>
          <a:lstStyle/>
          <a:p>
            <a:pPr indent="762000" fontAlgn="auto">
              <a:lnSpc>
                <a:spcPct val="180000"/>
              </a:lnSpc>
              <a:spcBef>
                <a:spcPts val="0"/>
              </a:spcBef>
              <a:spcAft>
                <a:spcPts val="0"/>
              </a:spcAft>
              <a:extLst>
                <a:ext uri="{35155182-B16C-46BC-9424-99874614C6A1}">
                  <wpsdc:indentchars xmlns:wpsdc="http://www.wps.cn/officeDocument/2017/drawingmlCustomData" val="200" checksum="3688930908"/>
                </a:ext>
              </a:extLst>
            </a:pPr>
            <a:r>
              <a:rPr lang="zh-CN" altLang="en-US" sz="3000">
                <a:latin typeface="楷体" panose="02010609060101010101" charset="-122"/>
                <a:ea typeface="楷体" panose="02010609060101010101" charset="-122"/>
                <a:cs typeface="楷体" panose="02010609060101010101" charset="-122"/>
              </a:rPr>
              <a:t>这是一首送别诗,寓离情于写景。这首诗以绚丽斑驳的烟花春色和浩瀚无边的长江为背景,描绘了一幅意境开阔、情丝不绝、色彩明快、风流倜傥的诗人送别画。诗句的意思是:</a:t>
            </a:r>
            <a:r>
              <a:rPr lang="zh-CN" altLang="en-US" sz="3000">
                <a:solidFill>
                  <a:srgbClr val="0070C0"/>
                </a:solidFill>
                <a:latin typeface="楷体" panose="02010609060101010101" charset="-122"/>
                <a:ea typeface="楷体" panose="02010609060101010101" charset="-122"/>
                <a:cs typeface="楷体" panose="02010609060101010101" charset="-122"/>
              </a:rPr>
              <a:t>友人在黄鹤楼向我挥手告别,阳光明媚的三月他要去扬州。他的帆影渐渐消失在碧空中,只看见滚滚长江在天边奔流。</a:t>
            </a:r>
            <a:endParaRPr lang="zh-CN" altLang="en-US" sz="3000">
              <a:solidFill>
                <a:srgbClr val="0070C0"/>
              </a:solidFill>
              <a:latin typeface="楷体" panose="02010609060101010101" charset="-122"/>
              <a:ea typeface="楷体" panose="02010609060101010101" charset="-122"/>
              <a:cs typeface="楷体" panose="02010609060101010101"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1" descr="timg (6)"/>
          <p:cNvPicPr>
            <a:picLocks noChangeAspect="1" noChangeArrowheads="1"/>
          </p:cNvPicPr>
          <p:nvPr/>
        </p:nvPicPr>
        <p:blipFill>
          <a:blip r:embed="rId1" cstate="print">
            <a:extLst>
              <a:ext uri="{28A0092B-C50C-407E-A947-70E740481C1C}">
                <a14:useLocalDpi xmlns:a14="http://schemas.microsoft.com/office/drawing/2010/main" val="0"/>
              </a:ext>
            </a:extLst>
          </a:blip>
          <a:srcRect t="7938" b="12262"/>
          <a:stretch>
            <a:fillRect/>
          </a:stretch>
        </p:blipFill>
        <p:spPr bwMode="auto">
          <a:xfrm>
            <a:off x="-6350" y="-19051"/>
            <a:ext cx="12206817" cy="688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 167"/>
          <p:cNvSpPr/>
          <p:nvPr/>
        </p:nvSpPr>
        <p:spPr>
          <a:xfrm>
            <a:off x="2783418" y="2150534"/>
            <a:ext cx="5812367" cy="1553633"/>
          </a:xfrm>
          <a:prstGeom prst="round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135" noProof="1">
              <a:solidFill>
                <a:srgbClr val="FFFFFF"/>
              </a:solidFill>
            </a:endParaRPr>
          </a:p>
        </p:txBody>
      </p:sp>
      <p:sp>
        <p:nvSpPr>
          <p:cNvPr id="4" name="矩形 3"/>
          <p:cNvSpPr/>
          <p:nvPr/>
        </p:nvSpPr>
        <p:spPr>
          <a:xfrm>
            <a:off x="2885937" y="2107593"/>
            <a:ext cx="6364242" cy="1569660"/>
          </a:xfrm>
          <a:prstGeom prst="rect">
            <a:avLst/>
          </a:prstGeom>
          <a:noFill/>
          <a:ln>
            <a:noFill/>
          </a:ln>
        </p:spPr>
        <p:txBody>
          <a:bodyPr wrap="none">
            <a:spAutoFit/>
          </a:bodyPr>
          <a:lstStyle/>
          <a:p>
            <a:pPr algn="ctr">
              <a:buFont typeface="Arial" panose="020B0604020202020204" pitchFamily="34" charset="0"/>
              <a:buNone/>
              <a:defRPr/>
            </a:pPr>
            <a:r>
              <a:rPr lang="zh-CN" altLang="en-US" sz="9600" b="1" noProof="1">
                <a:ln w="50800" cmpd="thickThin">
                  <a:solidFill>
                    <a:schemeClr val="accent1">
                      <a:lumMod val="75000"/>
                    </a:schemeClr>
                  </a:solidFill>
                  <a:prstDash val="solid"/>
                </a:ln>
                <a:solidFill>
                  <a:schemeClr val="bg1"/>
                </a:solidFill>
                <a:latin typeface="Calibri" panose="020F0502020204030204" pitchFamily="34" charset="0"/>
                <a:ea typeface="宋体" panose="02010600030101010101" pitchFamily="2" charset="-122"/>
              </a:rPr>
              <a:t>谢谢观看！</a:t>
            </a:r>
            <a:endParaRPr lang="zh-CN" altLang="en-US" sz="9600" b="1" noProof="1">
              <a:ln w="50800" cmpd="thickThin">
                <a:solidFill>
                  <a:schemeClr val="accent1">
                    <a:lumMod val="75000"/>
                  </a:schemeClr>
                </a:solidFill>
                <a:prstDash val="solid"/>
              </a:ln>
              <a:solidFill>
                <a:schemeClr val="bg1"/>
              </a:solidFill>
              <a:latin typeface="Calibri" panose="020F050202020403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stretch>
            <a:fillRect/>
          </a:stretch>
        </p:blipFill>
        <p:spPr>
          <a:xfrm>
            <a:off x="0" y="0"/>
            <a:ext cx="12190730" cy="6858000"/>
          </a:xfrm>
          <a:prstGeom prst="rect">
            <a:avLst/>
          </a:prstGeom>
        </p:spPr>
      </p:pic>
      <p:sp>
        <p:nvSpPr>
          <p:cNvPr id="11" name="文本框 10"/>
          <p:cNvSpPr txBox="1"/>
          <p:nvPr/>
        </p:nvSpPr>
        <p:spPr>
          <a:xfrm>
            <a:off x="4352925" y="992505"/>
            <a:ext cx="3496945" cy="768350"/>
          </a:xfrm>
          <a:prstGeom prst="rect">
            <a:avLst/>
          </a:prstGeom>
          <a:noFill/>
        </p:spPr>
        <p:txBody>
          <a:bodyPr wrap="square" rtlCol="0">
            <a:spAutoFit/>
          </a:bodyPr>
          <a:lstStyle/>
          <a:p>
            <a:pPr algn="dist"/>
            <a:r>
              <a:rPr lang="zh-CN" sz="4400" dirty="0">
                <a:latin typeface="黑体" panose="02010600030101010101" pitchFamily="49" charset="-122"/>
                <a:ea typeface="黑体" panose="02010600030101010101" pitchFamily="49" charset="-122"/>
                <a:cs typeface="+mn-ea"/>
              </a:rPr>
              <a:t>语文园</a:t>
            </a:r>
            <a:r>
              <a:rPr lang="zh-CN" sz="4400" dirty="0" smtClean="0">
                <a:latin typeface="黑体" panose="02010600030101010101" pitchFamily="49" charset="-122"/>
                <a:ea typeface="黑体" panose="02010600030101010101" pitchFamily="49" charset="-122"/>
                <a:cs typeface="+mn-ea"/>
              </a:rPr>
              <a:t>地</a:t>
            </a:r>
            <a:r>
              <a:rPr lang="zh-CN" altLang="en-US" sz="4400" dirty="0" smtClean="0">
                <a:latin typeface="黑体" panose="02010600030101010101" pitchFamily="49" charset="-122"/>
                <a:ea typeface="黑体" panose="02010600030101010101" pitchFamily="49" charset="-122"/>
                <a:cs typeface="+mn-ea"/>
              </a:rPr>
              <a:t>四</a:t>
            </a:r>
            <a:endParaRPr lang="zh-CN" sz="4400" dirty="0">
              <a:latin typeface="黑体" panose="02010600030101010101" pitchFamily="49" charset="-122"/>
              <a:ea typeface="黑体" panose="02010600030101010101" pitchFamily="49" charset="-122"/>
              <a:cs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6990" y="413385"/>
            <a:ext cx="2091690" cy="583565"/>
          </a:xfrm>
          <a:prstGeom prst="rect">
            <a:avLst/>
          </a:prstGeom>
          <a:noFill/>
        </p:spPr>
        <p:txBody>
          <a:bodyPr wrap="square" rtlCol="0">
            <a:spAutoFit/>
          </a:bodyPr>
          <a:lstStyle/>
          <a:p>
            <a:r>
              <a:rPr lang="zh-CN" altLang="en-US" sz="3200" spc="300" dirty="0">
                <a:solidFill>
                  <a:schemeClr val="accent5"/>
                </a:solidFill>
              </a:rPr>
              <a:t>交流平台</a:t>
            </a:r>
            <a:endParaRPr lang="zh-CN" altLang="en-US" sz="3200" spc="300" dirty="0">
              <a:solidFill>
                <a:schemeClr val="accent5"/>
              </a:solidFill>
            </a:endParaRPr>
          </a:p>
        </p:txBody>
      </p:sp>
      <p:grpSp>
        <p:nvGrpSpPr>
          <p:cNvPr id="9" name="组合 8"/>
          <p:cNvGrpSpPr/>
          <p:nvPr/>
        </p:nvGrpSpPr>
        <p:grpSpPr>
          <a:xfrm>
            <a:off x="534670" y="1297305"/>
            <a:ext cx="11135360" cy="4495800"/>
            <a:chOff x="893" y="1822"/>
            <a:chExt cx="17536" cy="7080"/>
          </a:xfrm>
        </p:grpSpPr>
        <p:sp>
          <p:nvSpPr>
            <p:cNvPr id="2" name="任意多边形 1"/>
            <p:cNvSpPr/>
            <p:nvPr/>
          </p:nvSpPr>
          <p:spPr>
            <a:xfrm>
              <a:off x="893" y="1822"/>
              <a:ext cx="17536" cy="7080"/>
            </a:xfrm>
            <a:custGeom>
              <a:avLst/>
              <a:gdLst>
                <a:gd name="connsiteX0" fmla="*/ 0 w 17585"/>
                <a:gd name="connsiteY0" fmla="*/ 941 h 6211"/>
                <a:gd name="connsiteX1" fmla="*/ 941 w 17585"/>
                <a:gd name="connsiteY1" fmla="*/ 0 h 6211"/>
                <a:gd name="connsiteX2" fmla="*/ 10258 w 17585"/>
                <a:gd name="connsiteY2" fmla="*/ 0 h 6211"/>
                <a:gd name="connsiteX3" fmla="*/ 10258 w 17585"/>
                <a:gd name="connsiteY3" fmla="*/ 0 h 6211"/>
                <a:gd name="connsiteX4" fmla="*/ 14654 w 17585"/>
                <a:gd name="connsiteY4" fmla="*/ 0 h 6211"/>
                <a:gd name="connsiteX5" fmla="*/ 16644 w 17585"/>
                <a:gd name="connsiteY5" fmla="*/ 0 h 6211"/>
                <a:gd name="connsiteX6" fmla="*/ 17585 w 17585"/>
                <a:gd name="connsiteY6" fmla="*/ 941 h 6211"/>
                <a:gd name="connsiteX7" fmla="*/ 17585 w 17585"/>
                <a:gd name="connsiteY7" fmla="*/ 3294 h 6211"/>
                <a:gd name="connsiteX8" fmla="*/ 17585 w 17585"/>
                <a:gd name="connsiteY8" fmla="*/ 3294 h 6211"/>
                <a:gd name="connsiteX9" fmla="*/ 17585 w 17585"/>
                <a:gd name="connsiteY9" fmla="*/ 4706 h 6211"/>
                <a:gd name="connsiteX10" fmla="*/ 17585 w 17585"/>
                <a:gd name="connsiteY10" fmla="*/ 4706 h 6211"/>
                <a:gd name="connsiteX11" fmla="*/ 16644 w 17585"/>
                <a:gd name="connsiteY11" fmla="*/ 5647 h 6211"/>
                <a:gd name="connsiteX12" fmla="*/ 16416 w 17585"/>
                <a:gd name="connsiteY12" fmla="*/ 5628 h 6211"/>
                <a:gd name="connsiteX13" fmla="*/ 16533 w 17585"/>
                <a:gd name="connsiteY13" fmla="*/ 6211 h 6211"/>
                <a:gd name="connsiteX14" fmla="*/ 14960 w 17585"/>
                <a:gd name="connsiteY14" fmla="*/ 5645 h 6211"/>
                <a:gd name="connsiteX15" fmla="*/ 941 w 17585"/>
                <a:gd name="connsiteY15" fmla="*/ 5647 h 6211"/>
                <a:gd name="connsiteX16" fmla="*/ 0 w 17585"/>
                <a:gd name="connsiteY16" fmla="*/ 4706 h 6211"/>
                <a:gd name="connsiteX17" fmla="*/ 0 w 17585"/>
                <a:gd name="connsiteY17" fmla="*/ 4706 h 6211"/>
                <a:gd name="connsiteX18" fmla="*/ 0 w 17585"/>
                <a:gd name="connsiteY18" fmla="*/ 3294 h 6211"/>
                <a:gd name="connsiteX19" fmla="*/ 0 w 17585"/>
                <a:gd name="connsiteY19" fmla="*/ 3294 h 6211"/>
                <a:gd name="connsiteX20" fmla="*/ 0 w 17585"/>
                <a:gd name="connsiteY20" fmla="*/ 941 h 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85" h="6211">
                  <a:moveTo>
                    <a:pt x="0" y="941"/>
                  </a:moveTo>
                  <a:cubicBezTo>
                    <a:pt x="0" y="421"/>
                    <a:pt x="421" y="0"/>
                    <a:pt x="941" y="0"/>
                  </a:cubicBezTo>
                  <a:lnTo>
                    <a:pt x="10258" y="0"/>
                  </a:lnTo>
                  <a:lnTo>
                    <a:pt x="10258" y="0"/>
                  </a:lnTo>
                  <a:lnTo>
                    <a:pt x="14654" y="0"/>
                  </a:lnTo>
                  <a:lnTo>
                    <a:pt x="16644" y="0"/>
                  </a:lnTo>
                  <a:cubicBezTo>
                    <a:pt x="17164" y="0"/>
                    <a:pt x="17585" y="421"/>
                    <a:pt x="17585" y="941"/>
                  </a:cubicBezTo>
                  <a:lnTo>
                    <a:pt x="17585" y="3294"/>
                  </a:lnTo>
                  <a:lnTo>
                    <a:pt x="17585" y="3294"/>
                  </a:lnTo>
                  <a:lnTo>
                    <a:pt x="17585" y="4706"/>
                  </a:lnTo>
                  <a:lnTo>
                    <a:pt x="17585" y="4706"/>
                  </a:lnTo>
                  <a:cubicBezTo>
                    <a:pt x="17585" y="5226"/>
                    <a:pt x="17164" y="5647"/>
                    <a:pt x="16644" y="5647"/>
                  </a:cubicBezTo>
                  <a:lnTo>
                    <a:pt x="16416" y="5628"/>
                  </a:lnTo>
                  <a:lnTo>
                    <a:pt x="16533" y="6211"/>
                  </a:lnTo>
                  <a:lnTo>
                    <a:pt x="14960" y="5645"/>
                  </a:lnTo>
                  <a:lnTo>
                    <a:pt x="941" y="5647"/>
                  </a:lnTo>
                  <a:cubicBezTo>
                    <a:pt x="421" y="5647"/>
                    <a:pt x="0" y="5226"/>
                    <a:pt x="0" y="4706"/>
                  </a:cubicBezTo>
                  <a:lnTo>
                    <a:pt x="0" y="4706"/>
                  </a:lnTo>
                  <a:lnTo>
                    <a:pt x="0" y="3294"/>
                  </a:lnTo>
                  <a:lnTo>
                    <a:pt x="0" y="3294"/>
                  </a:lnTo>
                  <a:lnTo>
                    <a:pt x="0" y="941"/>
                  </a:lnTo>
                  <a:close/>
                </a:path>
              </a:pathLst>
            </a:custGeom>
            <a:noFill/>
            <a:ln w="28575">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indent="660400" algn="l" fontAlgn="auto">
                <a:lnSpc>
                  <a:spcPct val="120000"/>
                </a:lnSpc>
                <a:extLst>
                  <a:ext uri="{35155182-B16C-46BC-9424-99874614C6A1}">
                    <wpsdc:indentchars xmlns:wpsdc="http://www.wps.cn/officeDocument/2017/drawingmlCustomData" val="200" checksum="326428930"/>
                  </a:ext>
                </a:extLst>
              </a:pPr>
              <a:endParaRPr lang="zh-CN" altLang="en-US" sz="2600">
                <a:solidFill>
                  <a:schemeClr val="tx1"/>
                </a:solidFill>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1080" y="1890"/>
              <a:ext cx="17156" cy="6186"/>
            </a:xfrm>
            <a:prstGeom prst="rect">
              <a:avLst/>
            </a:prstGeom>
            <a:noFill/>
          </p:spPr>
          <p:txBody>
            <a:bodyPr wrap="square" rtlCol="0" anchor="t">
              <a:spAutoFit/>
            </a:bodyPr>
            <a:lstStyle/>
            <a:p>
              <a:pPr indent="660400" algn="l" fontAlgn="auto">
                <a:lnSpc>
                  <a:spcPct val="120000"/>
                </a:lnSpc>
              </a:pPr>
              <a:r>
                <a:rPr lang="zh-CN" altLang="en-US" sz="2600">
                  <a:latin typeface="楷体" panose="02010609060101010101" charset="-122"/>
                  <a:ea typeface="楷体" panose="02010609060101010101" charset="-122"/>
                  <a:cs typeface="楷体" panose="02010609060101010101" charset="-122"/>
                  <a:sym typeface="+mn-ea"/>
                </a:rPr>
                <a:t>抓住人物的动作、语言、神态，体会人物的内心，可以加深对课文内容的理解，是一种很好的阅读方法。</a:t>
              </a:r>
              <a:endParaRPr lang="zh-CN" altLang="en-US" sz="2600">
                <a:solidFill>
                  <a:schemeClr val="tx1"/>
                </a:solidFill>
                <a:latin typeface="楷体" panose="02010609060101010101" charset="-122"/>
                <a:ea typeface="楷体" panose="02010609060101010101" charset="-122"/>
                <a:cs typeface="楷体" panose="02010609060101010101" charset="-122"/>
              </a:endParaRPr>
            </a:p>
            <a:p>
              <a:pPr indent="660400" algn="l" fontAlgn="auto">
                <a:lnSpc>
                  <a:spcPct val="120000"/>
                </a:lnSpc>
                <a:extLst>
                  <a:ext uri="{35155182-B16C-46BC-9424-99874614C6A1}">
                    <wpsdc:indentchars xmlns:wpsdc="http://www.wps.cn/officeDocument/2017/drawingmlCustomData" val="200" checksum="326428930"/>
                  </a:ext>
                </a:extLst>
              </a:pPr>
              <a:r>
                <a:rPr lang="zh-CN" altLang="en-US" sz="2600">
                  <a:latin typeface="楷体" panose="02010609060101010101" charset="-122"/>
                  <a:ea typeface="楷体" panose="02010609060101010101" charset="-122"/>
                  <a:cs typeface="楷体" panose="02010609060101010101" charset="-122"/>
                  <a:sym typeface="+mn-ea"/>
                </a:rPr>
                <a:t>如《军神》一文，从刘伯承平静地回答沃克医生的话“眼睛离脑子太近，我担心施行麻醉会影响脑神经。而我，今后需要一个非常清醒的大脑”，我们可以感受到刘伯承顽强的意志和坚定的信念。</a:t>
              </a:r>
              <a:endParaRPr lang="zh-CN" altLang="en-US" sz="2600">
                <a:solidFill>
                  <a:schemeClr val="tx1"/>
                </a:solidFill>
                <a:latin typeface="楷体" panose="02010609060101010101" charset="-122"/>
                <a:ea typeface="楷体" panose="02010609060101010101" charset="-122"/>
                <a:cs typeface="楷体" panose="02010609060101010101" charset="-122"/>
              </a:endParaRPr>
            </a:p>
            <a:p>
              <a:pPr indent="660400" algn="l" fontAlgn="auto">
                <a:lnSpc>
                  <a:spcPct val="120000"/>
                </a:lnSpc>
                <a:extLst>
                  <a:ext uri="{35155182-B16C-46BC-9424-99874614C6A1}">
                    <wpsdc:indentchars xmlns:wpsdc="http://www.wps.cn/officeDocument/2017/drawingmlCustomData" val="200" checksum="326428930"/>
                  </a:ext>
                </a:extLst>
              </a:pPr>
              <a:r>
                <a:rPr lang="zh-CN" altLang="en-US" sz="2600">
                  <a:latin typeface="楷体" panose="02010609060101010101" charset="-122"/>
                  <a:ea typeface="楷体" panose="02010609060101010101" charset="-122"/>
                  <a:cs typeface="楷体" panose="02010609060101010101" charset="-122"/>
                  <a:sym typeface="+mn-ea"/>
                </a:rPr>
                <a:t>此外，课文着力刻画了沃克医生的一系列变化，从“冷冷地问”，到“目光柔和下来”，再到“脸上浮现出慈祥的神情”，我们能感受到他对刘伯承从冷漠到赞许、钦佩的内心变化。</a:t>
              </a:r>
              <a:endParaRPr lang="zh-CN" altLang="en-US" sz="2600"/>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6990" y="413385"/>
            <a:ext cx="2091690" cy="583565"/>
          </a:xfrm>
          <a:prstGeom prst="rect">
            <a:avLst/>
          </a:prstGeom>
          <a:noFill/>
        </p:spPr>
        <p:txBody>
          <a:bodyPr wrap="square" rtlCol="0">
            <a:spAutoFit/>
          </a:bodyPr>
          <a:lstStyle/>
          <a:p>
            <a:r>
              <a:rPr lang="zh-CN" altLang="en-US" sz="3200" spc="300" dirty="0">
                <a:solidFill>
                  <a:schemeClr val="accent5"/>
                </a:solidFill>
              </a:rPr>
              <a:t>交流平台</a:t>
            </a:r>
            <a:endParaRPr lang="zh-CN" altLang="en-US" sz="3200" spc="300" dirty="0">
              <a:solidFill>
                <a:schemeClr val="accent5"/>
              </a:solidFill>
            </a:endParaRPr>
          </a:p>
        </p:txBody>
      </p:sp>
      <p:sp>
        <p:nvSpPr>
          <p:cNvPr id="4" name="文本框 3"/>
          <p:cNvSpPr txBox="1"/>
          <p:nvPr/>
        </p:nvSpPr>
        <p:spPr>
          <a:xfrm>
            <a:off x="480060" y="1101090"/>
            <a:ext cx="11245215" cy="3322955"/>
          </a:xfrm>
          <a:prstGeom prst="rect">
            <a:avLst/>
          </a:prstGeom>
          <a:noFill/>
        </p:spPr>
        <p:txBody>
          <a:bodyPr wrap="square" rtlCol="0" anchor="t">
            <a:spAutoFit/>
          </a:bodyPr>
          <a:lstStyle/>
          <a:p>
            <a:pPr indent="711200" fontAlgn="auto">
              <a:lnSpc>
                <a:spcPct val="150000"/>
              </a:lnSpc>
              <a:extLst>
                <a:ext uri="{35155182-B16C-46BC-9424-99874614C6A1}">
                  <wpsdc:indentchars xmlns:wpsdc="http://www.wps.cn/officeDocument/2017/drawingmlCustomData" val="200" checksum="3773799597"/>
                </a:ext>
              </a:extLst>
            </a:pPr>
            <a:r>
              <a:rPr lang="zh-CN" altLang="en-US" sz="2800" b="1">
                <a:latin typeface="宋体" panose="02010600030101010101" pitchFamily="2" charset="-122"/>
                <a:ea typeface="宋体" panose="02010600030101010101" pitchFamily="2" charset="-122"/>
                <a:cs typeface="宋体" panose="02010600030101010101" pitchFamily="2" charset="-122"/>
              </a:rPr>
              <a:t>《青山处处埋忠骨》中的“从见到这封电报起，毛主席整整一天没说一句话，只是一支接着一支地吸着烟。桌子上的饭菜已经热了几次。”“</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岸英!岸英!’毛主席用食指按着紧锁的眉头，情不自禁地喃喃着。”“主席不由自主地站了起来，仰起头，望着天花板，强忍着心中的悲痛，目光中流露出无限的眷恋。”</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8" name="横卷形 7"/>
          <p:cNvSpPr/>
          <p:nvPr/>
        </p:nvSpPr>
        <p:spPr>
          <a:xfrm>
            <a:off x="687070" y="4380865"/>
            <a:ext cx="10704830" cy="1497330"/>
          </a:xfrm>
          <a:prstGeom prst="horizontalScroll">
            <a:avLst/>
          </a:prstGeom>
          <a:solidFill>
            <a:schemeClr val="accent5">
              <a:lumMod val="20000"/>
              <a:lumOff val="80000"/>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11200" algn="l" fontAlgn="auto">
              <a:lnSpc>
                <a:spcPct val="120000"/>
              </a:lnSpc>
              <a:spcBef>
                <a:spcPts val="0"/>
              </a:spcBef>
              <a:spcAft>
                <a:spcPts val="0"/>
              </a:spcAft>
              <a:extLst>
                <a:ext uri="{35155182-B16C-46BC-9424-99874614C6A1}">
                  <wpsdc:indentchars xmlns:wpsdc="http://www.wps.cn/officeDocument/2017/drawingmlCustomData" val="200" checksum="3773799597"/>
                </a:ext>
              </a:extLst>
            </a:pPr>
            <a:r>
              <a:rPr lang="zh-CN" altLang="en-US" sz="2800">
                <a:solidFill>
                  <a:srgbClr val="0070C0"/>
                </a:solidFill>
                <a:latin typeface="楷体" panose="02010609060101010101" charset="-122"/>
                <a:ea typeface="楷体" panose="02010609060101010101" charset="-122"/>
                <a:sym typeface="+mn-ea"/>
              </a:rPr>
              <a:t>这几句分别从语言、动作、神态等细节描写让我们感受到了毛主席失去爱子之后的痛苦欲绝。</a:t>
            </a:r>
            <a:endParaRPr lang="zh-CN" altLang="en-US" sz="2800">
              <a:solidFill>
                <a:srgbClr val="0070C0"/>
              </a:solidFill>
              <a:latin typeface="楷体" panose="02010609060101010101" charset="-122"/>
              <a:ea typeface="楷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6990" y="413385"/>
            <a:ext cx="2595880" cy="583565"/>
          </a:xfrm>
          <a:prstGeom prst="rect">
            <a:avLst/>
          </a:prstGeom>
          <a:noFill/>
        </p:spPr>
        <p:txBody>
          <a:bodyPr wrap="square" rtlCol="0">
            <a:spAutoFit/>
          </a:bodyPr>
          <a:lstStyle/>
          <a:p>
            <a:r>
              <a:rPr lang="zh-CN" altLang="en-US" sz="3200" spc="300" dirty="0">
                <a:solidFill>
                  <a:schemeClr val="accent5"/>
                </a:solidFill>
              </a:rPr>
              <a:t>词句段运用</a:t>
            </a:r>
            <a:endParaRPr lang="zh-CN" altLang="en-US" sz="3200" spc="300" dirty="0">
              <a:solidFill>
                <a:schemeClr val="accent5"/>
              </a:solidFill>
            </a:endParaRPr>
          </a:p>
        </p:txBody>
      </p:sp>
      <p:sp>
        <p:nvSpPr>
          <p:cNvPr id="8" name="文本框 2"/>
          <p:cNvSpPr txBox="1"/>
          <p:nvPr/>
        </p:nvSpPr>
        <p:spPr>
          <a:xfrm>
            <a:off x="1052195" y="1191260"/>
            <a:ext cx="10780395" cy="521970"/>
          </a:xfrm>
          <a:prstGeom prst="rect">
            <a:avLst/>
          </a:prstGeom>
          <a:noFill/>
          <a:ln w="9525">
            <a:noFill/>
          </a:ln>
        </p:spPr>
        <p:txBody>
          <a:bodyPr wrap="square" anchor="t">
            <a:spAutoFit/>
          </a:bodyPr>
          <a:lstStyle/>
          <a:p>
            <a:pPr>
              <a:lnSpc>
                <a:spcPct val="100000"/>
              </a:lnSpc>
              <a:spcBef>
                <a:spcPts val="0"/>
              </a:spcBef>
            </a:pP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读下面的句子，体会人物的内心，再选择一种情景，照样子写一写。</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1271" name="Picture 2"/>
          <p:cNvPicPr>
            <a:picLocks noChangeAspect="1"/>
          </p:cNvPicPr>
          <p:nvPr/>
        </p:nvPicPr>
        <p:blipFill>
          <a:blip r:embed="rId2" cstate="print">
            <a:clrChange>
              <a:clrFrom>
                <a:srgbClr val="FDFDFD"/>
              </a:clrFrom>
              <a:clrTo>
                <a:srgbClr val="FDFDFD">
                  <a:alpha val="0"/>
                </a:srgbClr>
              </a:clrTo>
            </a:clrChange>
          </a:blip>
          <a:stretch>
            <a:fillRect/>
          </a:stretch>
        </p:blipFill>
        <p:spPr>
          <a:xfrm>
            <a:off x="575945" y="1191260"/>
            <a:ext cx="465455" cy="470535"/>
          </a:xfrm>
          <a:prstGeom prst="rect">
            <a:avLst/>
          </a:prstGeom>
          <a:noFill/>
          <a:ln w="9525">
            <a:noFill/>
          </a:ln>
        </p:spPr>
      </p:pic>
      <p:sp>
        <p:nvSpPr>
          <p:cNvPr id="12" name="文本框 11"/>
          <p:cNvSpPr txBox="1"/>
          <p:nvPr/>
        </p:nvSpPr>
        <p:spPr>
          <a:xfrm>
            <a:off x="521970" y="1778635"/>
            <a:ext cx="11319510" cy="1291590"/>
          </a:xfrm>
          <a:prstGeom prst="rect">
            <a:avLst/>
          </a:prstGeom>
          <a:noFill/>
        </p:spPr>
        <p:txBody>
          <a:bodyPr wrap="square" rtlCol="0" anchor="t">
            <a:spAutoFit/>
          </a:bodyPr>
          <a:lstStyle/>
          <a:p>
            <a:pPr>
              <a:lnSpc>
                <a:spcPct val="150000"/>
              </a:lnSpc>
            </a:pPr>
            <a:r>
              <a:rPr lang="zh-CN" altLang="en-US" sz="2600">
                <a:solidFill>
                  <a:srgbClr val="FF0000"/>
                </a:solidFill>
                <a:latin typeface="楷体" panose="02010609060101010101" charset="-122"/>
                <a:ea typeface="楷体" panose="02010609060101010101" charset="-122"/>
              </a:rPr>
              <a:t>◇</a:t>
            </a:r>
            <a:r>
              <a:rPr lang="zh-CN" altLang="en-US" sz="2600">
                <a:latin typeface="楷体" panose="02010609060101010101" charset="-122"/>
                <a:ea typeface="楷体" panose="02010609060101010101" charset="-122"/>
              </a:rPr>
              <a:t>从见到这封电报起，毛泽东整整一天没说一句话，只是一支接着一支地吸</a:t>
            </a:r>
            <a:endParaRPr lang="zh-CN" altLang="en-US" sz="2600">
              <a:latin typeface="楷体" panose="02010609060101010101" charset="-122"/>
              <a:ea typeface="楷体" panose="02010609060101010101" charset="-122"/>
            </a:endParaRPr>
          </a:p>
          <a:p>
            <a:pPr>
              <a:lnSpc>
                <a:spcPct val="150000"/>
              </a:lnSpc>
            </a:pPr>
            <a:r>
              <a:rPr lang="zh-CN" altLang="en-US" sz="2600">
                <a:latin typeface="楷体" panose="02010609060101010101" charset="-122"/>
                <a:ea typeface="楷体" panose="02010609060101010101" charset="-122"/>
              </a:rPr>
              <a:t>  着烟。</a:t>
            </a:r>
            <a:endParaRPr lang="zh-CN" altLang="en-US" sz="2600">
              <a:latin typeface="楷体" panose="02010609060101010101" charset="-122"/>
              <a:ea typeface="楷体" panose="02010609060101010101" charset="-122"/>
            </a:endParaRPr>
          </a:p>
        </p:txBody>
      </p:sp>
      <p:sp>
        <p:nvSpPr>
          <p:cNvPr id="4" name="文本框 3"/>
          <p:cNvSpPr txBox="1"/>
          <p:nvPr/>
        </p:nvSpPr>
        <p:spPr>
          <a:xfrm>
            <a:off x="521970" y="3091815"/>
            <a:ext cx="11329670" cy="1291590"/>
          </a:xfrm>
          <a:prstGeom prst="rect">
            <a:avLst/>
          </a:prstGeom>
          <a:noFill/>
        </p:spPr>
        <p:txBody>
          <a:bodyPr wrap="square" rtlCol="0" anchor="t">
            <a:spAutoFit/>
          </a:bodyPr>
          <a:lstStyle/>
          <a:p>
            <a:pPr>
              <a:lnSpc>
                <a:spcPct val="150000"/>
              </a:lnSpc>
            </a:pPr>
            <a:r>
              <a:rPr lang="zh-CN" altLang="en-US" sz="2600">
                <a:solidFill>
                  <a:srgbClr val="FF0000"/>
                </a:solidFill>
                <a:latin typeface="楷体" panose="02010609060101010101" charset="-122"/>
                <a:ea typeface="楷体" panose="02010609060101010101" charset="-122"/>
              </a:rPr>
              <a:t>◇</a:t>
            </a:r>
            <a:r>
              <a:rPr lang="zh-CN" altLang="en-US" sz="2600">
                <a:latin typeface="楷体" panose="02010609060101010101" charset="-122"/>
                <a:ea typeface="楷体" panose="02010609060101010101" charset="-122"/>
              </a:rPr>
              <a:t>黄继光愤怒地注视着敌人的火力点，他转过身来坚定地对营参谋长说:“参</a:t>
            </a:r>
            <a:endParaRPr lang="zh-CN" altLang="en-US" sz="2600">
              <a:latin typeface="楷体" panose="02010609060101010101" charset="-122"/>
              <a:ea typeface="楷体" panose="02010609060101010101" charset="-122"/>
            </a:endParaRPr>
          </a:p>
          <a:p>
            <a:pPr>
              <a:lnSpc>
                <a:spcPct val="150000"/>
              </a:lnSpc>
            </a:pPr>
            <a:r>
              <a:rPr lang="zh-CN" altLang="en-US" sz="2600">
                <a:latin typeface="楷体" panose="02010609060101010101" charset="-122"/>
                <a:ea typeface="楷体" panose="02010609060101010101" charset="-122"/>
              </a:rPr>
              <a:t>  谋长，请把这个任务交给我吧!”</a:t>
            </a:r>
            <a:endParaRPr lang="zh-CN" altLang="en-US" sz="2600">
              <a:latin typeface="楷体" panose="02010609060101010101" charset="-122"/>
              <a:ea typeface="楷体" panose="02010609060101010101" charset="-122"/>
            </a:endParaRPr>
          </a:p>
        </p:txBody>
      </p:sp>
      <p:sp>
        <p:nvSpPr>
          <p:cNvPr id="7" name="文本框 6"/>
          <p:cNvSpPr txBox="1"/>
          <p:nvPr/>
        </p:nvSpPr>
        <p:spPr>
          <a:xfrm>
            <a:off x="521970" y="4383405"/>
            <a:ext cx="11396345" cy="1291590"/>
          </a:xfrm>
          <a:prstGeom prst="rect">
            <a:avLst/>
          </a:prstGeom>
          <a:noFill/>
        </p:spPr>
        <p:txBody>
          <a:bodyPr wrap="square" rtlCol="0" anchor="t">
            <a:spAutoFit/>
          </a:bodyPr>
          <a:lstStyle/>
          <a:p>
            <a:pPr>
              <a:lnSpc>
                <a:spcPct val="150000"/>
              </a:lnSpc>
            </a:pPr>
            <a:r>
              <a:rPr lang="zh-CN" altLang="en-US" sz="2600">
                <a:solidFill>
                  <a:srgbClr val="FF0000"/>
                </a:solidFill>
                <a:latin typeface="楷体" panose="02010609060101010101" charset="-122"/>
                <a:ea typeface="楷体" panose="02010609060101010101" charset="-122"/>
              </a:rPr>
              <a:t>◇</a:t>
            </a:r>
            <a:r>
              <a:rPr lang="zh-CN" altLang="en-US" sz="2600">
                <a:latin typeface="楷体" panose="02010609060101010101" charset="-122"/>
                <a:ea typeface="楷体" panose="02010609060101010101" charset="-122"/>
              </a:rPr>
              <a:t>将军看了看他们桌子上的罐头，喉咙哽了一下，说:“同志们</a:t>
            </a:r>
            <a:r>
              <a:rPr lang="en-US" altLang="zh-CN" sz="2600">
                <a:latin typeface="楷体" panose="02010609060101010101" charset="-122"/>
                <a:ea typeface="楷体" panose="02010609060101010101" charset="-122"/>
              </a:rPr>
              <a:t>……”</a:t>
            </a:r>
            <a:r>
              <a:rPr lang="zh-CN" altLang="en-US" sz="2600">
                <a:latin typeface="楷体" panose="02010609060101010101" charset="-122"/>
                <a:ea typeface="楷体" panose="02010609060101010101" charset="-122"/>
              </a:rPr>
              <a:t>停了一</a:t>
            </a:r>
            <a:endParaRPr lang="zh-CN" altLang="en-US" sz="2600">
              <a:latin typeface="楷体" panose="02010609060101010101" charset="-122"/>
              <a:ea typeface="楷体" panose="02010609060101010101" charset="-122"/>
            </a:endParaRPr>
          </a:p>
          <a:p>
            <a:pPr>
              <a:lnSpc>
                <a:spcPct val="150000"/>
              </a:lnSpc>
            </a:pPr>
            <a:r>
              <a:rPr lang="zh-CN" altLang="en-US" sz="2600">
                <a:latin typeface="楷体" panose="02010609060101010101" charset="-122"/>
                <a:ea typeface="楷体" panose="02010609060101010101" charset="-122"/>
              </a:rPr>
              <a:t>  下，又说:“孩子们，我给大家分菜，每人一筷子。”</a:t>
            </a:r>
            <a:endParaRPr lang="zh-CN" altLang="en-US" sz="2600">
              <a:latin typeface="楷体" panose="02010609060101010101" charset="-122"/>
              <a:ea typeface="楷体" panose="02010609060101010101" charset="-122"/>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6990" y="413385"/>
            <a:ext cx="2595880" cy="583565"/>
          </a:xfrm>
          <a:prstGeom prst="rect">
            <a:avLst/>
          </a:prstGeom>
          <a:noFill/>
        </p:spPr>
        <p:txBody>
          <a:bodyPr wrap="square" rtlCol="0">
            <a:spAutoFit/>
          </a:bodyPr>
          <a:lstStyle/>
          <a:p>
            <a:r>
              <a:rPr lang="zh-CN" altLang="en-US" sz="3200" spc="300" dirty="0">
                <a:solidFill>
                  <a:schemeClr val="accent5"/>
                </a:solidFill>
              </a:rPr>
              <a:t>词句段运用</a:t>
            </a:r>
            <a:endParaRPr lang="zh-CN" altLang="en-US" sz="3200" spc="300" dirty="0">
              <a:solidFill>
                <a:schemeClr val="accent5"/>
              </a:solidFill>
            </a:endParaRPr>
          </a:p>
        </p:txBody>
      </p:sp>
      <p:pic>
        <p:nvPicPr>
          <p:cNvPr id="4" name="Picture 2" descr="01"/>
          <p:cNvPicPr>
            <a:picLocks noChangeAspect="1"/>
          </p:cNvPicPr>
          <p:nvPr/>
        </p:nvPicPr>
        <p:blipFill>
          <a:blip r:embed="rId2" cstate="print"/>
          <a:stretch>
            <a:fillRect/>
          </a:stretch>
        </p:blipFill>
        <p:spPr>
          <a:xfrm rot="1598021">
            <a:off x="1202690" y="1540510"/>
            <a:ext cx="2824480" cy="1685290"/>
          </a:xfrm>
          <a:prstGeom prst="rect">
            <a:avLst/>
          </a:prstGeom>
          <a:noFill/>
          <a:ln w="9525">
            <a:noFill/>
          </a:ln>
        </p:spPr>
      </p:pic>
      <p:pic>
        <p:nvPicPr>
          <p:cNvPr id="6" name="Picture 8" descr="06"/>
          <p:cNvPicPr>
            <a:picLocks noChangeAspect="1"/>
          </p:cNvPicPr>
          <p:nvPr/>
        </p:nvPicPr>
        <p:blipFill>
          <a:blip r:embed="rId3" cstate="print"/>
          <a:stretch>
            <a:fillRect/>
          </a:stretch>
        </p:blipFill>
        <p:spPr>
          <a:xfrm rot="4540256">
            <a:off x="4955540" y="1375410"/>
            <a:ext cx="2280920" cy="2015490"/>
          </a:xfrm>
          <a:prstGeom prst="rect">
            <a:avLst/>
          </a:prstGeom>
          <a:noFill/>
          <a:ln w="9525">
            <a:noFill/>
          </a:ln>
        </p:spPr>
      </p:pic>
      <p:pic>
        <p:nvPicPr>
          <p:cNvPr id="7" name="Picture 10" descr="03"/>
          <p:cNvPicPr/>
          <p:nvPr/>
        </p:nvPicPr>
        <p:blipFill>
          <a:blip r:embed="rId4" cstate="print"/>
          <a:stretch>
            <a:fillRect/>
          </a:stretch>
        </p:blipFill>
        <p:spPr>
          <a:xfrm rot="233391" flipH="1">
            <a:off x="8547735" y="1497013"/>
            <a:ext cx="2370455" cy="1772285"/>
          </a:xfrm>
          <a:prstGeom prst="rect">
            <a:avLst/>
          </a:prstGeom>
          <a:noFill/>
          <a:ln w="9525">
            <a:noFill/>
          </a:ln>
        </p:spPr>
      </p:pic>
      <p:sp>
        <p:nvSpPr>
          <p:cNvPr id="13356" name="TextBox 13"/>
          <p:cNvSpPr txBox="1"/>
          <p:nvPr/>
        </p:nvSpPr>
        <p:spPr>
          <a:xfrm>
            <a:off x="1379220" y="1932940"/>
            <a:ext cx="2041525" cy="521970"/>
          </a:xfrm>
          <a:prstGeom prst="rect">
            <a:avLst/>
          </a:prstGeom>
          <a:noFill/>
          <a:ln w="9525">
            <a:noFill/>
          </a:ln>
        </p:spPr>
        <p:txBody>
          <a:bodyPr wrap="square" anchor="t">
            <a:spAutoFit/>
          </a:bodyPr>
          <a:lstStyle/>
          <a:p>
            <a:r>
              <a:rPr lang="zh-CN" altLang="zh-CN" sz="2800" dirty="0">
                <a:solidFill>
                  <a:schemeClr val="bg1"/>
                </a:solidFill>
                <a:latin typeface="宋体" panose="02010600030101010101" pitchFamily="2" charset="-122"/>
              </a:rPr>
              <a:t>焦急地等人</a:t>
            </a:r>
            <a:endParaRPr lang="zh-CN" altLang="zh-CN" sz="2800" dirty="0">
              <a:solidFill>
                <a:schemeClr val="bg1"/>
              </a:solidFill>
              <a:latin typeface="宋体" panose="02010600030101010101" pitchFamily="2" charset="-122"/>
            </a:endParaRPr>
          </a:p>
        </p:txBody>
      </p:sp>
      <p:sp>
        <p:nvSpPr>
          <p:cNvPr id="8" name="TextBox 12"/>
          <p:cNvSpPr txBox="1"/>
          <p:nvPr/>
        </p:nvSpPr>
        <p:spPr>
          <a:xfrm rot="2940000">
            <a:off x="5193030" y="1997710"/>
            <a:ext cx="1828165" cy="521970"/>
          </a:xfrm>
          <a:prstGeom prst="rect">
            <a:avLst/>
          </a:prstGeom>
          <a:noFill/>
          <a:ln w="9525">
            <a:noFill/>
          </a:ln>
        </p:spPr>
        <p:txBody>
          <a:bodyPr wrap="square" anchor="t">
            <a:spAutoFit/>
          </a:bodyPr>
          <a:lstStyle/>
          <a:p>
            <a:r>
              <a:rPr lang="zh-CN" altLang="en-US" sz="2800" dirty="0">
                <a:solidFill>
                  <a:schemeClr val="bg1"/>
                </a:solidFill>
                <a:latin typeface="宋体" panose="02010600030101010101" pitchFamily="2" charset="-122"/>
              </a:rPr>
              <a:t>期待落空</a:t>
            </a:r>
            <a:endParaRPr lang="zh-CN" altLang="en-US" sz="2800" dirty="0">
              <a:solidFill>
                <a:schemeClr val="bg1"/>
              </a:solidFill>
              <a:latin typeface="宋体" panose="02010600030101010101" pitchFamily="2" charset="-122"/>
            </a:endParaRPr>
          </a:p>
        </p:txBody>
      </p:sp>
      <p:sp>
        <p:nvSpPr>
          <p:cNvPr id="9" name="TextBox 16"/>
          <p:cNvSpPr txBox="1"/>
          <p:nvPr/>
        </p:nvSpPr>
        <p:spPr>
          <a:xfrm rot="18180000">
            <a:off x="9623425" y="1422400"/>
            <a:ext cx="586105" cy="1814830"/>
          </a:xfrm>
          <a:prstGeom prst="rect">
            <a:avLst/>
          </a:prstGeom>
          <a:noFill/>
          <a:ln w="9525">
            <a:noFill/>
          </a:ln>
        </p:spPr>
        <p:txBody>
          <a:bodyPr wrap="square" anchor="t">
            <a:spAutoFit/>
          </a:bodyPr>
          <a:lstStyle/>
          <a:p>
            <a:r>
              <a:rPr lang="zh-CN" altLang="en-US" sz="2800" dirty="0">
                <a:solidFill>
                  <a:schemeClr val="bg1"/>
                </a:solidFill>
                <a:latin typeface="宋体" panose="02010600030101010101" pitchFamily="2" charset="-122"/>
              </a:rPr>
              <a:t>久别重逢</a:t>
            </a:r>
            <a:endParaRPr lang="zh-CN" altLang="en-US" sz="2800" dirty="0">
              <a:solidFill>
                <a:schemeClr val="bg1"/>
              </a:solidFill>
              <a:latin typeface="宋体" panose="02010600030101010101" pitchFamily="2" charset="-122"/>
            </a:endParaRPr>
          </a:p>
        </p:txBody>
      </p:sp>
      <p:sp>
        <p:nvSpPr>
          <p:cNvPr id="11" name="文本框 5"/>
          <p:cNvSpPr txBox="1"/>
          <p:nvPr/>
        </p:nvSpPr>
        <p:spPr>
          <a:xfrm>
            <a:off x="683895" y="3769360"/>
            <a:ext cx="10823575" cy="1383665"/>
          </a:xfrm>
          <a:prstGeom prst="rect">
            <a:avLst/>
          </a:prstGeom>
          <a:noFill/>
          <a:ln w="9525">
            <a:noFill/>
          </a:ln>
        </p:spPr>
        <p:txBody>
          <a:bodyPr wrap="square" anchor="t">
            <a:spAutoFit/>
          </a:bodyPr>
          <a:lstStyle/>
          <a:p>
            <a:pPr indent="0" fontAlgn="auto">
              <a:lnSpc>
                <a:spcPct val="150000"/>
              </a:lnSpc>
              <a:buFont typeface="Wingdings" panose="05000000000000000000" charset="0"/>
            </a:pPr>
            <a:r>
              <a:rPr lang="zh-CN" altLang="en-US" sz="2800" dirty="0">
                <a:solidFill>
                  <a:srgbClr val="FF0000"/>
                </a:solidFill>
                <a:latin typeface="宋体" panose="02010600030101010101" pitchFamily="2" charset="-122"/>
                <a:sym typeface="宋体" panose="02010600030101010101" pitchFamily="2" charset="-122"/>
              </a:rPr>
              <a:t>示例：</a:t>
            </a:r>
            <a:r>
              <a:rPr lang="zh-CN" altLang="en-US" sz="2800" dirty="0">
                <a:latin typeface="宋体" panose="02010600030101010101" pitchFamily="2" charset="-122"/>
                <a:sym typeface="宋体" panose="02010600030101010101" pitchFamily="2" charset="-122"/>
              </a:rPr>
              <a:t>她心急如焚，好像热锅上的蚂蚁，在屋子里团团转。怕等待的人出事，会担心。</a:t>
            </a:r>
            <a:endParaRPr lang="zh-CN" altLang="en-US" sz="2800" dirty="0">
              <a:latin typeface="宋体" panose="02010600030101010101" pitchFamily="2" charset="-122"/>
              <a:sym typeface="宋体" panose="02010600030101010101" pitchFamily="2" charset="-122"/>
            </a:endParaRPr>
          </a:p>
        </p:txBody>
      </p:sp>
      <p:sp>
        <p:nvSpPr>
          <p:cNvPr id="12" name="下箭头 11"/>
          <p:cNvSpPr/>
          <p:nvPr/>
        </p:nvSpPr>
        <p:spPr>
          <a:xfrm>
            <a:off x="2276475" y="3096895"/>
            <a:ext cx="247015" cy="672465"/>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6990" y="413385"/>
            <a:ext cx="2595880" cy="583565"/>
          </a:xfrm>
          <a:prstGeom prst="rect">
            <a:avLst/>
          </a:prstGeom>
          <a:noFill/>
        </p:spPr>
        <p:txBody>
          <a:bodyPr wrap="square" rtlCol="0">
            <a:spAutoFit/>
          </a:bodyPr>
          <a:lstStyle/>
          <a:p>
            <a:r>
              <a:rPr lang="zh-CN" altLang="en-US" sz="3200" spc="300" dirty="0">
                <a:solidFill>
                  <a:schemeClr val="accent5"/>
                </a:solidFill>
              </a:rPr>
              <a:t>词句段运用</a:t>
            </a:r>
            <a:endParaRPr lang="zh-CN" altLang="en-US" sz="3200" spc="300" dirty="0">
              <a:solidFill>
                <a:schemeClr val="accent5"/>
              </a:solidFill>
            </a:endParaRPr>
          </a:p>
        </p:txBody>
      </p:sp>
      <p:sp>
        <p:nvSpPr>
          <p:cNvPr id="8" name="文本框 2"/>
          <p:cNvSpPr txBox="1"/>
          <p:nvPr/>
        </p:nvSpPr>
        <p:spPr>
          <a:xfrm>
            <a:off x="1052195" y="996950"/>
            <a:ext cx="10780395" cy="1383665"/>
          </a:xfrm>
          <a:prstGeom prst="rect">
            <a:avLst/>
          </a:prstGeom>
          <a:noFill/>
          <a:ln w="9525">
            <a:noFill/>
          </a:ln>
        </p:spPr>
        <p:txBody>
          <a:bodyPr wrap="square" anchor="t">
            <a:spAutoFit/>
          </a:bodyPr>
          <a:lstStyle/>
          <a:p>
            <a:pPr>
              <a:lnSpc>
                <a:spcPct val="150000"/>
              </a:lnSpc>
              <a:spcBef>
                <a:spcPts val="0"/>
              </a:spcBef>
            </a:pP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下面的句子写出了人物与平时不同的表现，体会它们的表达效果，照样子说一说。</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11271" name="Picture 2"/>
          <p:cNvPicPr>
            <a:picLocks noChangeAspect="1"/>
          </p:cNvPicPr>
          <p:nvPr/>
        </p:nvPicPr>
        <p:blipFill>
          <a:blip r:embed="rId2" cstate="print">
            <a:clrChange>
              <a:clrFrom>
                <a:srgbClr val="FDFDFD"/>
              </a:clrFrom>
              <a:clrTo>
                <a:srgbClr val="FDFDFD">
                  <a:alpha val="0"/>
                </a:srgbClr>
              </a:clrTo>
            </a:clrChange>
          </a:blip>
          <a:stretch>
            <a:fillRect/>
          </a:stretch>
        </p:blipFill>
        <p:spPr>
          <a:xfrm>
            <a:off x="575945" y="1191260"/>
            <a:ext cx="465455" cy="470535"/>
          </a:xfrm>
          <a:prstGeom prst="rect">
            <a:avLst/>
          </a:prstGeom>
          <a:noFill/>
          <a:ln w="9525">
            <a:noFill/>
          </a:ln>
        </p:spPr>
      </p:pic>
      <p:sp>
        <p:nvSpPr>
          <p:cNvPr id="4" name="文本框 3"/>
          <p:cNvSpPr txBox="1"/>
          <p:nvPr/>
        </p:nvSpPr>
        <p:spPr>
          <a:xfrm>
            <a:off x="521970" y="2390140"/>
            <a:ext cx="11329670" cy="1383665"/>
          </a:xfrm>
          <a:prstGeom prst="rect">
            <a:avLst/>
          </a:prstGeom>
          <a:noFill/>
        </p:spPr>
        <p:txBody>
          <a:bodyPr wrap="square" rtlCol="0" anchor="t">
            <a:spAutoFit/>
          </a:bodyPr>
          <a:lstStyle/>
          <a:p>
            <a:pPr>
              <a:lnSpc>
                <a:spcPct val="150000"/>
              </a:lnSpc>
            </a:pPr>
            <a:r>
              <a:rPr lang="zh-CN" altLang="en-US" sz="2800">
                <a:solidFill>
                  <a:srgbClr val="FF0000"/>
                </a:solidFill>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手术台上，一向从容淡定的沃克医生，这次双手却有些颤抖，他额上</a:t>
            </a:r>
            <a:endParaRPr lang="zh-CN" altLang="en-US" sz="2800">
              <a:latin typeface="楷体" panose="02010609060101010101" charset="-122"/>
              <a:ea typeface="楷体" panose="02010609060101010101" charset="-122"/>
            </a:endParaRPr>
          </a:p>
          <a:p>
            <a:pPr>
              <a:lnSpc>
                <a:spcPct val="150000"/>
              </a:lnSpc>
            </a:pPr>
            <a:r>
              <a:rPr lang="zh-CN" altLang="en-US" sz="2800">
                <a:latin typeface="楷体" panose="02010609060101010101" charset="-122"/>
                <a:ea typeface="楷体" panose="02010609060101010101" charset="-122"/>
              </a:rPr>
              <a:t>  汗珠滚滚，护士帮他擦了一次又一次。</a:t>
            </a:r>
            <a:endParaRPr lang="zh-CN" altLang="en-US" sz="2800">
              <a:latin typeface="楷体" panose="02010609060101010101" charset="-122"/>
              <a:ea typeface="楷体" panose="02010609060101010101" charset="-122"/>
            </a:endParaRPr>
          </a:p>
        </p:txBody>
      </p:sp>
      <p:sp>
        <p:nvSpPr>
          <p:cNvPr id="6" name="文本框 5"/>
          <p:cNvSpPr txBox="1"/>
          <p:nvPr/>
        </p:nvSpPr>
        <p:spPr>
          <a:xfrm>
            <a:off x="521970" y="3901440"/>
            <a:ext cx="11329670" cy="1383665"/>
          </a:xfrm>
          <a:prstGeom prst="rect">
            <a:avLst/>
          </a:prstGeom>
          <a:noFill/>
        </p:spPr>
        <p:txBody>
          <a:bodyPr wrap="square" rtlCol="0" anchor="t">
            <a:spAutoFit/>
          </a:bodyPr>
          <a:lstStyle/>
          <a:p>
            <a:pPr>
              <a:lnSpc>
                <a:spcPct val="150000"/>
              </a:lnSpc>
            </a:pPr>
            <a:r>
              <a:rPr lang="zh-CN" altLang="en-US" sz="2800">
                <a:solidFill>
                  <a:srgbClr val="FF0000"/>
                </a:solidFill>
                <a:latin typeface="楷体" panose="02010609060101010101" charset="-122"/>
                <a:ea typeface="楷体" panose="02010609060101010101" charset="-122"/>
              </a:rPr>
              <a:t>◇</a:t>
            </a:r>
            <a:r>
              <a:rPr lang="zh-CN" altLang="en-US" sz="2800">
                <a:latin typeface="楷体" panose="02010609060101010101" charset="-122"/>
                <a:ea typeface="楷体" panose="02010609060101010101" charset="-122"/>
              </a:rPr>
              <a:t>平时遇到不顺心的事我都能一笑而过，可是这件事让我实在无法释然，</a:t>
            </a:r>
            <a:endParaRPr lang="zh-CN" altLang="en-US" sz="2800">
              <a:latin typeface="楷体" panose="02010609060101010101" charset="-122"/>
              <a:ea typeface="楷体" panose="02010609060101010101" charset="-122"/>
            </a:endParaRPr>
          </a:p>
          <a:p>
            <a:pPr>
              <a:lnSpc>
                <a:spcPct val="150000"/>
              </a:lnSpc>
            </a:pPr>
            <a:r>
              <a:rPr lang="zh-CN" altLang="en-US" sz="2800">
                <a:latin typeface="楷体" panose="02010609060101010101" charset="-122"/>
                <a:ea typeface="楷体" panose="02010609060101010101" charset="-122"/>
              </a:rPr>
              <a:t>  胸口总像是被什么堵了似的，白天心神不宁，晚上也无法入睡。</a:t>
            </a:r>
            <a:endParaRPr lang="zh-CN" altLang="en-US" sz="2800">
              <a:latin typeface="楷体" panose="02010609060101010101" charset="-122"/>
              <a:ea typeface="楷体" panose="02010609060101010101"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2" name="文本框 1"/>
          <p:cNvSpPr txBox="1"/>
          <p:nvPr/>
        </p:nvSpPr>
        <p:spPr>
          <a:xfrm>
            <a:off x="1316990" y="413385"/>
            <a:ext cx="2595880" cy="583565"/>
          </a:xfrm>
          <a:prstGeom prst="rect">
            <a:avLst/>
          </a:prstGeom>
          <a:noFill/>
        </p:spPr>
        <p:txBody>
          <a:bodyPr wrap="square" rtlCol="0">
            <a:spAutoFit/>
          </a:bodyPr>
          <a:lstStyle/>
          <a:p>
            <a:r>
              <a:rPr lang="zh-CN" altLang="en-US" sz="3200" spc="300" dirty="0">
                <a:solidFill>
                  <a:schemeClr val="accent5"/>
                </a:solidFill>
              </a:rPr>
              <a:t>词句段运用</a:t>
            </a:r>
            <a:endParaRPr lang="zh-CN" altLang="en-US" sz="3200" spc="300" dirty="0">
              <a:solidFill>
                <a:schemeClr val="accent5"/>
              </a:solidFill>
            </a:endParaRPr>
          </a:p>
        </p:txBody>
      </p:sp>
      <p:sp>
        <p:nvSpPr>
          <p:cNvPr id="4" name="文本框 3"/>
          <p:cNvSpPr txBox="1"/>
          <p:nvPr/>
        </p:nvSpPr>
        <p:spPr>
          <a:xfrm>
            <a:off x="574040" y="893445"/>
            <a:ext cx="11089005" cy="4707890"/>
          </a:xfrm>
          <a:prstGeom prst="rect">
            <a:avLst/>
          </a:prstGeom>
          <a:noFill/>
        </p:spPr>
        <p:txBody>
          <a:bodyPr wrap="square" rtlCol="0" anchor="t">
            <a:spAutoFit/>
          </a:bodyPr>
          <a:lstStyle/>
          <a:p>
            <a:pPr indent="762000" fontAlgn="auto">
              <a:lnSpc>
                <a:spcPct val="200000"/>
              </a:lnSpc>
              <a:spcBef>
                <a:spcPts val="0"/>
              </a:spcBef>
              <a:spcAft>
                <a:spcPts val="0"/>
              </a:spcAft>
              <a:extLst>
                <a:ext uri="{35155182-B16C-46BC-9424-99874614C6A1}">
                  <wpsdc:indentchars xmlns:wpsdc="http://www.wps.cn/officeDocument/2017/drawingmlCustomData" val="200" checksum="3688930908"/>
                </a:ext>
              </a:extLst>
            </a:pPr>
            <a:r>
              <a:rPr lang="zh-CN" altLang="en-US" sz="3000" b="1">
                <a:solidFill>
                  <a:schemeClr val="accent6"/>
                </a:solidFill>
                <a:latin typeface="宋体" panose="02010600030101010101" pitchFamily="2" charset="-122"/>
                <a:ea typeface="宋体" panose="02010600030101010101" pitchFamily="2" charset="-122"/>
                <a:cs typeface="宋体" panose="02010600030101010101" pitchFamily="2" charset="-122"/>
              </a:rPr>
              <a:t>两个句子都用了一定的描写方法来表现人物的内心。不同的是，第一个句子为了表现刘伯承钢铁般的意志，从侧面运用沃克医生的动作、外貌等细节描写写出了沃克医生为没有打麻醉剂的刘伯承将军做手术时的紧张心理。第二个句子没有运用这些细节描写，表达效果就没有第一个句子具体。</a:t>
            </a:r>
            <a:endParaRPr lang="zh-CN" altLang="en-US" sz="3000" b="1">
              <a:solidFill>
                <a:schemeClr val="accent6"/>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16072" b="8571"/>
          <a:stretch>
            <a:fillRect/>
          </a:stretch>
        </p:blipFill>
        <p:spPr>
          <a:xfrm>
            <a:off x="43535" y="0"/>
            <a:ext cx="1400409" cy="1055307"/>
          </a:xfrm>
          <a:prstGeom prst="rect">
            <a:avLst/>
          </a:prstGeom>
        </p:spPr>
      </p:pic>
      <p:sp>
        <p:nvSpPr>
          <p:cNvPr id="5" name="文本框 4"/>
          <p:cNvSpPr txBox="1"/>
          <p:nvPr/>
        </p:nvSpPr>
        <p:spPr>
          <a:xfrm>
            <a:off x="1316990" y="413385"/>
            <a:ext cx="1980565" cy="583565"/>
          </a:xfrm>
          <a:prstGeom prst="rect">
            <a:avLst/>
          </a:prstGeom>
          <a:noFill/>
        </p:spPr>
        <p:txBody>
          <a:bodyPr wrap="square" rtlCol="0">
            <a:spAutoFit/>
          </a:bodyPr>
          <a:lstStyle/>
          <a:p>
            <a:r>
              <a:rPr lang="zh-CN" altLang="en-US" sz="3200" spc="300" dirty="0">
                <a:solidFill>
                  <a:schemeClr val="accent5"/>
                </a:solidFill>
              </a:rPr>
              <a:t>书写提示</a:t>
            </a:r>
            <a:endParaRPr lang="zh-CN" altLang="en-US" sz="3200" spc="300" dirty="0">
              <a:solidFill>
                <a:schemeClr val="accent5"/>
              </a:solidFill>
            </a:endParaRPr>
          </a:p>
        </p:txBody>
      </p:sp>
      <p:pic>
        <p:nvPicPr>
          <p:cNvPr id="25602" name="图片 6"/>
          <p:cNvPicPr>
            <a:picLocks noChangeAspect="1"/>
          </p:cNvPicPr>
          <p:nvPr/>
        </p:nvPicPr>
        <p:blipFill>
          <a:blip r:embed="rId2" cstate="print"/>
          <a:stretch>
            <a:fillRect/>
          </a:stretch>
        </p:blipFill>
        <p:spPr>
          <a:xfrm>
            <a:off x="1494790" y="1187768"/>
            <a:ext cx="3190875" cy="4754562"/>
          </a:xfrm>
          <a:prstGeom prst="rect">
            <a:avLst/>
          </a:prstGeom>
          <a:noFill/>
          <a:ln w="9525">
            <a:noFill/>
          </a:ln>
        </p:spPr>
      </p:pic>
      <p:sp>
        <p:nvSpPr>
          <p:cNvPr id="18" name="文本框 17"/>
          <p:cNvSpPr txBox="1"/>
          <p:nvPr/>
        </p:nvSpPr>
        <p:spPr>
          <a:xfrm>
            <a:off x="6024245" y="3100705"/>
            <a:ext cx="3921125" cy="829945"/>
          </a:xfrm>
          <a:prstGeom prst="rect">
            <a:avLst/>
          </a:prstGeom>
          <a:solidFill>
            <a:srgbClr val="E0423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pPr fontAlgn="base"/>
            <a:r>
              <a:rPr lang="zh-CN" altLang="en-US" sz="2400" strike="noStrike" noProof="1">
                <a:latin typeface="楷体" panose="02010609060101010101" charset="-122"/>
                <a:ea typeface="楷体" panose="02010609060101010101" charset="-122"/>
                <a:cs typeface="黑体" panose="02010600030101010101" pitchFamily="49" charset="-122"/>
                <a:sym typeface="+mn-ea"/>
              </a:rPr>
              <a:t>字距要差不多，标点符号和字之间也要保持一定的距离。</a:t>
            </a:r>
            <a:endParaRPr lang="zh-CN" altLang="en-US" sz="2400" strike="noStrike" noProof="1">
              <a:latin typeface="楷体" panose="02010609060101010101" charset="-122"/>
              <a:ea typeface="楷体" panose="02010609060101010101" charset="-122"/>
              <a:cs typeface="黑体" panose="02010600030101010101" pitchFamily="49" charset="-122"/>
              <a:sym typeface="+mn-ea"/>
            </a:endParaRPr>
          </a:p>
        </p:txBody>
      </p:sp>
      <p:sp>
        <p:nvSpPr>
          <p:cNvPr id="21" name="直角上箭头 20"/>
          <p:cNvSpPr/>
          <p:nvPr/>
        </p:nvSpPr>
        <p:spPr>
          <a:xfrm>
            <a:off x="1658303" y="4100830"/>
            <a:ext cx="6394450" cy="273050"/>
          </a:xfrm>
          <a:prstGeom prst="bentUpArrow">
            <a:avLst/>
          </a:pr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黑体" panose="02010600030101010101" pitchFamily="49" charset="-122"/>
              <a:ea typeface="黑体" panose="02010600030101010101" pitchFamily="49" charset="-122"/>
            </a:endParaRPr>
          </a:p>
        </p:txBody>
      </p:sp>
      <p:sp>
        <p:nvSpPr>
          <p:cNvPr id="8" name="文本框 7"/>
          <p:cNvSpPr txBox="1"/>
          <p:nvPr/>
        </p:nvSpPr>
        <p:spPr>
          <a:xfrm>
            <a:off x="8053070" y="1055370"/>
            <a:ext cx="2493010" cy="829945"/>
          </a:xfrm>
          <a:prstGeom prst="rect">
            <a:avLst/>
          </a:prstGeom>
          <a:solidFill>
            <a:srgbClr val="E0423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pPr fontAlgn="base"/>
            <a:r>
              <a:rPr lang="zh-CN" altLang="en-US" sz="2400" strike="noStrike" noProof="1">
                <a:latin typeface="楷体" panose="02010609060101010101" charset="-122"/>
                <a:ea typeface="楷体" panose="02010609060101010101" charset="-122"/>
                <a:sym typeface="+mn-ea"/>
              </a:rPr>
              <a:t>标题和作者要写在醒目的位置。</a:t>
            </a:r>
            <a:endParaRPr lang="zh-CN" altLang="en-US" sz="2400" strike="noStrike" noProof="1">
              <a:latin typeface="楷体" panose="02010609060101010101" charset="-122"/>
              <a:ea typeface="楷体" panose="02010609060101010101" charset="-122"/>
              <a:sym typeface="+mn-ea"/>
            </a:endParaRPr>
          </a:p>
        </p:txBody>
      </p:sp>
      <p:sp>
        <p:nvSpPr>
          <p:cNvPr id="9" name="直角上箭头 8"/>
          <p:cNvSpPr/>
          <p:nvPr/>
        </p:nvSpPr>
        <p:spPr>
          <a:xfrm>
            <a:off x="2901315" y="1516380"/>
            <a:ext cx="4943475" cy="176213"/>
          </a:xfrm>
          <a:prstGeom prst="bentUpArrow">
            <a:avLst/>
          </a:pr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黑体" panose="02010600030101010101" pitchFamily="49" charset="-122"/>
              <a:ea typeface="黑体" panose="02010600030101010101" pitchFamily="49" charset="-122"/>
            </a:endParaRPr>
          </a:p>
        </p:txBody>
      </p:sp>
      <p:sp>
        <p:nvSpPr>
          <p:cNvPr id="10" name="文本框 9"/>
          <p:cNvSpPr txBox="1"/>
          <p:nvPr/>
        </p:nvSpPr>
        <p:spPr>
          <a:xfrm>
            <a:off x="7277418" y="5016818"/>
            <a:ext cx="2095500" cy="460375"/>
          </a:xfrm>
          <a:prstGeom prst="rect">
            <a:avLst/>
          </a:prstGeom>
          <a:solidFill>
            <a:srgbClr val="E04236"/>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t">
            <a:spAutoFit/>
          </a:bodyPr>
          <a:lstStyle/>
          <a:p>
            <a:pPr fontAlgn="base"/>
            <a:r>
              <a:rPr lang="zh-CN" altLang="en-US" sz="2400" strike="noStrike" noProof="1">
                <a:latin typeface="楷体" panose="02010609060101010101" charset="-122"/>
                <a:ea typeface="楷体" panose="02010609060101010101" charset="-122"/>
              </a:rPr>
              <a:t>段落要分明。</a:t>
            </a:r>
            <a:endParaRPr lang="zh-CN" altLang="en-US" sz="2400" strike="noStrike" noProof="1">
              <a:latin typeface="楷体" panose="02010609060101010101" charset="-122"/>
              <a:ea typeface="楷体" panose="02010609060101010101" charset="-122"/>
            </a:endParaRPr>
          </a:p>
        </p:txBody>
      </p:sp>
      <p:sp>
        <p:nvSpPr>
          <p:cNvPr id="11" name="直角上箭头 10"/>
          <p:cNvSpPr/>
          <p:nvPr/>
        </p:nvSpPr>
        <p:spPr>
          <a:xfrm>
            <a:off x="3912553" y="5253355"/>
            <a:ext cx="3157538" cy="223838"/>
          </a:xfrm>
          <a:prstGeom prst="bentUpArrow">
            <a:avLst/>
          </a:prstGeom>
          <a:solidFill>
            <a:srgbClr val="A1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黑体" panose="02010600030101010101" pitchFamily="49" charset="-122"/>
              <a:ea typeface="黑体" panose="02010600030101010101" pitchFamily="49"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100000">
                                          <p:val>
                                            <p:strVal val="#ppt_x"/>
                                          </p:val>
                                        </p:tav>
                                      </p:tavLst>
                                    </p:anim>
                                    <p:anim calcmode="lin" valueType="num">
                                      <p:cBhvr>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bg/>
                                          </p:spTgt>
                                        </p:tgtEl>
                                        <p:attrNameLst>
                                          <p:attrName>style.visibility</p:attrName>
                                        </p:attrNameLst>
                                      </p:cBhvr>
                                      <p:to>
                                        <p:strVal val="visible"/>
                                      </p:to>
                                    </p:set>
                                    <p:anim calcmode="lin" valueType="num">
                                      <p:cBhvr>
                                        <p:cTn id="13" dur="500" fill="hold"/>
                                        <p:tgtEl>
                                          <p:spTgt spid="8">
                                            <p:bg/>
                                          </p:spTgt>
                                        </p:tgtEl>
                                        <p:attrNameLst>
                                          <p:attrName>ppt_x</p:attrName>
                                        </p:attrNameLst>
                                      </p:cBhvr>
                                      <p:tavLst>
                                        <p:tav tm="0">
                                          <p:val>
                                            <p:strVal val="#ppt_x"/>
                                          </p:val>
                                        </p:tav>
                                        <p:tav tm="100000">
                                          <p:val>
                                            <p:strVal val="#ppt_x"/>
                                          </p:val>
                                        </p:tav>
                                      </p:tavLst>
                                    </p:anim>
                                    <p:anim calcmode="lin" valueType="num">
                                      <p:cBhvr>
                                        <p:cTn id="14" dur="500" fill="hold"/>
                                        <p:tgtEl>
                                          <p:spTgt spid="8">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bg/>
                                          </p:spTgt>
                                        </p:tgtEl>
                                        <p:attrNameLst>
                                          <p:attrName>style.visibility</p:attrName>
                                        </p:attrNameLst>
                                      </p:cBhvr>
                                      <p:to>
                                        <p:strVal val="visible"/>
                                      </p:to>
                                    </p:set>
                                    <p:anim calcmode="lin" valueType="num">
                                      <p:cBhvr>
                                        <p:cTn id="29" dur="500" fill="hold"/>
                                        <p:tgtEl>
                                          <p:spTgt spid="18">
                                            <p:bg/>
                                          </p:spTgt>
                                        </p:tgtEl>
                                        <p:attrNameLst>
                                          <p:attrName>ppt_x</p:attrName>
                                        </p:attrNameLst>
                                      </p:cBhvr>
                                      <p:tavLst>
                                        <p:tav tm="0">
                                          <p:val>
                                            <p:strVal val="#ppt_x"/>
                                          </p:val>
                                        </p:tav>
                                        <p:tav tm="100000">
                                          <p:val>
                                            <p:strVal val="#ppt_x"/>
                                          </p:val>
                                        </p:tav>
                                      </p:tavLst>
                                    </p:anim>
                                    <p:anim calcmode="lin" valueType="num">
                                      <p:cBhvr>
                                        <p:cTn id="30" dur="500" fill="hold"/>
                                        <p:tgtEl>
                                          <p:spTgt spid="18">
                                            <p:bg/>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 calcmode="lin" valueType="num">
                                      <p:cBhvr>
                                        <p:cTn id="3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bg/>
                                          </p:spTgt>
                                        </p:tgtEl>
                                        <p:attrNameLst>
                                          <p:attrName>style.visibility</p:attrName>
                                        </p:attrNameLst>
                                      </p:cBhvr>
                                      <p:to>
                                        <p:strVal val="visible"/>
                                      </p:to>
                                    </p:set>
                                    <p:anim calcmode="lin" valueType="num">
                                      <p:cBhvr>
                                        <p:cTn id="45" dur="500" fill="hold"/>
                                        <p:tgtEl>
                                          <p:spTgt spid="10">
                                            <p:bg/>
                                          </p:spTgt>
                                        </p:tgtEl>
                                        <p:attrNameLst>
                                          <p:attrName>ppt_x</p:attrName>
                                        </p:attrNameLst>
                                      </p:cBhvr>
                                      <p:tavLst>
                                        <p:tav tm="0">
                                          <p:val>
                                            <p:strVal val="#ppt_x"/>
                                          </p:val>
                                        </p:tav>
                                        <p:tav tm="100000">
                                          <p:val>
                                            <p:strVal val="#ppt_x"/>
                                          </p:val>
                                        </p:tav>
                                      </p:tavLst>
                                    </p:anim>
                                    <p:anim calcmode="lin" valueType="num">
                                      <p:cBhvr>
                                        <p:cTn id="46" dur="500" fill="hold"/>
                                        <p:tgtEl>
                                          <p:spTgt spid="10">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build="allAtOnce"/>
      <p:bldP spid="21" grpId="0" bldLvl="0" animBg="1"/>
      <p:bldP spid="8" grpId="0" bldLvl="0" animBg="1" uiExpand="1" build="allAtOnce"/>
      <p:bldP spid="9" grpId="0" bldLvl="0" animBg="1"/>
      <p:bldP spid="10" grpId="0" bldLvl="0" animBg="1" build="allAtOnce"/>
      <p:bldP spid="11"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p="http://schemas.openxmlformats.org/presentationml/2006/main">
  <p:tag name="KSO_WM_BEAUTIFY_FLAG" val="#wm#"/>
  <p:tag name="KSO_WM_TEMPLATE_CATEGORY" val="custom"/>
  <p:tag name="KSO_WM_TEMPLATE_INDEX" val="160394"/>
</p:tagLst>
</file>

<file path=ppt/tags/tag11.xml><?xml version="1.0" encoding="utf-8"?>
<p:tagLst xmlns:p="http://schemas.openxmlformats.org/presentationml/2006/main">
  <p:tag name="KSO_WM_BEAUTIFY_FLAG" val="#wm#"/>
  <p:tag name="KSO_WM_TEMPLATE_CATEGORY" val="custom"/>
  <p:tag name="KSO_WM_TEMPLATE_INDEX" val="160394"/>
</p:tagLst>
</file>

<file path=ppt/tags/tag12.xml><?xml version="1.0" encoding="utf-8"?>
<p:tagLst xmlns:p="http://schemas.openxmlformats.org/presentationml/2006/main">
  <p:tag name="KSO_WM_BEAUTIFY_FLAG" val="#wm#"/>
  <p:tag name="KSO_WM_TEMPLATE_CATEGORY" val="custom"/>
  <p:tag name="KSO_WM_TEMPLATE_INDEX" val="160394"/>
</p:tagLst>
</file>

<file path=ppt/tags/tag13.xml><?xml version="1.0" encoding="utf-8"?>
<p:tagLst xmlns:p="http://schemas.openxmlformats.org/presentationml/2006/main">
  <p:tag name="KSO_WM_BEAUTIFY_FLAG" val="#wm#"/>
  <p:tag name="KSO_WM_TEMPLATE_CATEGORY" val="custom"/>
  <p:tag name="KSO_WM_TEMPLATE_INDEX" val="160394"/>
</p:tagLst>
</file>

<file path=ppt/tags/tag14.xml><?xml version="1.0" encoding="utf-8"?>
<p:tagLst xmlns:p="http://schemas.openxmlformats.org/presentationml/2006/main">
  <p:tag name="KSO_WM_BEAUTIFY_FLAG" val="#wm#"/>
  <p:tag name="KSO_WM_TEMPLATE_CATEGORY" val="custom"/>
  <p:tag name="KSO_WM_TEMPLATE_INDEX" val="160394"/>
</p:tagLst>
</file>

<file path=ppt/tags/tag15.xml><?xml version="1.0" encoding="utf-8"?>
<p:tagLst xmlns:p="http://schemas.openxmlformats.org/presentationml/2006/main">
  <p:tag name="KSO_WM_BEAUTIFY_FLAG" val="#wm#"/>
  <p:tag name="KSO_WM_TEMPLATE_CATEGORY" val="custom"/>
  <p:tag name="KSO_WM_TEMPLATE_INDEX" val="160394"/>
</p:tagLst>
</file>

<file path=ppt/tags/tag16.xml><?xml version="1.0" encoding="utf-8"?>
<p:tagLst xmlns:p="http://schemas.openxmlformats.org/presentationml/2006/main">
  <p:tag name="KSO_WM_BEAUTIFY_FLAG" val="#wm#"/>
  <p:tag name="KSO_WM_TEMPLATE_CATEGORY" val="custom"/>
  <p:tag name="KSO_WM_TEMPLATE_INDEX" val="160394"/>
</p:tagLst>
</file>

<file path=ppt/tags/tag17.xml><?xml version="1.0" encoding="utf-8"?>
<p:tagLst xmlns:p="http://schemas.openxmlformats.org/presentationml/2006/main">
  <p:tag name="KSO_WM_BEAUTIFY_FLAG" val="#wm#"/>
  <p:tag name="KSO_WM_TEMPLATE_CATEGORY" val="custom"/>
  <p:tag name="KSO_WM_TEMPLATE_INDEX" val="160394"/>
</p:tagLst>
</file>

<file path=ppt/tags/tag18.xml><?xml version="1.0" encoding="utf-8"?>
<p:tagLst xmlns:p="http://schemas.openxmlformats.org/presentationml/2006/main">
  <p:tag name="KSO_WM_BEAUTIFY_FLAG" val="#wm#"/>
  <p:tag name="KSO_WM_TEMPLATE_CATEGORY" val="custom"/>
  <p:tag name="KSO_WM_TEMPLATE_INDEX" val="160394"/>
</p:tagLst>
</file>

<file path=ppt/tags/tag19.xml><?xml version="1.0" encoding="utf-8"?>
<p:tagLst xmlns:p="http://schemas.openxmlformats.org/presentationml/2006/main">
  <p:tag name="KSO_WM_BEAUTIFY_FLAG" val="#wm#"/>
  <p:tag name="KSO_WM_TEMPLATE_CATEGORY" val="custom"/>
  <p:tag name="KSO_WM_TEMPLATE_INDEX" val="16039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p="http://schemas.openxmlformats.org/presentationml/2006/main">
  <p:tag name="KSO_WM_BEAUTIFY_FLAG" val="#wm#"/>
  <p:tag name="KSO_WM_TEMPLATE_CATEGORY" val="custom"/>
  <p:tag name="KSO_WM_TEMPLATE_INDEX" val="160394"/>
</p:tagLst>
</file>

<file path=ppt/tags/tag21.xml><?xml version="1.0" encoding="utf-8"?>
<p:tagLst xmlns:p="http://schemas.openxmlformats.org/presentationml/2006/main">
  <p:tag name="KSO_WM_DOC_GUID" val="{de9e77fd-3039-462b-b014-6f960b576bc7}"/>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160394"/>
</p:tagLst>
</file>

<file path=ppt/tags/tag8.xml><?xml version="1.0" encoding="utf-8"?>
<p:tagLst xmlns:p="http://schemas.openxmlformats.org/presentationml/2006/main">
  <p:tag name="KSO_WM_BEAUTIFY_FLAG" val="#wm#"/>
  <p:tag name="KSO_WM_TEMPLATE_CATEGORY" val="custom"/>
  <p:tag name="KSO_WM_TEMPLATE_INDEX" val="160394"/>
</p:tagLst>
</file>

<file path=ppt/tags/tag9.xml><?xml version="1.0" encoding="utf-8"?>
<p:tagLst xmlns:p="http://schemas.openxmlformats.org/presentationml/2006/main">
  <p:tag name="KSO_WM_BEAUTIFY_FLAG" val="#wm#"/>
  <p:tag name="KSO_WM_TEMPLATE_CATEGORY" val="custom"/>
  <p:tag name="KSO_WM_TEMPLATE_INDEX" val="160394"/>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1746</Words>
  <Application>WPS 演示</Application>
  <PresentationFormat>自定义</PresentationFormat>
  <Paragraphs>105</Paragraphs>
  <Slides>17</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宋体</vt:lpstr>
      <vt:lpstr>Wingdings</vt:lpstr>
      <vt:lpstr>黑体</vt:lpstr>
      <vt:lpstr>幼圆</vt:lpstr>
      <vt:lpstr>楷体</vt:lpstr>
      <vt:lpstr>楷体_GB2312</vt:lpstr>
      <vt:lpstr>Wingdings</vt:lpstr>
      <vt:lpstr>Calibri</vt:lpstr>
      <vt:lpstr>Lucida Sans</vt:lpstr>
      <vt:lpstr>微软雅黑</vt:lpstr>
      <vt:lpstr>微软雅黑</vt:lpstr>
      <vt:lpstr>Arial Unicode MS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1614</cp:revision>
  <dcterms:created xsi:type="dcterms:W3CDTF">2015-04-02T07:05:00Z</dcterms:created>
  <dcterms:modified xsi:type="dcterms:W3CDTF">2020-03-03T04:26:34Z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