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3" clrIdx="0"/>
  <p:cmAuthor id="2" name="a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0" Type="http://schemas.openxmlformats.org/officeDocument/2006/relationships/commentAuthors" Target="commentAuthors.xml"/><Relationship Id="rId6" Type="http://schemas.openxmlformats.org/officeDocument/2006/relationships/slide" Target="slides/slide3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/>
          <p:cNvSpPr txBox="1"/>
          <p:nvPr/>
        </p:nvSpPr>
        <p:spPr>
          <a:xfrm>
            <a:off x="0" y="1714488"/>
            <a:ext cx="4071934" cy="3415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从军行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唐代：王维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吹角动行人，喧喧行人起。</a:t>
            </a:r>
            <a:b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</a:b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笳悲马嘶乱，争渡黄河水。</a:t>
            </a:r>
            <a:b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</a:b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日暮沙漠陲，战声烟尘里。</a:t>
            </a:r>
            <a:b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</a:b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尽系名王颈，归来报天子。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60422" name="Picture 6" descr="http://n.sinaimg.cn/sinacn10102/193/w640h353/20190118/6b2c-hrvcwni9529353.bmp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071934" y="1928802"/>
            <a:ext cx="4857784" cy="3005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928662" y="2428868"/>
            <a:ext cx="7137423" cy="217138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96951" y="1494155"/>
            <a:ext cx="156019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3600" b="1" u="dbl" dirty="0" smtClean="0">
                <a:solidFill>
                  <a:schemeClr val="accent6"/>
                </a:solidFill>
                <a:uFillTx/>
                <a:latin typeface="方正新楷体_GBK" panose="02000000000000000000" charset="-122"/>
                <a:ea typeface="方正新楷体_GBK" panose="02000000000000000000" charset="-122"/>
                <a:sym typeface="+mn-ea"/>
              </a:rPr>
              <a:t>会写字</a:t>
            </a:r>
            <a:endParaRPr lang="zh-CN" altLang="en-US" sz="3600" b="1" u="dbl" dirty="0" smtClean="0">
              <a:solidFill>
                <a:srgbClr val="92D050"/>
              </a:solidFill>
              <a:uFillTx/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grpSp>
        <p:nvGrpSpPr>
          <p:cNvPr id="252" name="组合 7"/>
          <p:cNvGrpSpPr/>
          <p:nvPr/>
        </p:nvGrpSpPr>
        <p:grpSpPr>
          <a:xfrm>
            <a:off x="2595571" y="3103560"/>
            <a:ext cx="836613" cy="850900"/>
            <a:chOff x="2437" y="2032"/>
            <a:chExt cx="1244" cy="1264"/>
          </a:xfrm>
        </p:grpSpPr>
        <p:sp>
          <p:nvSpPr>
            <p:cNvPr id="25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charset="-122"/>
              </a:endParaRPr>
            </a:p>
          </p:txBody>
        </p:sp>
        <p:cxnSp>
          <p:nvCxnSpPr>
            <p:cNvPr id="25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5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56" name="文本框 64"/>
          <p:cNvSpPr txBox="1"/>
          <p:nvPr/>
        </p:nvSpPr>
        <p:spPr>
          <a:xfrm>
            <a:off x="2616209" y="3049585"/>
            <a:ext cx="811212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仞</a:t>
            </a:r>
            <a:endParaRPr lang="zh-CN" altLang="en-US" sz="4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57" name="组合 7"/>
          <p:cNvGrpSpPr/>
          <p:nvPr/>
        </p:nvGrpSpPr>
        <p:grpSpPr>
          <a:xfrm>
            <a:off x="4762509" y="3100385"/>
            <a:ext cx="836612" cy="850900"/>
            <a:chOff x="2437" y="2032"/>
            <a:chExt cx="1244" cy="1264"/>
          </a:xfrm>
        </p:grpSpPr>
        <p:sp>
          <p:nvSpPr>
            <p:cNvPr id="25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charset="-122"/>
              </a:endParaRPr>
            </a:p>
          </p:txBody>
        </p:sp>
        <p:cxnSp>
          <p:nvCxnSpPr>
            <p:cNvPr id="25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6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61" name="文本框 92"/>
          <p:cNvSpPr txBox="1"/>
          <p:nvPr/>
        </p:nvSpPr>
        <p:spPr>
          <a:xfrm>
            <a:off x="4787909" y="3057523"/>
            <a:ext cx="811212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摩</a:t>
            </a:r>
            <a:endParaRPr lang="zh-CN" altLang="en-US" sz="4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62" name="组合 7"/>
          <p:cNvGrpSpPr/>
          <p:nvPr/>
        </p:nvGrpSpPr>
        <p:grpSpPr>
          <a:xfrm>
            <a:off x="3683009" y="3101973"/>
            <a:ext cx="836612" cy="850900"/>
            <a:chOff x="2437" y="2032"/>
            <a:chExt cx="1244" cy="1264"/>
          </a:xfrm>
        </p:grpSpPr>
        <p:cxnSp>
          <p:nvCxnSpPr>
            <p:cNvPr id="26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6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sp>
          <p:nvSpPr>
            <p:cNvPr id="265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charset="-122"/>
              </a:endParaRPr>
            </a:p>
          </p:txBody>
        </p:sp>
      </p:grpSp>
      <p:grpSp>
        <p:nvGrpSpPr>
          <p:cNvPr id="266" name="组合 7"/>
          <p:cNvGrpSpPr/>
          <p:nvPr/>
        </p:nvGrpSpPr>
        <p:grpSpPr>
          <a:xfrm>
            <a:off x="5843596" y="3101973"/>
            <a:ext cx="836613" cy="850900"/>
            <a:chOff x="2437" y="2032"/>
            <a:chExt cx="1244" cy="1264"/>
          </a:xfrm>
        </p:grpSpPr>
        <p:sp>
          <p:nvSpPr>
            <p:cNvPr id="267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charset="-122"/>
              </a:endParaRPr>
            </a:p>
          </p:txBody>
        </p:sp>
        <p:cxnSp>
          <p:nvCxnSpPr>
            <p:cNvPr id="268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69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70" name="文本框 64"/>
          <p:cNvSpPr txBox="1"/>
          <p:nvPr/>
        </p:nvSpPr>
        <p:spPr>
          <a:xfrm>
            <a:off x="5857884" y="3071810"/>
            <a:ext cx="811212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遗</a:t>
            </a:r>
            <a:endParaRPr lang="zh-CN" altLang="en-US" sz="4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6" name="文本框 86"/>
          <p:cNvSpPr txBox="1"/>
          <p:nvPr/>
        </p:nvSpPr>
        <p:spPr>
          <a:xfrm>
            <a:off x="3705234" y="3059110"/>
            <a:ext cx="811212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岳</a:t>
            </a:r>
            <a:endParaRPr lang="zh-CN" altLang="en-US" sz="4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竖排内容占位符 18"/>
          <p:cNvPicPr>
            <a:picLocks noGrp="1"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14282" y="4143380"/>
            <a:ext cx="1969770" cy="153416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370312" y="1539875"/>
            <a:ext cx="458046" cy="45804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38587" y="1537067"/>
            <a:ext cx="463307" cy="4633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261" grpId="0"/>
      <p:bldP spid="270" grpId="0"/>
      <p:bldP spid="2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946150" y="2122170"/>
            <a:ext cx="7538720" cy="2934335"/>
          </a:xfrm>
          <a:prstGeom prst="roundRect">
            <a:avLst/>
          </a:prstGeom>
          <a:solidFill>
            <a:srgbClr val="FFCB7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0126" y="1480503"/>
            <a:ext cx="156019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u="dbl" dirty="0" smtClean="0">
                <a:solidFill>
                  <a:schemeClr val="accent6"/>
                </a:solidFill>
                <a:uFillTx/>
                <a:latin typeface="方正新楷体_GBK" panose="02000000000000000000" charset="-122"/>
                <a:ea typeface="方正新楷体_GBK" panose="02000000000000000000" charset="-122"/>
                <a:sym typeface="+mn-ea"/>
              </a:rPr>
              <a:t>多音字</a:t>
            </a:r>
            <a:endParaRPr lang="zh-CN" altLang="en-US" sz="3600" b="1" u="dbl" dirty="0" smtClean="0">
              <a:solidFill>
                <a:srgbClr val="92D050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89025" y="3500755"/>
            <a:ext cx="7539355" cy="1641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这两幅画都画得十分精美，让人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难以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取舍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。（     ）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学校新建的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宿舍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楼既高大，又漂亮。（     ）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2382502" y="2514907"/>
            <a:ext cx="288290" cy="81010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ea typeface="楷体_GB2312" panose="0201060903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96068" y="2557611"/>
            <a:ext cx="5911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舍</a:t>
            </a:r>
            <a:endParaRPr lang="zh-CN" altLang="en-US" sz="32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43742" y="2287577"/>
            <a:ext cx="4293235" cy="11245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FF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</a:t>
            </a:r>
            <a:r>
              <a:rPr lang="zh-CN" altLang="en-US" sz="2800" b="1" dirty="0">
                <a:solidFill>
                  <a:srgbClr val="FF00FF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</a:t>
            </a:r>
            <a:r>
              <a:rPr lang="en-US" altLang="zh-CN" sz="2800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_GB2312" panose="02010609030101010101" charset="-122"/>
                <a:sym typeface="+mn-ea"/>
              </a:rPr>
              <a:t>shě</a:t>
            </a:r>
            <a:r>
              <a:rPr lang="en-US" sz="2800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</a:t>
            </a:r>
            <a:r>
              <a:rPr lang="zh-CN" altLang="en-US" sz="2800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（舍得</a:t>
            </a:r>
            <a:r>
              <a:rPr lang="zh-CN" altLang="en-US" sz="2800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）（取舍）</a:t>
            </a:r>
            <a:endParaRPr lang="zh-CN" altLang="en-US" sz="2800" b="1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  <a:p>
            <a:pPr>
              <a:lnSpc>
                <a:spcPct val="140000"/>
              </a:lnSpc>
            </a:pPr>
            <a:r>
              <a:rPr lang="en-US" sz="2800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</a:t>
            </a:r>
            <a:r>
              <a:rPr lang="en-US" altLang="zh-CN" sz="2800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_GB2312" panose="02010609030101010101" charset="-122"/>
                <a:sym typeface="+mn-ea"/>
              </a:rPr>
              <a:t>shè</a:t>
            </a:r>
            <a:r>
              <a:rPr lang="en-US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_GB2312" panose="02010609030101010101" charset="-122"/>
                <a:sym typeface="+mn-ea"/>
              </a:rPr>
              <a:t> </a:t>
            </a:r>
            <a:r>
              <a:rPr lang="zh-CN" altLang="en-US" sz="2800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（宿舍） </a:t>
            </a:r>
            <a:r>
              <a:rPr lang="en-US" altLang="zh-CN" sz="2800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(</a:t>
            </a:r>
            <a:r>
              <a:rPr lang="zh-CN" altLang="en-US" sz="2800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客舍）</a:t>
            </a:r>
            <a:endParaRPr lang="en-US" altLang="zh-CN" sz="2800" b="1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15893" y="4485328"/>
            <a:ext cx="785818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  <a:cs typeface="楷体_GB2312" panose="02010609030101010101" charset="-122"/>
                <a:sym typeface="+mn-ea"/>
              </a:rPr>
              <a:t>shè</a:t>
            </a:r>
            <a:endParaRPr lang="en-US" altLang="en-US" sz="24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43345" y="4059239"/>
            <a:ext cx="1000132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  <a:cs typeface="楷体_GB2312" panose="02010609030101010101" charset="-122"/>
                <a:sym typeface="+mn-ea"/>
              </a:rPr>
              <a:t>shě</a:t>
            </a:r>
            <a:endParaRPr lang="en-US" altLang="en-US" sz="24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70312" y="1539875"/>
            <a:ext cx="458046" cy="45804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38587" y="1537067"/>
            <a:ext cx="463307" cy="4633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bldLvl="0" animBg="1"/>
      <p:bldP spid="7" grpId="0"/>
      <p:bldP spid="5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946150" y="2122170"/>
            <a:ext cx="7538720" cy="3335655"/>
          </a:xfrm>
          <a:prstGeom prst="roundRect">
            <a:avLst/>
          </a:prstGeom>
          <a:solidFill>
            <a:srgbClr val="FFCB7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0248" y="1647764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225" name="矩形 71"/>
          <p:cNvSpPr>
            <a:spLocks noChangeArrowheads="1"/>
          </p:cNvSpPr>
          <p:nvPr/>
        </p:nvSpPr>
        <p:spPr bwMode="auto">
          <a:xfrm>
            <a:off x="1144529" y="2644450"/>
            <a:ext cx="2265362" cy="2889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浥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客舍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将晓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摩天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王师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6" name="矩形 2"/>
          <p:cNvSpPr>
            <a:spLocks noChangeArrowheads="1"/>
          </p:cNvSpPr>
          <p:nvPr/>
        </p:nvSpPr>
        <p:spPr bwMode="auto">
          <a:xfrm>
            <a:off x="1326983" y="2122475"/>
            <a:ext cx="16637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B0F0"/>
                </a:solidFill>
                <a:latin typeface="楷体_GB2312" panose="02010609030101010101" charset="-122"/>
                <a:ea typeface="楷体_GB2312" panose="02010609030101010101" charset="-122"/>
              </a:rPr>
              <a:t>连一连</a:t>
            </a:r>
            <a:r>
              <a:rPr lang="zh-CN" altLang="en-US" sz="3200" b="1" dirty="0">
                <a:solidFill>
                  <a:srgbClr val="00B0F0"/>
                </a:solidFill>
                <a:latin typeface="楷体_GB2312" panose="02010609030101010101" charset="-122"/>
                <a:ea typeface="楷体_GB2312" panose="02010609030101010101" charset="-122"/>
              </a:rPr>
              <a:t>。</a:t>
            </a:r>
            <a:endParaRPr lang="zh-CN" altLang="en-US" sz="3200" b="1" dirty="0">
              <a:solidFill>
                <a:srgbClr val="00B0F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27" name="矩形 226"/>
          <p:cNvSpPr>
            <a:spLocks noChangeArrowheads="1"/>
          </p:cNvSpPr>
          <p:nvPr/>
        </p:nvSpPr>
        <p:spPr bwMode="auto">
          <a:xfrm>
            <a:off x="4429124" y="2714620"/>
            <a:ext cx="3687813" cy="267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快要天亮</a:t>
            </a:r>
            <a:endParaRPr lang="en-US" altLang="zh-CN" sz="2800" b="1" dirty="0" smtClean="0">
              <a:latin typeface="楷体_GB2312" panose="02010609030101010101" charset="-122"/>
              <a:ea typeface="楷体_GB2312" panose="02010609030101010101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碰到天。</a:t>
            </a:r>
            <a:endParaRPr lang="en-US" altLang="zh-CN" sz="2800" b="1" dirty="0" smtClean="0">
              <a:latin typeface="楷体_GB2312" panose="02010609030101010101" charset="-122"/>
              <a:ea typeface="楷体_GB2312" panose="02010609030101010101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湿润，沾湿。</a:t>
            </a:r>
            <a:endParaRPr lang="zh-CN" altLang="en-US" sz="2800" b="1" dirty="0" smtClean="0">
              <a:latin typeface="楷体_GB2312" panose="02010609030101010101" charset="-122"/>
              <a:ea typeface="楷体_GB2312" panose="02010609030101010101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南宋朝廷的军队。 </a:t>
            </a:r>
            <a:endParaRPr lang="en-US" altLang="zh-CN" sz="2800" b="1" dirty="0" smtClean="0">
              <a:latin typeface="楷体_GB2312" panose="02010609030101010101" charset="-122"/>
              <a:ea typeface="楷体_GB2312" panose="02010609030101010101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旅馆。</a:t>
            </a:r>
            <a:endParaRPr lang="en-US" altLang="zh-CN" sz="28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cxnSp>
        <p:nvCxnSpPr>
          <p:cNvPr id="228" name="直接连接符 227"/>
          <p:cNvCxnSpPr>
            <a:endCxn id="227" idx="1"/>
          </p:cNvCxnSpPr>
          <p:nvPr/>
        </p:nvCxnSpPr>
        <p:spPr>
          <a:xfrm>
            <a:off x="2689202" y="3072443"/>
            <a:ext cx="1739922" cy="98037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9" name="直接连接符 228"/>
          <p:cNvCxnSpPr/>
          <p:nvPr/>
        </p:nvCxnSpPr>
        <p:spPr>
          <a:xfrm>
            <a:off x="2573289" y="3573144"/>
            <a:ext cx="1928826" cy="142876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0" name="直接连接符 229"/>
          <p:cNvCxnSpPr/>
          <p:nvPr/>
        </p:nvCxnSpPr>
        <p:spPr>
          <a:xfrm flipV="1">
            <a:off x="2573289" y="2930202"/>
            <a:ext cx="1928826" cy="121444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1" name="直接连接符 230"/>
          <p:cNvCxnSpPr/>
          <p:nvPr/>
        </p:nvCxnSpPr>
        <p:spPr>
          <a:xfrm flipV="1">
            <a:off x="2573289" y="3501706"/>
            <a:ext cx="1928826" cy="120371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960120" y="1437481"/>
            <a:ext cx="201930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3600" b="1" u="dbl" dirty="0" smtClean="0">
                <a:solidFill>
                  <a:schemeClr val="accent6"/>
                </a:solidFill>
                <a:uFillTx/>
                <a:latin typeface="方正新楷体_GBK" panose="02000000000000000000" charset="-122"/>
                <a:ea typeface="方正新楷体_GBK" panose="02000000000000000000" charset="-122"/>
                <a:sym typeface="+mn-ea"/>
              </a:rPr>
              <a:t>词语解释</a:t>
            </a:r>
            <a:endParaRPr lang="zh-CN" altLang="en-US" sz="3600" b="1" u="dbl" dirty="0" smtClean="0">
              <a:solidFill>
                <a:srgbClr val="92D050"/>
              </a:solidFill>
              <a:uFillTx/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571736" y="4501838"/>
            <a:ext cx="1930379" cy="64167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3" name="竖排内容占位符 12"/>
          <p:cNvPicPr>
            <a:picLocks noGrp="1"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143768" y="2857496"/>
            <a:ext cx="1551940" cy="2540000"/>
          </a:xfrm>
          <a:prstGeom prst="rect">
            <a:avLst/>
          </a:prstGeom>
        </p:spPr>
      </p:pic>
      <p:pic>
        <p:nvPicPr>
          <p:cNvPr id="6" name="竖排内容占位符 12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372350" y="3161031"/>
            <a:ext cx="1574800" cy="2268234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70312" y="1539875"/>
            <a:ext cx="458046" cy="45804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38587" y="1537067"/>
            <a:ext cx="463307" cy="4633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42620" y="1603375"/>
            <a:ext cx="7538720" cy="1802130"/>
          </a:xfrm>
          <a:prstGeom prst="roundRect">
            <a:avLst/>
          </a:prstGeom>
          <a:solidFill>
            <a:srgbClr val="FFCB7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42620" y="3551555"/>
            <a:ext cx="7538720" cy="1761490"/>
          </a:xfrm>
          <a:prstGeom prst="roundRect">
            <a:avLst/>
          </a:prstGeom>
          <a:solidFill>
            <a:srgbClr val="FFCB7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45075" y="2024132"/>
            <a:ext cx="1785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遥望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74458" y="2024132"/>
            <a:ext cx="11430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远望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64125" y="2618198"/>
            <a:ext cx="1785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故人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74458" y="2613496"/>
            <a:ext cx="11430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故友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64521" y="2613496"/>
            <a:ext cx="1785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朝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72899" y="2613496"/>
            <a:ext cx="6118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晨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26025" y="3841069"/>
            <a:ext cx="1785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遥望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74458" y="3841069"/>
            <a:ext cx="11430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近观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26421" y="3841069"/>
            <a:ext cx="1785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朝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72899" y="3841069"/>
            <a:ext cx="11430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昏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64146" y="4430433"/>
            <a:ext cx="1785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晓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73844" y="4430433"/>
            <a:ext cx="68328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晚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4665" y="1570661"/>
            <a:ext cx="156019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3600" b="1" u="dbl" dirty="0" smtClean="0">
                <a:solidFill>
                  <a:schemeClr val="accent6"/>
                </a:solidFill>
                <a:uFillTx/>
                <a:latin typeface="方正新楷体_GBK" panose="02000000000000000000" charset="-122"/>
                <a:ea typeface="方正新楷体_GBK" panose="02000000000000000000" charset="-122"/>
                <a:sym typeface="+mn-ea"/>
              </a:rPr>
              <a:t>近义词</a:t>
            </a:r>
            <a:endParaRPr lang="zh-CN" altLang="en-US" sz="3600" b="1" u="dbl" dirty="0" smtClean="0">
              <a:solidFill>
                <a:srgbClr val="92D050"/>
              </a:solidFill>
              <a:uFillTx/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4348" y="3574414"/>
            <a:ext cx="156019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3600" b="1" u="dbl" dirty="0" smtClean="0">
                <a:solidFill>
                  <a:schemeClr val="accent6"/>
                </a:solidFill>
                <a:uFillTx/>
                <a:latin typeface="方正新楷体_GBK" panose="02000000000000000000" charset="-122"/>
                <a:ea typeface="方正新楷体_GBK" panose="02000000000000000000" charset="-122"/>
                <a:sym typeface="+mn-ea"/>
              </a:rPr>
              <a:t>反义词</a:t>
            </a:r>
            <a:endParaRPr lang="zh-CN" altLang="en-US" sz="3600" b="1" u="dbl" dirty="0" smtClean="0">
              <a:solidFill>
                <a:srgbClr val="92D050"/>
              </a:solidFill>
              <a:uFillTx/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43524" y="1446689"/>
            <a:ext cx="247840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 u="dbl" dirty="0" smtClean="0">
                <a:solidFill>
                  <a:schemeClr val="accent6"/>
                </a:solidFill>
                <a:uFillTx/>
                <a:latin typeface="方正新楷体_GBK" panose="02000000000000000000" charset="-122"/>
                <a:ea typeface="方正新楷体_GBK" panose="02000000000000000000" charset="-122"/>
                <a:sym typeface="+mn-ea"/>
              </a:rPr>
              <a:t>近义词辨析</a:t>
            </a:r>
            <a:endParaRPr lang="zh-CN" altLang="en-US" sz="3600" b="1" u="dbl" dirty="0" smtClean="0">
              <a:solidFill>
                <a:srgbClr val="92D050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714374" y="2145030"/>
          <a:ext cx="8001000" cy="2498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405"/>
                <a:gridCol w="2128520"/>
                <a:gridCol w="4537075"/>
              </a:tblGrid>
              <a:tr h="3556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marT="34290" marB="34290">
                    <a:solidFill>
                      <a:srgbClr val="FFAF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>
                          <a:latin typeface="楷体_GB2312" panose="02010609030101010101" charset="-122"/>
                          <a:ea typeface="楷体_GB2312" panose="02010609030101010101" charset="-122"/>
                        </a:rPr>
                        <a:t>相同点</a:t>
                      </a:r>
                      <a:endParaRPr lang="zh-CN" altLang="en-US" sz="180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marT="34290" marB="34290">
                    <a:solidFill>
                      <a:srgbClr val="FFAF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dirty="0">
                          <a:latin typeface="楷体_GB2312" panose="02010609030101010101" charset="-122"/>
                          <a:ea typeface="楷体_GB2312" panose="02010609030101010101" charset="-122"/>
                        </a:rPr>
                        <a:t>不同点</a:t>
                      </a:r>
                      <a:endParaRPr lang="zh-CN" altLang="en-US" sz="1800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marT="34290" marB="34290">
                    <a:solidFill>
                      <a:srgbClr val="FFAF01"/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 dirty="0" smtClean="0">
                          <a:latin typeface="楷体_GB2312" panose="02010609030101010101" charset="-122"/>
                          <a:ea typeface="楷体_GB2312" panose="02010609030101010101" charset="-122"/>
                        </a:rPr>
                        <a:t>遥望</a:t>
                      </a:r>
                      <a:endParaRPr lang="en-US" altLang="zh-CN" sz="2000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marT="34290" marB="34290">
                    <a:solidFill>
                      <a:srgbClr val="FFE09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b="1" dirty="0" smtClean="0"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 sz="2000" b="1" dirty="0" smtClean="0"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endParaRPr lang="en-US" altLang="zh-CN" sz="2000" b="1" dirty="0" smtClean="0"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000" b="1" dirty="0" smtClean="0">
                          <a:latin typeface="楷体_GB2312" panose="02010609030101010101" charset="-122"/>
                          <a:ea typeface="楷体_GB2312" panose="02010609030101010101" charset="-122"/>
                          <a:sym typeface="+mn-ea"/>
                        </a:rPr>
                        <a:t>都指往远处看。</a:t>
                      </a:r>
                      <a:endParaRPr lang="zh-CN" altLang="en-US" sz="2000" b="1" dirty="0"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</a:txBody>
                  <a:tcPr marT="34290" marB="34290">
                    <a:solidFill>
                      <a:srgbClr val="FFE09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000" b="1" dirty="0" smtClean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楷体_GB2312" panose="02010609030101010101" charset="-122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  <a:sym typeface="+mn-ea"/>
                        </a:rPr>
                        <a:t>遥望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  <a:sym typeface="+mn-ea"/>
                        </a:rPr>
                        <a:t>——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  <a:sym typeface="+mn-ea"/>
                        </a:rPr>
                        <a:t>指往远处望，看远方。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楷体_GB2312" panose="0201060903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000" b="1" dirty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楷体_GB2312" panose="02010609030101010101" charset="-122"/>
                        <a:sym typeface="+mn-ea"/>
                      </a:endParaRPr>
                    </a:p>
                  </a:txBody>
                  <a:tcPr marT="34290" marB="34290">
                    <a:solidFill>
                      <a:srgbClr val="FFE09D"/>
                    </a:solidFill>
                  </a:tcPr>
                </a:tc>
              </a:tr>
              <a:tr h="148590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000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 dirty="0" smtClean="0">
                          <a:latin typeface="楷体_GB2312" panose="02010609030101010101" charset="-122"/>
                          <a:ea typeface="楷体_GB2312" panose="02010609030101010101" charset="-122"/>
                        </a:rPr>
                        <a:t>眺望</a:t>
                      </a:r>
                      <a:endParaRPr lang="zh-CN" altLang="en-US" sz="2000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 marT="34290" marB="34290">
                    <a:solidFill>
                      <a:srgbClr val="FFE09D"/>
                    </a:solidFill>
                  </a:tcPr>
                </a:tc>
                <a:tc vMerge="1">
                  <a:tcPr/>
                </a:tc>
                <a:tc vMerge="1">
                  <a:tcPr/>
                </a:tc>
              </a:tr>
              <a:tr h="1019175">
                <a:tc vMerge="1">
                  <a:tcPr marT="34290" marB="34290">
                    <a:solidFill>
                      <a:srgbClr val="FFE09D"/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000" b="1" dirty="0" smtClean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楷体_GB2312" panose="0201060903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  <a:sym typeface="+mn-ea"/>
                        </a:rPr>
                        <a:t>眺望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  <a:sym typeface="+mn-ea"/>
                        </a:rPr>
                        <a:t>——</a:t>
                      </a: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楷体_GB2312" panose="02010609030101010101" charset="-122"/>
                          <a:sym typeface="+mn-ea"/>
                        </a:rPr>
                        <a:t>指从高处往远处看。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楷体_GB2312" panose="02010609030101010101" charset="-122"/>
                        <a:sym typeface="+mn-ea"/>
                      </a:endParaRPr>
                    </a:p>
                  </a:txBody>
                  <a:tcPr marT="34290" marB="34290">
                    <a:solidFill>
                      <a:srgbClr val="FFE09D"/>
                    </a:solidFill>
                  </a:tcPr>
                </a:tc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1684655" y="4875372"/>
            <a:ext cx="3098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zh-CN" altLang="en-US" sz="3200" b="1" dirty="0">
              <a:solidFill>
                <a:srgbClr val="FF00FF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40460" y="4380865"/>
            <a:ext cx="743204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endParaRPr lang="zh-CN" altLang="en-US" sz="2400" b="1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r>
              <a:rPr lang="en-US" altLang="zh-CN" sz="24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1</a:t>
            </a:r>
            <a:r>
              <a:rPr lang="en-US" altLang="zh-CN" sz="24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.</a:t>
            </a:r>
            <a:r>
              <a:rPr lang="zh-CN" altLang="en-US" sz="24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（    ）洞庭山水翠，白银盘里一青螺。</a:t>
            </a:r>
            <a:endParaRPr lang="zh-CN" altLang="en-US" sz="2400" b="1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r>
              <a:rPr lang="en-US" altLang="zh-CN" sz="24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2</a:t>
            </a:r>
            <a:r>
              <a:rPr lang="en-US" altLang="zh-CN" sz="24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.</a:t>
            </a:r>
            <a:r>
              <a:rPr lang="zh-CN" altLang="en-US" sz="24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我站在高山上</a:t>
            </a:r>
            <a:r>
              <a:rPr lang="en-US" altLang="zh-CN" sz="24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,</a:t>
            </a:r>
            <a:r>
              <a:rPr lang="zh-CN" altLang="en-US" sz="24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（    ）远方。</a:t>
            </a:r>
            <a:endParaRPr lang="zh-CN" altLang="en-US" sz="2400" b="1" dirty="0">
              <a:solidFill>
                <a:srgbClr val="FF00FF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1714480" y="4714884"/>
            <a:ext cx="92869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遥望</a:t>
            </a:r>
            <a:endParaRPr lang="en-US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3857620" y="5072074"/>
            <a:ext cx="92869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眺望</a:t>
            </a:r>
            <a:endParaRPr lang="en-US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70312" y="1539875"/>
            <a:ext cx="458046" cy="45804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38587" y="1537067"/>
            <a:ext cx="463307" cy="4633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946150" y="2122171"/>
            <a:ext cx="7197750" cy="2807028"/>
          </a:xfrm>
          <a:prstGeom prst="roundRect">
            <a:avLst/>
          </a:prstGeom>
          <a:solidFill>
            <a:srgbClr val="FFCB7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8860" y="1425471"/>
            <a:ext cx="2019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u="dbl" dirty="0" smtClean="0">
                <a:solidFill>
                  <a:schemeClr val="accent6"/>
                </a:solidFill>
                <a:uFillTx/>
                <a:latin typeface="方正新楷体_GBK" panose="02000000000000000000" charset="-122"/>
                <a:ea typeface="方正新楷体_GBK" panose="02000000000000000000" charset="-122"/>
              </a:rPr>
              <a:t>词语</a:t>
            </a:r>
            <a:r>
              <a:rPr lang="zh-CN" altLang="en-US" sz="3600" b="1" u="dbl" dirty="0" smtClean="0">
                <a:solidFill>
                  <a:schemeClr val="accent6"/>
                </a:solidFill>
                <a:uFillTx/>
                <a:latin typeface="方正新楷体_GBK" panose="02000000000000000000" charset="-122"/>
                <a:ea typeface="方正新楷体_GBK" panose="02000000000000000000" charset="-122"/>
                <a:sym typeface="+mn-ea"/>
              </a:rPr>
              <a:t>积累</a:t>
            </a:r>
            <a:endParaRPr lang="zh-CN" altLang="en-US" sz="3600" b="1" u="dbl" dirty="0" smtClean="0">
              <a:solidFill>
                <a:srgbClr val="92D05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357290" y="2428868"/>
            <a:ext cx="6500858" cy="201485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lnSpc>
                <a:spcPts val="5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描写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爱国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的词语：</a:t>
            </a:r>
            <a:endParaRPr lang="en-US" altLang="zh-CN" sz="28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ts val="5000"/>
              </a:lnSpc>
            </a:pP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精忠报国</a:t>
            </a:r>
            <a:r>
              <a:rPr lang="en-US" altLang="zh-CN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赤胆忠心 忧国忧民</a:t>
            </a:r>
            <a:r>
              <a:rPr lang="en-US" altLang="zh-CN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忠君报国</a:t>
            </a:r>
            <a:r>
              <a:rPr lang="en-US" altLang="zh-CN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碧血丹心</a:t>
            </a:r>
            <a:r>
              <a:rPr lang="en-US" altLang="zh-CN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为国捐躯</a:t>
            </a:r>
            <a:r>
              <a:rPr lang="en-US" altLang="zh-CN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保家卫国 匹夫有责</a:t>
            </a:r>
            <a:endParaRPr lang="en-US" altLang="zh-CN" sz="2800" b="1" dirty="0" smtClean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70312" y="1539875"/>
            <a:ext cx="458046" cy="45804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38587" y="1537067"/>
            <a:ext cx="463307" cy="4633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45058" name="Picture 2" descr="http://bpic.588ku.com/element_origin_min_pic/19/03/07/33e77925d9223a30cf6113422e80b5d4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9231" t="17051" r="11153" b="11520"/>
          <a:stretch>
            <a:fillRect/>
          </a:stretch>
        </p:blipFill>
        <p:spPr bwMode="auto">
          <a:xfrm>
            <a:off x="6786578" y="1571612"/>
            <a:ext cx="1428760" cy="121444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714348" y="2214554"/>
            <a:ext cx="7713345" cy="2934335"/>
          </a:xfrm>
          <a:prstGeom prst="roundRect">
            <a:avLst/>
          </a:prstGeom>
          <a:solidFill>
            <a:srgbClr val="FFCB7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13" name="文本框 5"/>
          <p:cNvSpPr txBox="1"/>
          <p:nvPr/>
        </p:nvSpPr>
        <p:spPr>
          <a:xfrm>
            <a:off x="928663" y="2928934"/>
            <a:ext cx="7358113" cy="49911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R="0" defTabSz="914400" eaLnBrk="1" hangingPunct="1">
              <a:spcBef>
                <a:spcPts val="1800"/>
              </a:spcBef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zh-CN" sz="2800" b="1" kern="1200" cap="none" spc="0" normalizeH="0" baseline="0" noProof="0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</a:t>
            </a:r>
            <a:r>
              <a:rPr kumimoji="0" lang="en-US" altLang="zh-CN" sz="2800" b="1" kern="1200" cap="none" spc="0" normalizeH="0" baseline="0" noProof="0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.《</a:t>
            </a:r>
            <a:r>
              <a:rPr kumimoji="0" lang="zh-CN" altLang="en-US" sz="2800" b="1" kern="1200" cap="none" spc="0" normalizeH="0" baseline="0" noProof="0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从军行</a:t>
            </a:r>
            <a:r>
              <a:rPr kumimoji="0" lang="en-US" altLang="zh-CN" sz="2800" b="1" kern="1200" cap="none" spc="0" normalizeH="0" baseline="0" noProof="0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》</a:t>
            </a:r>
            <a:r>
              <a:rPr kumimoji="0" lang="zh-CN" altLang="en-US" sz="2800" b="1" kern="1200" cap="none" spc="0" normalizeH="0" baseline="0" noProof="0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这首古诗主要内容是什么？</a:t>
            </a:r>
            <a:endParaRPr kumimoji="0" lang="zh-CN" altLang="en-US" sz="2800" b="1" kern="1200" cap="none" spc="0" normalizeH="0" baseline="0" noProof="0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0256" name="TextBox 3"/>
          <p:cNvSpPr txBox="1"/>
          <p:nvPr/>
        </p:nvSpPr>
        <p:spPr>
          <a:xfrm>
            <a:off x="1142976" y="3714752"/>
            <a:ext cx="6858048" cy="953135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    描写了戍边将士的豪情壮志和战争的艰苦。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15365" y="1429226"/>
            <a:ext cx="2019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u="dbl" dirty="0" smtClean="0">
                <a:solidFill>
                  <a:schemeClr val="accent6"/>
                </a:solidFill>
                <a:uFillTx/>
                <a:latin typeface="方正新楷体_GBK" panose="02000000000000000000" charset="-122"/>
                <a:ea typeface="方正新楷体_GBK" panose="02000000000000000000" charset="-122"/>
              </a:rPr>
              <a:t>初读感知</a:t>
            </a:r>
            <a:endParaRPr lang="zh-CN" altLang="zh-CN" sz="3600" b="1" u="dbl" dirty="0" smtClean="0">
              <a:solidFill>
                <a:srgbClr val="92D050"/>
              </a:solidFill>
              <a:uFillTx/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70312" y="1539875"/>
            <a:ext cx="458046" cy="45804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38587" y="1537067"/>
            <a:ext cx="463307" cy="4633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5" name="Picture 2" descr="http://bpic.588ku.com/element_origin_min_pic/19/03/07/33e77925d9223a30cf6113422e80b5d4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9231" t="17051" r="11153" b="11520"/>
          <a:stretch>
            <a:fillRect/>
          </a:stretch>
        </p:blipFill>
        <p:spPr bwMode="auto">
          <a:xfrm>
            <a:off x="6929454" y="1714488"/>
            <a:ext cx="1500198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25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428596" y="2000240"/>
            <a:ext cx="8143932" cy="2857520"/>
          </a:xfrm>
          <a:prstGeom prst="roundRect">
            <a:avLst/>
          </a:prstGeom>
          <a:solidFill>
            <a:srgbClr val="FFCB7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1788" y="2425381"/>
            <a:ext cx="8143615" cy="2201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28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2.</a:t>
            </a:r>
            <a:r>
              <a:rPr lang="zh-CN" altLang="en-US" sz="28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根据课文内容填空。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 eaLnBrk="1" hangingPunct="1">
              <a:lnSpc>
                <a:spcPct val="13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第一首古诗中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，作者描写了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_______________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，第二首古诗中，作者描写了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_____________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，第三首古诗中，作者描写了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___________________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。</a:t>
            </a:r>
            <a:endParaRPr lang="zh-CN" altLang="en-US" sz="2800" b="1" u="sng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5000628" y="3429000"/>
            <a:ext cx="25003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朋友离别之情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2" name="文本框 3"/>
          <p:cNvSpPr txBox="1"/>
          <p:nvPr/>
        </p:nvSpPr>
        <p:spPr>
          <a:xfrm>
            <a:off x="5500694" y="2857496"/>
            <a:ext cx="3286148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将士们的豪情壮志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4357686" y="4000504"/>
            <a:ext cx="3857652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人们渴望统一的心愿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85786" y="2143116"/>
            <a:ext cx="7538720" cy="2934335"/>
          </a:xfrm>
          <a:prstGeom prst="roundRect">
            <a:avLst/>
          </a:prstGeom>
          <a:solidFill>
            <a:srgbClr val="FFCB7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9655" y="1483678"/>
            <a:ext cx="2019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u="dbl" dirty="0" smtClean="0">
                <a:solidFill>
                  <a:schemeClr val="accent6"/>
                </a:solidFill>
                <a:uFillTx/>
                <a:latin typeface="方正新楷体_GBK" panose="02000000000000000000" charset="-122"/>
                <a:ea typeface="方正新楷体_GBK" panose="02000000000000000000" charset="-122"/>
              </a:rPr>
              <a:t>课文解读</a:t>
            </a:r>
            <a:endParaRPr lang="zh-CN" altLang="en-US" sz="3600" b="1" u="dbl" dirty="0" smtClean="0">
              <a:solidFill>
                <a:srgbClr val="92D050"/>
              </a:solidFill>
              <a:uFillTx/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28926" y="2428868"/>
            <a:ext cx="3071834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从军行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[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唐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]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王昌龄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青海长云暗雪山，孤城遥望玉门关。</a:t>
            </a:r>
            <a:b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</a:b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黄沙百战穿金甲，不破楼兰终不还。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571868" y="2857496"/>
            <a:ext cx="1000132" cy="1588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370312" y="1539875"/>
            <a:ext cx="458046" cy="45804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38587" y="1537067"/>
            <a:ext cx="463307" cy="4633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6072198" y="2500306"/>
            <a:ext cx="2000264" cy="1643074"/>
          </a:xfrm>
          <a:prstGeom prst="wedgeRoundRectCallout">
            <a:avLst>
              <a:gd name="adj1" fmla="val -112247"/>
              <a:gd name="adj2" fmla="val -34094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乐府曲名，内容多写边塞情况和战士生活。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14348" y="2143116"/>
            <a:ext cx="2286016" cy="7143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2800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古诗展示</a:t>
            </a:r>
            <a:endParaRPr lang="zh-CN" altLang="en-US" sz="2800" b="1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ldLvl="0" animBg="1"/>
      <p:bldP spid="1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14348" y="2428868"/>
            <a:ext cx="7538720" cy="2934335"/>
          </a:xfrm>
          <a:prstGeom prst="roundRect">
            <a:avLst/>
          </a:prstGeom>
          <a:solidFill>
            <a:srgbClr val="FFCB7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2571736" y="2786058"/>
            <a:ext cx="3071834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青海长云暗雪山，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2571736" y="3786190"/>
            <a:ext cx="1500198" cy="500066"/>
          </a:xfrm>
          <a:prstGeom prst="wedgeRoundRectCallout">
            <a:avLst>
              <a:gd name="adj1" fmla="val -26155"/>
              <a:gd name="adj2" fmla="val -116358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青海湖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4282" y="1571612"/>
            <a:ext cx="2286016" cy="7143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2800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古诗解释</a:t>
            </a:r>
            <a:endParaRPr lang="zh-CN" altLang="en-US" sz="2800" b="1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43174" y="2857496"/>
            <a:ext cx="785818" cy="428628"/>
          </a:xfrm>
          <a:prstGeom prst="rect">
            <a:avLst/>
          </a:prstGeom>
          <a:noFill/>
          <a:ln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rgbClr val="FF3399"/>
              </a:solidFill>
              <a:ea typeface="黑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500562" y="2786058"/>
            <a:ext cx="785818" cy="500065"/>
          </a:xfrm>
          <a:prstGeom prst="ellipse">
            <a:avLst/>
          </a:prstGeom>
          <a:noFill/>
          <a:ln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ea typeface="黑体" panose="02010600030101010101" pitchFamily="2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4857752" y="3643314"/>
            <a:ext cx="1357322" cy="500066"/>
          </a:xfrm>
          <a:prstGeom prst="wedgeRoundRectCallout">
            <a:avLst>
              <a:gd name="adj1" fmla="val -42627"/>
              <a:gd name="adj2" fmla="val -130803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祁连山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1500166" y="4572008"/>
            <a:ext cx="5572164" cy="714380"/>
          </a:xfrm>
          <a:prstGeom prst="wedgeRoundRectCallout">
            <a:avLst>
              <a:gd name="adj1" fmla="val -18801"/>
              <a:gd name="adj2" fmla="val -47425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句意：青海上空的阴云遮暗了雪山；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7" grpId="0" bldLvl="0" animBg="1"/>
      <p:bldP spid="10" grpId="0" bldLvl="0" animBg="1"/>
      <p:bldP spid="12" grpId="0" bldLvl="0" animBg="1"/>
      <p:bldP spid="13" grpId="0" bldLvl="0" animBg="1"/>
      <p:bldP spid="1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s://txt25-2.book118.com/2017/0502/book48819/48818666.jpg"/>
          <p:cNvPicPr>
            <a:picLocks noChangeAspect="1" noChangeArrowheads="1"/>
          </p:cNvPicPr>
          <p:nvPr/>
        </p:nvPicPr>
        <p:blipFill>
          <a:blip r:embed="rId1" cstate="print"/>
          <a:srcRect l="1892" r="19271" b="54861"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lt1">
              <a:alpha val="1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144697" y="2330441"/>
            <a:ext cx="717550" cy="6858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285667" y="2330441"/>
            <a:ext cx="666750" cy="6940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53" name="TextBox 6"/>
          <p:cNvSpPr txBox="1"/>
          <p:nvPr/>
        </p:nvSpPr>
        <p:spPr>
          <a:xfrm>
            <a:off x="2357422" y="2143116"/>
            <a:ext cx="4626946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latin typeface="楷体_GB2312" panose="02010609030101010101" charset="-122"/>
                <a:ea typeface="楷体_GB2312" panose="02010609030101010101" charset="-122"/>
              </a:rPr>
              <a:t>9</a:t>
            </a:r>
            <a:r>
              <a:rPr lang="en-US" altLang="zh-CN" sz="6000" dirty="0" smtClean="0">
                <a:solidFill>
                  <a:schemeClr val="bg1"/>
                </a:solidFill>
                <a:latin typeface="楷体_GB2312" panose="02010609030101010101" charset="-122"/>
                <a:ea typeface="楷体_GB2312" panose="02010609030101010101" charset="-122"/>
              </a:rPr>
              <a:t>  </a:t>
            </a:r>
            <a:r>
              <a:rPr lang="zh-CN" altLang="en-US" sz="4800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古诗三首</a:t>
            </a:r>
            <a:endParaRPr lang="zh-CN" altLang="zh-CN" sz="4800" b="1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026" name="副标题 2"/>
          <p:cNvSpPr txBox="1"/>
          <p:nvPr/>
        </p:nvSpPr>
        <p:spPr>
          <a:xfrm>
            <a:off x="1603360" y="3407401"/>
            <a:ext cx="5381625" cy="4381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</a:pPr>
            <a:r>
              <a:rPr lang="en-US" altLang="zh-CN" sz="2000" b="1" dirty="0" smtClean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RJ·</a:t>
            </a:r>
            <a:r>
              <a:rPr lang="en-US" altLang="zh-CN" sz="2000" dirty="0" smtClean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5</a:t>
            </a:r>
            <a:r>
              <a:rPr lang="zh-CN" altLang="en-US" sz="2000" dirty="0" smtClean="0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年级下册</a:t>
            </a:r>
            <a:endParaRPr lang="zh-CN" altLang="en-US" sz="2000" dirty="0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893237" y="3343266"/>
            <a:ext cx="504063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sh1122.com/200712/20071225102212.jpg"/>
          <p:cNvPicPr>
            <a:picLocks noChangeAspect="1" noChangeArrowheads="1"/>
          </p:cNvPicPr>
          <p:nvPr/>
        </p:nvPicPr>
        <p:blipFill>
          <a:blip r:embed="rId1" cstate="print"/>
          <a:srcRect b="11572"/>
          <a:stretch>
            <a:fillRect/>
          </a:stretch>
        </p:blipFill>
        <p:spPr bwMode="auto">
          <a:xfrm>
            <a:off x="571472" y="1643050"/>
            <a:ext cx="7786742" cy="3786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14348" y="2071678"/>
            <a:ext cx="7538720" cy="2934335"/>
          </a:xfrm>
          <a:prstGeom prst="roundRect">
            <a:avLst/>
          </a:prstGeom>
          <a:solidFill>
            <a:srgbClr val="FFCB7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71670" y="2357430"/>
            <a:ext cx="3286148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孤城遥望玉门关 。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3214678" y="3357562"/>
            <a:ext cx="2857520" cy="785818"/>
          </a:xfrm>
          <a:prstGeom prst="wedgeRoundRectCallout">
            <a:avLst>
              <a:gd name="adj1" fmla="val -15851"/>
              <a:gd name="adj2" fmla="val -118360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古关名，故址在今甘肃敦煌西北。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42989" y="2357113"/>
            <a:ext cx="1071570" cy="428628"/>
          </a:xfrm>
          <a:prstGeom prst="rect">
            <a:avLst/>
          </a:prstGeom>
          <a:noFill/>
          <a:ln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rgbClr val="FF3399"/>
              </a:solidFill>
              <a:ea typeface="黑体" panose="02010600030101010101" pitchFamily="2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1214414" y="4500570"/>
            <a:ext cx="5572164" cy="714380"/>
          </a:xfrm>
          <a:prstGeom prst="wedgeRoundRectCallout">
            <a:avLst>
              <a:gd name="adj1" fmla="val -18801"/>
              <a:gd name="adj2" fmla="val -47425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句意：站在孤城遥望着远方的玉门关。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ldLvl="0" animBg="1"/>
      <p:bldP spid="7" grpId="0" bldLvl="0" animBg="1"/>
      <p:bldP spid="1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f10.baidu.com/it/u=1502882781,862081231&amp;fm=173&amp;s=B12AD214C699216C22A7ADD9030030B8&amp;w=640&amp;h=395&amp;img.JPEG&amp;access=21596731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71538" y="1500174"/>
            <a:ext cx="7072362" cy="4143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14348" y="1928802"/>
            <a:ext cx="7538720" cy="2934335"/>
          </a:xfrm>
          <a:prstGeom prst="roundRect">
            <a:avLst/>
          </a:prstGeom>
          <a:solidFill>
            <a:srgbClr val="FFCB7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25909" y="2356786"/>
            <a:ext cx="3071834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黄沙百战穿金甲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6572264" y="3286124"/>
            <a:ext cx="1143008" cy="571504"/>
          </a:xfrm>
          <a:prstGeom prst="wedgeRoundRectCallout">
            <a:avLst>
              <a:gd name="adj1" fmla="val -32548"/>
              <a:gd name="adj2" fmla="val -121907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战袍。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86512" y="2357430"/>
            <a:ext cx="785818" cy="500065"/>
          </a:xfrm>
          <a:prstGeom prst="ellipse">
            <a:avLst/>
          </a:prstGeom>
          <a:noFill/>
          <a:ln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ea typeface="黑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29322" y="2357430"/>
            <a:ext cx="285752" cy="500066"/>
          </a:xfrm>
          <a:prstGeom prst="rect">
            <a:avLst/>
          </a:prstGeom>
          <a:noFill/>
          <a:ln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rgbClr val="FF3399"/>
              </a:solidFill>
              <a:ea typeface="黑体" panose="02010600030101010101" pitchFamily="2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4143372" y="3286124"/>
            <a:ext cx="1071570" cy="571504"/>
          </a:xfrm>
          <a:prstGeom prst="wedgeRoundRectCallout">
            <a:avLst>
              <a:gd name="adj1" fmla="val 123007"/>
              <a:gd name="adj2" fmla="val -127424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磨破。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5842" name="AutoShape 2" descr="http://www.169369.com/uploads/allimg/180815/2-1PQ5123603535.jpg"/>
          <p:cNvSpPr>
            <a:spLocks noChangeAspect="1" noChangeArrowheads="1"/>
          </p:cNvSpPr>
          <p:nvPr/>
        </p:nvSpPr>
        <p:spPr bwMode="auto">
          <a:xfrm>
            <a:off x="63500" y="720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3286116" y="4143380"/>
            <a:ext cx="5072098" cy="571504"/>
          </a:xfrm>
          <a:prstGeom prst="wedgeRoundRectCallout">
            <a:avLst>
              <a:gd name="adj1" fmla="val -18801"/>
              <a:gd name="adj2" fmla="val -47425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句意：塞外身经百战磨穿了盔和甲；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4818" name="Picture 2" descr="http://uploads.5068.com/allimg/1712/151-1G229112129509.jpg"/>
          <p:cNvPicPr>
            <a:picLocks noChangeAspect="1" noChangeArrowheads="1"/>
          </p:cNvPicPr>
          <p:nvPr/>
        </p:nvPicPr>
        <p:blipFill>
          <a:blip r:embed="rId1" cstate="print"/>
          <a:srcRect t="8206" r="16177" b="8096"/>
          <a:stretch>
            <a:fillRect/>
          </a:stretch>
        </p:blipFill>
        <p:spPr bwMode="auto">
          <a:xfrm>
            <a:off x="785786" y="2357430"/>
            <a:ext cx="2428892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ldLvl="0" animBg="1"/>
      <p:bldP spid="7" grpId="0" bldLvl="0" animBg="1"/>
      <p:bldP spid="8" grpId="0" bldLvl="0" animBg="1"/>
      <p:bldP spid="11" grpId="0" bldLvl="0" animBg="1"/>
      <p:bldP spid="1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571472" y="2071678"/>
            <a:ext cx="7538720" cy="2934335"/>
          </a:xfrm>
          <a:prstGeom prst="roundRect">
            <a:avLst/>
          </a:prstGeom>
          <a:solidFill>
            <a:srgbClr val="FFCB7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1538" y="2285992"/>
            <a:ext cx="3286148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不破楼兰终不还 。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785786" y="3143248"/>
            <a:ext cx="3571900" cy="857256"/>
          </a:xfrm>
          <a:prstGeom prst="wedgeRoundRectCallout">
            <a:avLst>
              <a:gd name="adj1" fmla="val -7862"/>
              <a:gd name="adj2" fmla="val -89986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西域古国名，这里泛指西域地区少数民族政权。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57039" y="2357430"/>
            <a:ext cx="714380" cy="428628"/>
          </a:xfrm>
          <a:prstGeom prst="rect">
            <a:avLst/>
          </a:prstGeom>
          <a:noFill/>
          <a:ln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rgbClr val="FF3399"/>
              </a:solidFill>
              <a:ea typeface="黑体" panose="02010600030101010101" pitchFamily="2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2071670" y="4214818"/>
            <a:ext cx="5000660" cy="714380"/>
          </a:xfrm>
          <a:prstGeom prst="wedgeRoundRectCallout">
            <a:avLst>
              <a:gd name="adj1" fmla="val -18801"/>
              <a:gd name="adj2" fmla="val -47425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句意：不打败西部的敌人誓不回还。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33794" name="Picture 2" descr="http://p2.qhimgs4.com/t01150a9d05906eb153.jpg"/>
          <p:cNvPicPr>
            <a:picLocks noChangeAspect="1" noChangeArrowheads="1"/>
          </p:cNvPicPr>
          <p:nvPr/>
        </p:nvPicPr>
        <p:blipFill>
          <a:blip r:embed="rId1" cstate="print"/>
          <a:srcRect b="7110"/>
          <a:stretch>
            <a:fillRect/>
          </a:stretch>
        </p:blipFill>
        <p:spPr bwMode="auto">
          <a:xfrm>
            <a:off x="5643570" y="2214554"/>
            <a:ext cx="2214578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ldLvl="0" animBg="1"/>
      <p:bldP spid="7" grpId="0" bldLvl="0" animBg="1"/>
      <p:bldP spid="10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857224" y="2214554"/>
            <a:ext cx="7538720" cy="2857520"/>
          </a:xfrm>
          <a:prstGeom prst="roundRect">
            <a:avLst/>
          </a:prstGeom>
          <a:solidFill>
            <a:srgbClr val="FFCB7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7224" y="2428868"/>
            <a:ext cx="75009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从军行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》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首诗的三四两句不是空洞肤浅的抒情，前面有一二两句那种含蕴丰富的大处落墨的环境描写。典型环境与人物感情高度统一，是王昌龄绝句的一个突出优点，这在本篇中也有明显的体现。全诗表明了将士们驻守边关的宏伟壮志。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4282" y="1571612"/>
            <a:ext cx="2286016" cy="7143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2800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古诗赏析</a:t>
            </a:r>
            <a:endParaRPr lang="zh-CN" altLang="en-US" sz="2800" b="1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ic.ruiwen.com/allimg/170630/11445319A-0.png"/>
          <p:cNvPicPr>
            <a:picLocks noChangeAspect="1" noChangeArrowheads="1"/>
          </p:cNvPicPr>
          <p:nvPr/>
        </p:nvPicPr>
        <p:blipFill>
          <a:blip r:embed="rId1" cstate="print"/>
          <a:srcRect b="8730"/>
          <a:stretch>
            <a:fillRect/>
          </a:stretch>
        </p:blipFill>
        <p:spPr bwMode="auto">
          <a:xfrm>
            <a:off x="1500166" y="1428736"/>
            <a:ext cx="6000792" cy="4071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85786" y="2357430"/>
            <a:ext cx="7538720" cy="2934335"/>
          </a:xfrm>
          <a:prstGeom prst="roundRect">
            <a:avLst/>
          </a:prstGeom>
          <a:solidFill>
            <a:srgbClr val="FFCB7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28926" y="2428868"/>
            <a:ext cx="3071834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送元二使安西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[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唐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]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王维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渭城朝雨浥轻尘，客舍青青柳色新。</a:t>
            </a:r>
            <a:b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</a:b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劝君更尽一杯酒，西出阳关无故人。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000628" y="2857496"/>
            <a:ext cx="500066" cy="1588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标注 10"/>
          <p:cNvSpPr/>
          <p:nvPr/>
        </p:nvSpPr>
        <p:spPr>
          <a:xfrm>
            <a:off x="6143636" y="2786058"/>
            <a:ext cx="2286016" cy="1928826"/>
          </a:xfrm>
          <a:prstGeom prst="wedgeRoundRectCallout">
            <a:avLst>
              <a:gd name="adj1" fmla="val -85388"/>
              <a:gd name="adj2" fmla="val -44491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唐代安西都护府的简称，在今新疆维吾尔自治区库车县附近。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57158" y="1571612"/>
            <a:ext cx="2286016" cy="7143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2800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古诗展示</a:t>
            </a:r>
            <a:endParaRPr lang="zh-CN" altLang="en-US" sz="2800" b="1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ldLvl="0" animBg="1"/>
      <p:bldP spid="13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14348" y="2428868"/>
            <a:ext cx="7538720" cy="2934335"/>
          </a:xfrm>
          <a:prstGeom prst="roundRect">
            <a:avLst/>
          </a:prstGeom>
          <a:solidFill>
            <a:srgbClr val="FFCB7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2357422" y="2857496"/>
            <a:ext cx="3000396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渭城朝雨浥轻尘，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1785918" y="3714752"/>
            <a:ext cx="5000660" cy="714380"/>
          </a:xfrm>
          <a:prstGeom prst="wedgeRoundRectCallout">
            <a:avLst>
              <a:gd name="adj1" fmla="val -28079"/>
              <a:gd name="adj2" fmla="val -96497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秦时咸阳城，汉代改称渭城，在今陕西西安市西北，位于渭水北岸。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4282" y="1571612"/>
            <a:ext cx="2286016" cy="7143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2800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古诗解释</a:t>
            </a:r>
            <a:endParaRPr lang="zh-CN" altLang="en-US" sz="2800" b="1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57422" y="2928934"/>
            <a:ext cx="857256" cy="428628"/>
          </a:xfrm>
          <a:prstGeom prst="rect">
            <a:avLst/>
          </a:prstGeom>
          <a:noFill/>
          <a:ln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rgbClr val="FF3399"/>
              </a:solidFill>
              <a:ea typeface="黑体" panose="02010600030101010101" pitchFamily="2" charset="-122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1285852" y="4643446"/>
            <a:ext cx="5715040" cy="714380"/>
          </a:xfrm>
          <a:prstGeom prst="wedgeRoundRectCallout">
            <a:avLst>
              <a:gd name="adj1" fmla="val -18801"/>
              <a:gd name="adj2" fmla="val -47425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句意：清晨的细雨打湿了渭城的浮尘；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857620" y="2857496"/>
            <a:ext cx="500066" cy="500065"/>
          </a:xfrm>
          <a:prstGeom prst="ellipse">
            <a:avLst/>
          </a:prstGeom>
          <a:noFill/>
          <a:ln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ea typeface="黑体" panose="02010600030101010101" pitchFamily="2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5857884" y="2571744"/>
            <a:ext cx="1000132" cy="571504"/>
          </a:xfrm>
          <a:prstGeom prst="wedgeRoundRectCallout">
            <a:avLst>
              <a:gd name="adj1" fmla="val -209050"/>
              <a:gd name="adj2" fmla="val 12744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湿润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7" grpId="0" bldLvl="0" animBg="1"/>
      <p:bldP spid="10" grpId="0" bldLvl="0" animBg="1"/>
      <p:bldP spid="15" grpId="0" bldLvl="0" animBg="1"/>
      <p:bldP spid="12" grpId="0" bldLvl="0" animBg="1"/>
      <p:bldP spid="13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14348" y="1928802"/>
            <a:ext cx="7538720" cy="2934335"/>
          </a:xfrm>
          <a:prstGeom prst="roundRect">
            <a:avLst/>
          </a:prstGeom>
          <a:solidFill>
            <a:srgbClr val="FFCB7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14678" y="2285992"/>
            <a:ext cx="3071834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客舍青青柳色新。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2317761" y="3143892"/>
            <a:ext cx="1071570" cy="571504"/>
          </a:xfrm>
          <a:prstGeom prst="wedgeRoundRectCallout">
            <a:avLst>
              <a:gd name="adj1" fmla="val 51559"/>
              <a:gd name="adj2" fmla="val -116389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旅店。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818091" y="2358074"/>
            <a:ext cx="642942" cy="500065"/>
          </a:xfrm>
          <a:prstGeom prst="ellipse">
            <a:avLst/>
          </a:prstGeom>
          <a:noFill/>
          <a:ln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ea typeface="黑体" panose="02010600030101010101" pitchFamily="2" charset="-122"/>
            </a:endParaRPr>
          </a:p>
        </p:txBody>
      </p:sp>
      <p:sp>
        <p:nvSpPr>
          <p:cNvPr id="35842" name="AutoShape 2" descr="http://www.169369.com/uploads/allimg/180815/2-1PQ5123603535.jpg"/>
          <p:cNvSpPr>
            <a:spLocks noChangeAspect="1" noChangeArrowheads="1"/>
          </p:cNvSpPr>
          <p:nvPr/>
        </p:nvSpPr>
        <p:spPr bwMode="auto">
          <a:xfrm>
            <a:off x="63500" y="720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1714480" y="4071942"/>
            <a:ext cx="6143668" cy="785818"/>
          </a:xfrm>
          <a:prstGeom prst="wedgeRoundRectCallout">
            <a:avLst>
              <a:gd name="adj1" fmla="val -18801"/>
              <a:gd name="adj2" fmla="val -47425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句意：青砖绿瓦的旅店和周围的柳树都显得格外清新明朗 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46455" y="2358074"/>
            <a:ext cx="857256" cy="428628"/>
          </a:xfrm>
          <a:prstGeom prst="rect">
            <a:avLst/>
          </a:prstGeom>
          <a:noFill/>
          <a:ln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rgbClr val="FF3399"/>
              </a:solidFill>
              <a:ea typeface="黑体" panose="02010600030101010101" pitchFamily="2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3817959" y="3215330"/>
            <a:ext cx="3000396" cy="571504"/>
          </a:xfrm>
          <a:prstGeom prst="wedgeRoundRectCallout">
            <a:avLst>
              <a:gd name="adj1" fmla="val 3007"/>
              <a:gd name="adj2" fmla="val -124665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指初春嫩柳的颜色。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ldLvl="0" animBg="1"/>
      <p:bldP spid="7" grpId="0" bldLvl="0" animBg="1"/>
      <p:bldP spid="12" grpId="0" bldLvl="0" animBg="1"/>
      <p:bldP spid="11" grpId="0" bldLvl="0" animBg="1"/>
      <p:bldP spid="1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142976" y="2357430"/>
            <a:ext cx="7071700" cy="26971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grpSp>
        <p:nvGrpSpPr>
          <p:cNvPr id="3" name="组合 1"/>
          <p:cNvGrpSpPr/>
          <p:nvPr/>
        </p:nvGrpSpPr>
        <p:grpSpPr>
          <a:xfrm>
            <a:off x="931979" y="1451294"/>
            <a:ext cx="2234565" cy="645160"/>
            <a:chOff x="340723" y="-67919"/>
            <a:chExt cx="2234565" cy="861907"/>
          </a:xfrm>
        </p:grpSpPr>
        <p:sp>
          <p:nvSpPr>
            <p:cNvPr id="5236" name="文本框 13"/>
            <p:cNvSpPr txBox="1"/>
            <p:nvPr/>
          </p:nvSpPr>
          <p:spPr>
            <a:xfrm>
              <a:off x="340723" y="-67919"/>
              <a:ext cx="2234565" cy="8619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b="1" u="dbl" dirty="0" smtClean="0">
                  <a:solidFill>
                    <a:schemeClr val="accent6"/>
                  </a:solidFill>
                  <a:uFillTx/>
                  <a:latin typeface="方正新楷体_GBK" panose="02000000000000000000" charset="-122"/>
                  <a:ea typeface="方正新楷体_GBK" panose="02000000000000000000" charset="-122"/>
                </a:rPr>
                <a:t>作者</a:t>
              </a:r>
              <a:r>
                <a:rPr lang="zh-CN" altLang="en-US" sz="3600" b="1" u="dbl" dirty="0" smtClean="0">
                  <a:solidFill>
                    <a:schemeClr val="accent6"/>
                  </a:solidFill>
                  <a:uFillTx/>
                  <a:latin typeface="楷体_GB2312" panose="02010609030101010101" charset="-122"/>
                  <a:ea typeface="楷体_GB2312" panose="02010609030101010101" charset="-122"/>
                </a:rPr>
                <a:t>简介</a:t>
              </a:r>
              <a:endParaRPr lang="zh-CN" altLang="en-US" sz="3600" b="1" u="dbl" dirty="0" smtClean="0">
                <a:solidFill>
                  <a:schemeClr val="accent6"/>
                </a:solidFill>
                <a:uFillTx/>
                <a:latin typeface="楷体_GB2312" panose="02010609030101010101" charset="-122"/>
                <a:ea typeface="楷体_GB2312" panose="02010609030101010101" charset="-122"/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2105319" y="434013"/>
              <a:ext cx="368573" cy="220789"/>
              <a:chOff x="2511" y="1362"/>
              <a:chExt cx="539" cy="322"/>
            </a:xfrm>
          </p:grpSpPr>
          <p:sp>
            <p:nvSpPr>
              <p:cNvPr id="19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楷体_GB2312" panose="02010609030101010101" charset="-122"/>
                  <a:cs typeface="+mn-cs"/>
                </a:endParaRPr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楷体_GB2312" panose="02010609030101010101" charset="-122"/>
                  <a:cs typeface="+mn-cs"/>
                </a:endParaRPr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9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楷体_GB2312" panose="02010609030101010101" charset="-122"/>
                  <a:cs typeface="+mn-cs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1142976" y="2285992"/>
            <a:ext cx="7000924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王昌龄 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698— 757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），字少伯，汉族。盛唐著名边塞诗人，后人誉为“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七绝圣手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”。其诗以七绝见长，尤以登第之前赴西北边塞所作边塞诗最著，有“诗家夫子王江宁”之誉。代表作有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从军行七首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出塞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闺怨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等。</a:t>
            </a:r>
            <a:endParaRPr lang="zh-CN" altLang="en-US" sz="24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70312" y="1539875"/>
            <a:ext cx="458046" cy="45804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38587" y="1537067"/>
            <a:ext cx="463307" cy="4633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whb.cn/u/cms/www/201808/31070935push.jpg"/>
          <p:cNvPicPr>
            <a:picLocks noChangeAspect="1" noChangeArrowheads="1"/>
          </p:cNvPicPr>
          <p:nvPr/>
        </p:nvPicPr>
        <p:blipFill>
          <a:blip r:embed="rId1" cstate="print"/>
          <a:srcRect r="1162"/>
          <a:stretch>
            <a:fillRect/>
          </a:stretch>
        </p:blipFill>
        <p:spPr bwMode="auto">
          <a:xfrm>
            <a:off x="1214414" y="1643050"/>
            <a:ext cx="6429420" cy="3786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14348" y="1928802"/>
            <a:ext cx="7538720" cy="2934335"/>
          </a:xfrm>
          <a:prstGeom prst="roundRect">
            <a:avLst/>
          </a:prstGeom>
          <a:solidFill>
            <a:srgbClr val="FFCB7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1285852" y="2500306"/>
            <a:ext cx="3071834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劝君更尽一杯酒，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1285852" y="3286124"/>
            <a:ext cx="1357322" cy="642942"/>
          </a:xfrm>
          <a:prstGeom prst="wedgeRoundRectCallout">
            <a:avLst>
              <a:gd name="adj1" fmla="val -8062"/>
              <a:gd name="adj2" fmla="val -81049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指元二。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85918" y="2571744"/>
            <a:ext cx="357190" cy="428628"/>
          </a:xfrm>
          <a:prstGeom prst="rect">
            <a:avLst/>
          </a:prstGeom>
          <a:noFill/>
          <a:ln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rgbClr val="FF3399"/>
              </a:solidFill>
              <a:ea typeface="黑体" panose="02010600030101010101" pitchFamily="2" charset="-122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1500166" y="4286256"/>
            <a:ext cx="4929222" cy="714380"/>
          </a:xfrm>
          <a:prstGeom prst="wedgeRoundRectCallout">
            <a:avLst>
              <a:gd name="adj1" fmla="val -18801"/>
              <a:gd name="adj2" fmla="val -47425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句意：请你再饮一杯离别的酒吧；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143108" y="2500306"/>
            <a:ext cx="642942" cy="571504"/>
          </a:xfrm>
          <a:prstGeom prst="ellipse">
            <a:avLst/>
          </a:prstGeom>
          <a:noFill/>
          <a:ln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ea typeface="黑体" panose="02010600030101010101" pitchFamily="2" charset="-122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3357554" y="3357562"/>
            <a:ext cx="1357322" cy="642942"/>
          </a:xfrm>
          <a:prstGeom prst="wedgeRoundRectCallout">
            <a:avLst>
              <a:gd name="adj1" fmla="val -84034"/>
              <a:gd name="adj2" fmla="val -115378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再饮完。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3" name="Picture 2" descr="https://gss0.baidu.com/-fo3dSag_xI4khGko9WTAnF6hhy/zhidao/pic/item/6a600c338744ebf83c564600d7f9d72a6059a7ed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143504" y="2071678"/>
            <a:ext cx="2857520" cy="2071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5" grpId="0" bldLvl="0" animBg="1"/>
      <p:bldP spid="11" grpId="0" bldLvl="0" animBg="1"/>
      <p:bldP spid="12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14348" y="1928802"/>
            <a:ext cx="7538720" cy="2934335"/>
          </a:xfrm>
          <a:prstGeom prst="roundRect">
            <a:avLst/>
          </a:prstGeom>
          <a:solidFill>
            <a:srgbClr val="FFCB7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25909" y="2356786"/>
            <a:ext cx="3071834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西出阳关无故人。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3071802" y="3286124"/>
            <a:ext cx="2928958" cy="857256"/>
          </a:xfrm>
          <a:prstGeom prst="wedgeRoundRectCallout">
            <a:avLst>
              <a:gd name="adj1" fmla="val 32975"/>
              <a:gd name="adj2" fmla="val -94321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古关名，故址在今甘肃省敦煌西南。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15074" y="2357430"/>
            <a:ext cx="785818" cy="500065"/>
          </a:xfrm>
          <a:prstGeom prst="ellipse">
            <a:avLst/>
          </a:prstGeom>
          <a:noFill/>
          <a:ln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ea typeface="黑体" panose="02010600030101010101" pitchFamily="2" charset="-122"/>
            </a:endParaRPr>
          </a:p>
        </p:txBody>
      </p:sp>
      <p:sp>
        <p:nvSpPr>
          <p:cNvPr id="35842" name="AutoShape 2" descr="http://www.169369.com/uploads/allimg/180815/2-1PQ5123603535.jpg"/>
          <p:cNvSpPr>
            <a:spLocks noChangeAspect="1" noChangeArrowheads="1"/>
          </p:cNvSpPr>
          <p:nvPr/>
        </p:nvSpPr>
        <p:spPr bwMode="auto">
          <a:xfrm>
            <a:off x="63500" y="720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2928926" y="4286256"/>
            <a:ext cx="5357850" cy="714380"/>
          </a:xfrm>
          <a:prstGeom prst="wedgeRoundRectCallout">
            <a:avLst>
              <a:gd name="adj1" fmla="val -18801"/>
              <a:gd name="adj2" fmla="val -47425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句意：因为你离开阳关之后，在那里就见不到老朋友了。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43504" y="2428868"/>
            <a:ext cx="785818" cy="428628"/>
          </a:xfrm>
          <a:prstGeom prst="rect">
            <a:avLst/>
          </a:prstGeom>
          <a:noFill/>
          <a:ln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rgbClr val="FF3399"/>
              </a:solidFill>
              <a:ea typeface="黑体" panose="02010600030101010101" pitchFamily="2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6786578" y="3143248"/>
            <a:ext cx="1285884" cy="571504"/>
          </a:xfrm>
          <a:prstGeom prst="wedgeRoundRectCallout">
            <a:avLst>
              <a:gd name="adj1" fmla="val -52840"/>
              <a:gd name="adj2" fmla="val -101678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老朋友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23554" name="Picture 2" descr="http://img0.yododo.com/files/photo/2011-01-29/012DD0C8AA8827B2FF8080812DCE3993.jpg"/>
          <p:cNvPicPr>
            <a:picLocks noChangeAspect="1" noChangeArrowheads="1"/>
          </p:cNvPicPr>
          <p:nvPr/>
        </p:nvPicPr>
        <p:blipFill>
          <a:blip r:embed="rId1" cstate="print"/>
          <a:srcRect l="9777" b="13667"/>
          <a:stretch>
            <a:fillRect/>
          </a:stretch>
        </p:blipFill>
        <p:spPr bwMode="auto">
          <a:xfrm>
            <a:off x="785786" y="2143116"/>
            <a:ext cx="2214578" cy="17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ldLvl="0" animBg="1"/>
      <p:bldP spid="7" grpId="0" bldLvl="0" animBg="1"/>
      <p:bldP spid="12" grpId="0" bldLvl="0" animBg="1"/>
      <p:bldP spid="11" grpId="0" bldLvl="0" animBg="1"/>
      <p:bldP spid="13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85786" y="2357430"/>
            <a:ext cx="7538720" cy="2934335"/>
          </a:xfrm>
          <a:prstGeom prst="roundRect">
            <a:avLst/>
          </a:prstGeom>
          <a:solidFill>
            <a:srgbClr val="FFCB7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1538" y="2500306"/>
            <a:ext cx="7000924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这首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送元二使安西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》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，千古传诵，脍炙人口。此诗是中华诗坛不可多得的一首奇诗。奇就奇在，它不同于一般的送别诗；它巧妙地借助于时空的转换，营造了耐人寻味的惜别氛围，达到了令人震撼的的艺术感染力，具有极高的意境。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4282" y="1571612"/>
            <a:ext cx="2286016" cy="7143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2800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古诗赏析</a:t>
            </a:r>
            <a:endParaRPr lang="zh-CN" altLang="en-US" sz="2800" b="1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pider.nosdn.127.net/7e5f8a1802f4407856289fd59733e1b0.jpe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5435" y="2096135"/>
            <a:ext cx="3968115" cy="2601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4" name="Picture 4" descr="http://pics.mathfunc.com/item/3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195" y="2108835"/>
            <a:ext cx="3975100" cy="2517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85786" y="2357431"/>
            <a:ext cx="7538720" cy="2643206"/>
          </a:xfrm>
          <a:prstGeom prst="roundRect">
            <a:avLst/>
          </a:prstGeom>
          <a:solidFill>
            <a:srgbClr val="FFCB7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1736" y="2571744"/>
            <a:ext cx="5715040" cy="1876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    秋夜将晓出篱门迎凉有感</a:t>
            </a:r>
            <a:endParaRPr lang="zh-CN" altLang="en-US" sz="2800" b="1" dirty="0" smtClean="0">
              <a:latin typeface="楷体_GB2312" panose="02010609030101010101" charset="-122"/>
              <a:ea typeface="楷体_GB2312" panose="02010609030101010101" charset="-122"/>
            </a:endParaRPr>
          </a:p>
          <a:p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         </a:t>
            </a:r>
            <a:r>
              <a:rPr lang="en-US" altLang="zh-CN" sz="2800" b="1" dirty="0" smtClean="0">
                <a:latin typeface="楷体_GB2312" panose="02010609030101010101" charset="-122"/>
                <a:ea typeface="楷体_GB2312" panose="02010609030101010101" charset="-122"/>
              </a:rPr>
              <a:t>[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宋</a:t>
            </a:r>
            <a:r>
              <a:rPr lang="en-US" altLang="zh-CN" sz="2800" b="1" dirty="0" smtClean="0">
                <a:latin typeface="楷体_GB2312" panose="02010609030101010101" charset="-122"/>
                <a:ea typeface="楷体_GB2312" panose="02010609030101010101" charset="-122"/>
              </a:rPr>
              <a:t>]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陆游</a:t>
            </a:r>
            <a:endParaRPr lang="zh-CN" altLang="en-US" sz="2800" b="1" dirty="0" smtClean="0">
              <a:latin typeface="楷体_GB2312" panose="02010609030101010101" charset="-122"/>
              <a:ea typeface="楷体_GB2312" panose="02010609030101010101" charset="-122"/>
            </a:endParaRPr>
          </a:p>
          <a:p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三万里河东入海，五千仞岳上摩天。</a:t>
            </a:r>
            <a:b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</a:b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遗民泪尽胡尘里，南望王师又一年</a:t>
            </a: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</a:rPr>
              <a:t>。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57158" y="1571612"/>
            <a:ext cx="2286016" cy="7143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2800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古诗展示</a:t>
            </a:r>
            <a:endParaRPr lang="zh-CN" altLang="en-US" sz="2800" b="1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214810" y="3000372"/>
            <a:ext cx="642942" cy="1588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标注 9"/>
          <p:cNvSpPr/>
          <p:nvPr/>
        </p:nvSpPr>
        <p:spPr>
          <a:xfrm>
            <a:off x="1142976" y="2643182"/>
            <a:ext cx="1785918" cy="714380"/>
          </a:xfrm>
          <a:prstGeom prst="wedgeRoundRectCallout">
            <a:avLst>
              <a:gd name="adj1" fmla="val 101909"/>
              <a:gd name="adj2" fmla="val 9433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快要天亮。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ldLvl="0" animBg="1"/>
      <p:bldP spid="10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14348" y="2428868"/>
            <a:ext cx="7538720" cy="2934335"/>
          </a:xfrm>
          <a:prstGeom prst="roundRect">
            <a:avLst/>
          </a:prstGeom>
          <a:solidFill>
            <a:srgbClr val="FFCB7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1214414" y="2786058"/>
            <a:ext cx="3071834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三万里河东入海，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1500166" y="3571876"/>
            <a:ext cx="1357322" cy="571504"/>
          </a:xfrm>
          <a:prstGeom prst="wedgeRoundRectCallout">
            <a:avLst>
              <a:gd name="adj1" fmla="val -14838"/>
              <a:gd name="adj2" fmla="val -94290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指黄河。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4282" y="1571612"/>
            <a:ext cx="2286016" cy="7143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2800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古诗解释</a:t>
            </a:r>
            <a:endParaRPr lang="zh-CN" altLang="en-US" sz="2800" b="1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14414" y="2857496"/>
            <a:ext cx="1571636" cy="428628"/>
          </a:xfrm>
          <a:prstGeom prst="rect">
            <a:avLst/>
          </a:prstGeom>
          <a:noFill/>
          <a:ln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rgbClr val="FF3399"/>
              </a:solidFill>
              <a:ea typeface="黑体" panose="02010600030101010101" pitchFamily="2" charset="-122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857224" y="4429132"/>
            <a:ext cx="4500594" cy="714380"/>
          </a:xfrm>
          <a:prstGeom prst="wedgeRoundRectCallout">
            <a:avLst>
              <a:gd name="adj1" fmla="val -18801"/>
              <a:gd name="adj2" fmla="val -47425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句意：三万里黄河东流入大海；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8434" name="Picture 2" descr="https://f10.baidu.com/it/u=1311229311,2302230215&amp;fm=173&amp;s=17131DCF5E525059068A357803008012&amp;w=534&amp;h=300&amp;img.JPG&amp;access=215967316"/>
          <p:cNvPicPr>
            <a:picLocks noChangeAspect="1" noChangeArrowheads="1"/>
          </p:cNvPicPr>
          <p:nvPr/>
        </p:nvPicPr>
        <p:blipFill>
          <a:blip r:embed="rId1" cstate="print"/>
          <a:srcRect r="3089" b="7499"/>
          <a:stretch>
            <a:fillRect/>
          </a:stretch>
        </p:blipFill>
        <p:spPr bwMode="auto">
          <a:xfrm>
            <a:off x="5143504" y="2643182"/>
            <a:ext cx="2857520" cy="1643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7" grpId="0" bldLvl="0" animBg="1"/>
      <p:bldP spid="10" grpId="0" bldLvl="0" animBg="1"/>
      <p:bldP spid="15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642910" y="1928802"/>
            <a:ext cx="7538720" cy="2934335"/>
          </a:xfrm>
          <a:prstGeom prst="roundRect">
            <a:avLst/>
          </a:prstGeom>
          <a:solidFill>
            <a:srgbClr val="FFCB7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00562" y="2428868"/>
            <a:ext cx="3000396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五千仞岳上摩天。 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6715140" y="3357562"/>
            <a:ext cx="1359764" cy="571504"/>
          </a:xfrm>
          <a:prstGeom prst="wedgeRoundRectCallout">
            <a:avLst>
              <a:gd name="adj1" fmla="val -32514"/>
              <a:gd name="adj2" fmla="val -127425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碰到天。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357950" y="2428868"/>
            <a:ext cx="857256" cy="500065"/>
          </a:xfrm>
          <a:prstGeom prst="ellipse">
            <a:avLst/>
          </a:prstGeom>
          <a:noFill/>
          <a:ln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ea typeface="黑体" panose="02010600030101010101" pitchFamily="2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3929058" y="3286124"/>
            <a:ext cx="1468421" cy="642942"/>
          </a:xfrm>
          <a:prstGeom prst="wedgeRoundRectCallout">
            <a:avLst>
              <a:gd name="adj1" fmla="val 29961"/>
              <a:gd name="adj2" fmla="val -111660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指华山。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5842" name="AutoShape 2" descr="http://www.169369.com/uploads/allimg/180815/2-1PQ5123603535.jpg"/>
          <p:cNvSpPr>
            <a:spLocks noChangeAspect="1" noChangeArrowheads="1"/>
          </p:cNvSpPr>
          <p:nvPr/>
        </p:nvSpPr>
        <p:spPr bwMode="auto">
          <a:xfrm>
            <a:off x="63500" y="720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3428992" y="4143380"/>
            <a:ext cx="4572032" cy="785818"/>
          </a:xfrm>
          <a:prstGeom prst="wedgeRoundRectCallout">
            <a:avLst>
              <a:gd name="adj1" fmla="val -18801"/>
              <a:gd name="adj2" fmla="val -47425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句意：五千仞华山高耸接青天。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00562" y="2500306"/>
            <a:ext cx="1571636" cy="428628"/>
          </a:xfrm>
          <a:prstGeom prst="rect">
            <a:avLst/>
          </a:prstGeom>
          <a:noFill/>
          <a:ln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rgbClr val="FF3399"/>
              </a:solidFill>
              <a:ea typeface="黑体" panose="02010600030101010101" pitchFamily="2" charset="-122"/>
            </a:endParaRPr>
          </a:p>
        </p:txBody>
      </p:sp>
      <p:sp>
        <p:nvSpPr>
          <p:cNvPr id="90114" name="AutoShape 2" descr="https://vthumb.ykimg.com/05410408527B30096A0A4377BF942DB6"/>
          <p:cNvSpPr>
            <a:spLocks noChangeAspect="1" noChangeArrowheads="1"/>
          </p:cNvSpPr>
          <p:nvPr/>
        </p:nvSpPr>
        <p:spPr bwMode="auto">
          <a:xfrm>
            <a:off x="63500" y="720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7410" name="Picture 2" descr="http://p2.so.qhmsg.com/sdr/400__/t01feab0ef87290d4e7.jpg"/>
          <p:cNvPicPr>
            <a:picLocks noChangeAspect="1" noChangeArrowheads="1"/>
          </p:cNvPicPr>
          <p:nvPr/>
        </p:nvPicPr>
        <p:blipFill>
          <a:blip r:embed="rId1" cstate="print"/>
          <a:srcRect t="1553" b="19254"/>
          <a:stretch>
            <a:fillRect/>
          </a:stretch>
        </p:blipFill>
        <p:spPr bwMode="auto">
          <a:xfrm>
            <a:off x="857224" y="2143116"/>
            <a:ext cx="2071702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ldLvl="0" animBg="1"/>
      <p:bldP spid="7" grpId="0" bldLvl="0" animBg="1"/>
      <p:bldP spid="11" grpId="0" bldLvl="0" animBg="1"/>
      <p:bldP spid="12" grpId="0" bldLvl="0" animBg="1"/>
      <p:bldP spid="10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n.sinaimg.cn/translate/w1280h792/20180105/Vctb-fyqincu5644598.jpg"/>
          <p:cNvPicPr>
            <a:picLocks noChangeAspect="1" noChangeArrowheads="1"/>
          </p:cNvPicPr>
          <p:nvPr/>
        </p:nvPicPr>
        <p:blipFill>
          <a:blip r:embed="rId1" cstate="print"/>
          <a:srcRect t="9722"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6806" name="Picture 6" descr="http://pic.rmb.bdstatic.com/2ff2b717c43237ac74c7cf6f8f007a26.jpeg"/>
          <p:cNvPicPr>
            <a:picLocks noChangeAspect="1" noChangeArrowheads="1"/>
          </p:cNvPicPr>
          <p:nvPr/>
        </p:nvPicPr>
        <p:blipFill>
          <a:blip r:embed="rId2" cstate="print"/>
          <a:srcRect b="5555"/>
          <a:stretch>
            <a:fillRect/>
          </a:stretch>
        </p:blipFill>
        <p:spPr bwMode="auto">
          <a:xfrm>
            <a:off x="0" y="857251"/>
            <a:ext cx="9144000" cy="5143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14348" y="2071678"/>
            <a:ext cx="7538720" cy="2934335"/>
          </a:xfrm>
          <a:prstGeom prst="roundRect">
            <a:avLst/>
          </a:prstGeom>
          <a:solidFill>
            <a:srgbClr val="FFCB7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1285852" y="2428868"/>
            <a:ext cx="3071834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遗民泪尽胡尘里，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642910" y="3357562"/>
            <a:ext cx="2714644" cy="1000132"/>
          </a:xfrm>
          <a:prstGeom prst="wedgeRoundRectCallout">
            <a:avLst>
              <a:gd name="adj1" fmla="val -11773"/>
              <a:gd name="adj2" fmla="val -98704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指在金统治地区的原宋朝老百姓。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14414" y="2500306"/>
            <a:ext cx="928694" cy="428628"/>
          </a:xfrm>
          <a:prstGeom prst="rect">
            <a:avLst/>
          </a:prstGeom>
          <a:noFill/>
          <a:ln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rgbClr val="FF3399"/>
              </a:solidFill>
              <a:ea typeface="黑体" panose="02010600030101010101" pitchFamily="2" charset="-122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1142976" y="4572008"/>
            <a:ext cx="4643470" cy="571504"/>
          </a:xfrm>
          <a:prstGeom prst="wedgeRoundRectCallout">
            <a:avLst>
              <a:gd name="adj1" fmla="val -18801"/>
              <a:gd name="adj2" fmla="val -47425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句意：铁蹄下遗民欲哭已无泪 ；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857488" y="2428868"/>
            <a:ext cx="785818" cy="500065"/>
          </a:xfrm>
          <a:prstGeom prst="ellipse">
            <a:avLst/>
          </a:prstGeom>
          <a:noFill/>
          <a:ln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ea typeface="黑体" panose="02010600030101010101" pitchFamily="2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3428992" y="3429000"/>
            <a:ext cx="3143272" cy="928694"/>
          </a:xfrm>
          <a:prstGeom prst="wedgeRoundRectCallout">
            <a:avLst>
              <a:gd name="adj1" fmla="val -55465"/>
              <a:gd name="adj2" fmla="val -109230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指金统治地区的风沙，这里借指暴政 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6386" name="Picture 2" descr="http://dingyue.nosdn.127.net/KtJMuCly6Mag2m2MpbHnXpORarPJ93uYzBcUgZDSoXroD1502851782956.jpg"/>
          <p:cNvPicPr>
            <a:picLocks noChangeAspect="1" noChangeArrowheads="1"/>
          </p:cNvPicPr>
          <p:nvPr/>
        </p:nvPicPr>
        <p:blipFill>
          <a:blip r:embed="rId1" cstate="print"/>
          <a:srcRect r="33203"/>
          <a:stretch>
            <a:fillRect/>
          </a:stretch>
        </p:blipFill>
        <p:spPr bwMode="auto">
          <a:xfrm>
            <a:off x="5857884" y="1928802"/>
            <a:ext cx="2000264" cy="1357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5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641350" y="1927860"/>
            <a:ext cx="7492365" cy="304165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1360" y="2034540"/>
            <a:ext cx="731329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王维（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701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年－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761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年，一说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699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—761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年），唐朝河东蒲州人，祖籍山西祁县，唐朝著名诗人、画家，字摩诘，号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摩诘居士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。存诗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余首，代表诗作有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相思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山居秋暝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等。</a:t>
            </a:r>
            <a:r>
              <a:rPr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王维诗书画都很有名，非常多才多艺，音乐也很精通。与孟浩然合称“</a:t>
            </a:r>
            <a:r>
              <a:rPr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王孟</a:t>
            </a:r>
            <a:r>
              <a:rPr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endParaRPr sz="24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14348" y="1928802"/>
            <a:ext cx="7538720" cy="2934335"/>
          </a:xfrm>
          <a:prstGeom prst="roundRect">
            <a:avLst/>
          </a:prstGeom>
          <a:solidFill>
            <a:srgbClr val="FFCB7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00562" y="2428868"/>
            <a:ext cx="3071834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南望王师又一年。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6143636" y="3143248"/>
            <a:ext cx="1857388" cy="785818"/>
          </a:xfrm>
          <a:prstGeom prst="wedgeRoundRectCallout">
            <a:avLst>
              <a:gd name="adj1" fmla="val -60964"/>
              <a:gd name="adj2" fmla="val -103600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指南宋朝廷的军队。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357818" y="2428868"/>
            <a:ext cx="714380" cy="500065"/>
          </a:xfrm>
          <a:prstGeom prst="ellipse">
            <a:avLst/>
          </a:prstGeom>
          <a:noFill/>
          <a:ln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ea typeface="黑体" panose="02010600030101010101" pitchFamily="2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4000496" y="3357562"/>
            <a:ext cx="1485904" cy="571504"/>
          </a:xfrm>
          <a:prstGeom prst="wedgeRoundRectCallout">
            <a:avLst>
              <a:gd name="adj1" fmla="val 35133"/>
              <a:gd name="adj2" fmla="val -119148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远眺南方。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5842" name="AutoShape 2" descr="http://www.169369.com/uploads/allimg/180815/2-1PQ5123603535.jpg"/>
          <p:cNvSpPr>
            <a:spLocks noChangeAspect="1" noChangeArrowheads="1"/>
          </p:cNvSpPr>
          <p:nvPr/>
        </p:nvSpPr>
        <p:spPr bwMode="auto">
          <a:xfrm>
            <a:off x="63500" y="720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3286116" y="4214818"/>
            <a:ext cx="4643470" cy="785818"/>
          </a:xfrm>
          <a:prstGeom prst="wedgeRoundRectCallout">
            <a:avLst>
              <a:gd name="adj1" fmla="val -18801"/>
              <a:gd name="adj2" fmla="val -47425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句意：盼望官军收失地又一年。</a:t>
            </a:r>
            <a:endParaRPr lang="zh-CN" altLang="en-US" sz="24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72000" y="2500306"/>
            <a:ext cx="785818" cy="428628"/>
          </a:xfrm>
          <a:prstGeom prst="rect">
            <a:avLst/>
          </a:prstGeom>
          <a:noFill/>
          <a:ln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rgbClr val="FF3399"/>
              </a:solidFill>
              <a:ea typeface="黑体" panose="02010600030101010101" pitchFamily="2" charset="-122"/>
            </a:endParaRPr>
          </a:p>
        </p:txBody>
      </p:sp>
      <p:sp>
        <p:nvSpPr>
          <p:cNvPr id="90114" name="AutoShape 2" descr="https://vthumb.ykimg.com/05410408527B30096A0A4377BF942DB6"/>
          <p:cNvSpPr>
            <a:spLocks noChangeAspect="1" noChangeArrowheads="1"/>
          </p:cNvSpPr>
          <p:nvPr/>
        </p:nvSpPr>
        <p:spPr bwMode="auto">
          <a:xfrm>
            <a:off x="63500" y="720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5362" name="Picture 2" descr="http://img.mp.itc.cn/upload/20161224/835d1f86229445a2a16b8b2b20c743e2_th.jpeg"/>
          <p:cNvPicPr>
            <a:picLocks noChangeAspect="1" noChangeArrowheads="1"/>
          </p:cNvPicPr>
          <p:nvPr/>
        </p:nvPicPr>
        <p:blipFill>
          <a:blip r:embed="rId1" cstate="print"/>
          <a:srcRect b="4999"/>
          <a:stretch>
            <a:fillRect/>
          </a:stretch>
        </p:blipFill>
        <p:spPr bwMode="auto">
          <a:xfrm>
            <a:off x="857224" y="2071678"/>
            <a:ext cx="2857520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ldLvl="0" animBg="1"/>
      <p:bldP spid="7" grpId="0" bldLvl="0" animBg="1"/>
      <p:bldP spid="11" grpId="0" bldLvl="0" animBg="1"/>
      <p:bldP spid="12" grpId="0" bldLvl="0" animBg="1"/>
      <p:bldP spid="10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85786" y="2357430"/>
            <a:ext cx="7538720" cy="2934335"/>
          </a:xfrm>
          <a:prstGeom prst="roundRect">
            <a:avLst/>
          </a:prstGeom>
          <a:solidFill>
            <a:srgbClr val="FFCB7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0100" y="2500306"/>
            <a:ext cx="7215238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陆游是南宋爱国诗人，中年从军西南，壮阔的现实世界、热烈的战地生活，使他的诗歌境界大为开阔。对中原沦丧的无限愤慨，对广大民众命运的无限关切，对南宋统治集团苟安误国的无限痛恨，在这首七绝四句中尽情地倾吐出来。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4282" y="1571612"/>
            <a:ext cx="2286016" cy="7143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2800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古诗赏析</a:t>
            </a:r>
            <a:endParaRPr lang="zh-CN" altLang="en-US" sz="2800" b="1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.xmcdn.com/group54/M04/50/2C/wKgLclw8iUuyLTNhAAJ0Scbi5rc811.jpg?op_type=4&amp;device_type=ios&amp;upload_type=attachment&amp;name=mobile_large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00166" y="1500174"/>
            <a:ext cx="6215106" cy="400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2071678"/>
            <a:ext cx="7695911" cy="3296299"/>
          </a:xfrm>
          <a:prstGeom prst="rect">
            <a:avLst/>
          </a:prstGeom>
        </p:spPr>
      </p:pic>
      <p:sp>
        <p:nvSpPr>
          <p:cNvPr id="14" name="左大括号 13"/>
          <p:cNvSpPr/>
          <p:nvPr/>
        </p:nvSpPr>
        <p:spPr>
          <a:xfrm>
            <a:off x="1857356" y="2428868"/>
            <a:ext cx="285752" cy="2500330"/>
          </a:xfrm>
          <a:prstGeom prst="leftBrace">
            <a:avLst>
              <a:gd name="adj1" fmla="val 79956"/>
              <a:gd name="adj2" fmla="val 50000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_GB2312" panose="02010609030101010101" charset="-122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2285992"/>
            <a:ext cx="1857388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青海雪山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左大括号 16"/>
          <p:cNvSpPr/>
          <p:nvPr/>
        </p:nvSpPr>
        <p:spPr>
          <a:xfrm flipH="1">
            <a:off x="6786578" y="2500306"/>
            <a:ext cx="285752" cy="2357454"/>
          </a:xfrm>
          <a:prstGeom prst="leftBrace">
            <a:avLst>
              <a:gd name="adj1" fmla="val 88163"/>
              <a:gd name="adj2" fmla="val 50000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_GB2312" panose="02010609030101010101" charset="-122"/>
              <a:cs typeface="+mn-cs"/>
            </a:endParaRPr>
          </a:p>
        </p:txBody>
      </p:sp>
      <p:sp>
        <p:nvSpPr>
          <p:cNvPr id="22536" name="TextBox 7"/>
          <p:cNvSpPr txBox="1"/>
          <p:nvPr/>
        </p:nvSpPr>
        <p:spPr>
          <a:xfrm>
            <a:off x="7288787" y="2857496"/>
            <a:ext cx="613410" cy="1571636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爱国情怀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4" name="TextBox 18"/>
          <p:cNvSpPr txBox="1"/>
          <p:nvPr/>
        </p:nvSpPr>
        <p:spPr>
          <a:xfrm>
            <a:off x="1288356" y="2928934"/>
            <a:ext cx="742315" cy="1285884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从军行</a:t>
            </a:r>
            <a:endParaRPr lang="zh-CN" altLang="en-US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2636" y="1476375"/>
            <a:ext cx="2019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u="dbl" dirty="0" smtClean="0">
                <a:solidFill>
                  <a:schemeClr val="accent6"/>
                </a:solidFill>
                <a:uFillTx/>
                <a:latin typeface="方正新楷体_GBK" panose="02000000000000000000" charset="-122"/>
                <a:ea typeface="方正新楷体_GBK" panose="02000000000000000000" charset="-122"/>
              </a:rPr>
              <a:t>板书设计</a:t>
            </a:r>
            <a:endParaRPr lang="zh-CN" altLang="en-US" sz="3600" b="1" u="dbl" dirty="0" smtClean="0">
              <a:solidFill>
                <a:srgbClr val="92D050"/>
              </a:solidFill>
              <a:uFillTx/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3000372"/>
            <a:ext cx="142876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玉门关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70312" y="1539875"/>
            <a:ext cx="458046" cy="45804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38587" y="1537067"/>
            <a:ext cx="463307" cy="4633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2285984" y="3714752"/>
            <a:ext cx="1571636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穿金甲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2143108" y="4357694"/>
            <a:ext cx="1928826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不破不还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2285992"/>
            <a:ext cx="107157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写景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7752" y="2928934"/>
            <a:ext cx="928694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地点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7752" y="3643314"/>
            <a:ext cx="107157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艰苦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9124" y="4357694"/>
            <a:ext cx="178595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壮志凌云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7" grpId="0" bldLvl="0" animBg="1"/>
      <p:bldP spid="22536" grpId="0"/>
      <p:bldP spid="2253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2000240"/>
            <a:ext cx="7695911" cy="3296299"/>
          </a:xfrm>
          <a:prstGeom prst="rect">
            <a:avLst/>
          </a:prstGeom>
        </p:spPr>
      </p:pic>
      <p:sp>
        <p:nvSpPr>
          <p:cNvPr id="14" name="左大括号 13"/>
          <p:cNvSpPr/>
          <p:nvPr/>
        </p:nvSpPr>
        <p:spPr>
          <a:xfrm>
            <a:off x="1785918" y="2500306"/>
            <a:ext cx="285752" cy="2500330"/>
          </a:xfrm>
          <a:prstGeom prst="leftBrace">
            <a:avLst>
              <a:gd name="adj1" fmla="val 79956"/>
              <a:gd name="adj2" fmla="val 50000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_GB2312" panose="02010609030101010101" charset="-122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2285992"/>
            <a:ext cx="1857388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渭城朝雨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左大括号 16"/>
          <p:cNvSpPr/>
          <p:nvPr/>
        </p:nvSpPr>
        <p:spPr>
          <a:xfrm flipH="1">
            <a:off x="6572264" y="2500306"/>
            <a:ext cx="285752" cy="2357454"/>
          </a:xfrm>
          <a:prstGeom prst="leftBrace">
            <a:avLst>
              <a:gd name="adj1" fmla="val 88163"/>
              <a:gd name="adj2" fmla="val 50000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_GB2312" panose="02010609030101010101" charset="-122"/>
              <a:cs typeface="+mn-cs"/>
            </a:endParaRPr>
          </a:p>
        </p:txBody>
      </p:sp>
      <p:sp>
        <p:nvSpPr>
          <p:cNvPr id="22536" name="TextBox 7"/>
          <p:cNvSpPr txBox="1"/>
          <p:nvPr/>
        </p:nvSpPr>
        <p:spPr>
          <a:xfrm>
            <a:off x="7074473" y="2714620"/>
            <a:ext cx="613410" cy="2071702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惜别之情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4" name="TextBox 18"/>
          <p:cNvSpPr txBox="1"/>
          <p:nvPr/>
        </p:nvSpPr>
        <p:spPr>
          <a:xfrm>
            <a:off x="931166" y="2571744"/>
            <a:ext cx="742315" cy="2571768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送元二使安西</a:t>
            </a:r>
            <a:endParaRPr lang="zh-CN" altLang="en-US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3000372"/>
            <a:ext cx="1500198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柳色新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2214546" y="3714752"/>
            <a:ext cx="1357322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劝酒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2143108" y="4357694"/>
            <a:ext cx="1571636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无故人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2285992"/>
            <a:ext cx="1357322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地点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7752" y="3000372"/>
            <a:ext cx="107157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景色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7752" y="3714752"/>
            <a:ext cx="1214446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祝福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7752" y="4357694"/>
            <a:ext cx="1000132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关切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7" grpId="0" bldLvl="0" animBg="1"/>
      <p:bldP spid="22536" grpId="0"/>
      <p:bldP spid="2253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2071678"/>
            <a:ext cx="7695911" cy="3296299"/>
          </a:xfrm>
          <a:prstGeom prst="rect">
            <a:avLst/>
          </a:prstGeom>
        </p:spPr>
      </p:pic>
      <p:sp>
        <p:nvSpPr>
          <p:cNvPr id="14" name="左大括号 13"/>
          <p:cNvSpPr/>
          <p:nvPr/>
        </p:nvSpPr>
        <p:spPr>
          <a:xfrm>
            <a:off x="2285984" y="2500306"/>
            <a:ext cx="285752" cy="2500330"/>
          </a:xfrm>
          <a:prstGeom prst="leftBrace">
            <a:avLst>
              <a:gd name="adj1" fmla="val 79956"/>
              <a:gd name="adj2" fmla="val 50000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_GB2312" panose="02010609030101010101" charset="-122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4612" y="2357430"/>
            <a:ext cx="1928826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黄河入海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左大括号 16"/>
          <p:cNvSpPr/>
          <p:nvPr/>
        </p:nvSpPr>
        <p:spPr>
          <a:xfrm flipH="1">
            <a:off x="6858016" y="2571744"/>
            <a:ext cx="285752" cy="2357454"/>
          </a:xfrm>
          <a:prstGeom prst="leftBrace">
            <a:avLst>
              <a:gd name="adj1" fmla="val 88163"/>
              <a:gd name="adj2" fmla="val 50000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_GB2312" panose="02010609030101010101" charset="-122"/>
              <a:cs typeface="+mn-cs"/>
            </a:endParaRPr>
          </a:p>
        </p:txBody>
      </p:sp>
      <p:sp>
        <p:nvSpPr>
          <p:cNvPr id="22536" name="TextBox 7"/>
          <p:cNvSpPr txBox="1"/>
          <p:nvPr/>
        </p:nvSpPr>
        <p:spPr>
          <a:xfrm>
            <a:off x="7288787" y="2928934"/>
            <a:ext cx="613410" cy="1571636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爱国情怀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4" name="TextBox 18"/>
          <p:cNvSpPr txBox="1"/>
          <p:nvPr/>
        </p:nvSpPr>
        <p:spPr>
          <a:xfrm>
            <a:off x="1074126" y="2500306"/>
            <a:ext cx="1302385" cy="2357454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秋夜将晓出篱门迎凉有感</a:t>
            </a:r>
            <a:endParaRPr lang="zh-CN" altLang="en-US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3000372"/>
            <a:ext cx="1643074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华山摩天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2786050" y="3643314"/>
            <a:ext cx="1357322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遗民泪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2643174" y="4286256"/>
            <a:ext cx="1714512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南望北师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0694" y="2714620"/>
            <a:ext cx="107157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归属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3504" y="3571876"/>
            <a:ext cx="178595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悲惨生活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2066" y="4286256"/>
            <a:ext cx="178595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渴望统一</a:t>
            </a:r>
            <a:endParaRPr lang="en-US" altLang="zh-CN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7" grpId="0" bldLvl="0" animBg="1"/>
      <p:bldP spid="22536" grpId="0"/>
      <p:bldP spid="2253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1"/>
          <p:cNvSpPr/>
          <p:nvPr/>
        </p:nvSpPr>
        <p:spPr>
          <a:xfrm>
            <a:off x="2327892" y="1814743"/>
            <a:ext cx="553025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学习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运用借代的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修辞手法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0034" y="2571744"/>
            <a:ext cx="8270875" cy="152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536575">
              <a:lnSpc>
                <a:spcPct val="130000"/>
              </a:lnSpc>
            </a:pPr>
            <a:r>
              <a:rPr lang="zh-CN" altLang="en-US" sz="24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【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借代</a:t>
            </a:r>
            <a:r>
              <a:rPr lang="zh-CN" altLang="en-US" sz="24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】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“黄沙百战穿金甲，不破楼兰终不还。”</a:t>
            </a:r>
            <a:r>
              <a:rPr lang="zh-CN" altLang="en-US" sz="2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这句话中的“楼兰”原是是西域古国名，这里泛指西域地区少数民族政权。</a:t>
            </a:r>
            <a:endParaRPr lang="zh-CN" altLang="en-US" sz="2400" b="1" dirty="0">
              <a:solidFill>
                <a:srgbClr val="00B0F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908425" y="1479296"/>
            <a:ext cx="2019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u="dbl" dirty="0" smtClean="0">
                <a:solidFill>
                  <a:schemeClr val="accent6"/>
                </a:solidFill>
                <a:uFillTx/>
                <a:latin typeface="方正新楷体_GBK" panose="02000000000000000000" charset="-122"/>
                <a:ea typeface="方正新楷体_GBK" panose="02000000000000000000" charset="-122"/>
              </a:rPr>
              <a:t>写作手法</a:t>
            </a:r>
            <a:endParaRPr lang="zh-CN" altLang="en-US" sz="3600" b="1" u="dbl" dirty="0" smtClean="0">
              <a:solidFill>
                <a:srgbClr val="92D050"/>
              </a:solidFill>
              <a:uFillTx/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5786" y="4000504"/>
            <a:ext cx="7929618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【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举例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】总为浮云能蔽日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长安不见使人愁。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李白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登金陵凤凰台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 “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长安”借代朝廷。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70312" y="1539875"/>
            <a:ext cx="458046" cy="45804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38587" y="1537067"/>
            <a:ext cx="463307" cy="4633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  <p:bldP spid="10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7496" y="1514634"/>
            <a:ext cx="2019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u="dbl" dirty="0" smtClean="0">
                <a:solidFill>
                  <a:schemeClr val="accent6"/>
                </a:solidFill>
                <a:uFillTx/>
                <a:latin typeface="方正新楷体_GBK" panose="02000000000000000000" charset="-122"/>
                <a:ea typeface="方正新楷体_GBK" panose="02000000000000000000" charset="-122"/>
              </a:rPr>
              <a:t>拓展延伸</a:t>
            </a:r>
            <a:endParaRPr lang="zh-CN" altLang="en-US" sz="3600" b="1" u="dbl" dirty="0" smtClean="0">
              <a:solidFill>
                <a:srgbClr val="92D050"/>
              </a:solidFill>
              <a:uFillTx/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7652" name="TextBox 3"/>
          <p:cNvSpPr txBox="1"/>
          <p:nvPr/>
        </p:nvSpPr>
        <p:spPr>
          <a:xfrm>
            <a:off x="1000100" y="2357430"/>
            <a:ext cx="3357586" cy="28917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示儿</a:t>
            </a:r>
            <a:r>
              <a:rPr lang="en-US" altLang="zh-CN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陆游 </a:t>
            </a:r>
            <a:endParaRPr lang="zh-CN" altLang="en-US" sz="2800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死去元知万事空，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但悲不见九州同。</a:t>
            </a:r>
            <a:endParaRPr lang="zh-CN" altLang="en-US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王师北定中原日，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家祭无忘告乃翁。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70312" y="1539875"/>
            <a:ext cx="458046" cy="45804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38587" y="1537067"/>
            <a:ext cx="463307" cy="4633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8194" name="Picture 2" descr="http://www.gkstk.com/files/2015/04/142919507176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72000" y="2357430"/>
            <a:ext cx="3643338" cy="2976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内容占位符 2"/>
          <p:cNvSpPr txBox="1"/>
          <p:nvPr/>
        </p:nvSpPr>
        <p:spPr>
          <a:xfrm>
            <a:off x="715299" y="1930387"/>
            <a:ext cx="4465637" cy="59412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altLang="zh-CN" sz="2800" b="1" dirty="0">
                <a:latin typeface="楷体_GB2312" panose="02010609030101010101" charset="-122"/>
                <a:ea typeface="楷体_GB2312" panose="02010609030101010101" charset="-122"/>
              </a:rPr>
              <a:t>1.</a:t>
            </a:r>
            <a:r>
              <a:rPr lang="zh-CN" altLang="en-US" sz="2800" b="1" dirty="0">
                <a:latin typeface="楷体_GB2312" panose="02010609030101010101" charset="-122"/>
                <a:ea typeface="楷体_GB2312" panose="02010609030101010101" charset="-122"/>
              </a:rPr>
              <a:t>看拼音，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写汉字。</a:t>
            </a:r>
            <a:endParaRPr lang="en-US" altLang="zh-CN" sz="28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8143" y="1438434"/>
            <a:ext cx="2019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u="dbl" dirty="0" smtClean="0">
                <a:solidFill>
                  <a:schemeClr val="accent6"/>
                </a:solidFill>
                <a:uFillTx/>
                <a:latin typeface="方正新楷体_GBK" panose="02000000000000000000" charset="-122"/>
                <a:ea typeface="方正新楷体_GBK" panose="02000000000000000000" charset="-122"/>
              </a:rPr>
              <a:t>课堂练习</a:t>
            </a:r>
            <a:endParaRPr lang="zh-CN" altLang="en-US" sz="3600" b="1" u="dbl" dirty="0" smtClean="0">
              <a:solidFill>
                <a:srgbClr val="92D050"/>
              </a:solidFill>
              <a:uFillTx/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6803" y="2501891"/>
            <a:ext cx="6858048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  </a:t>
            </a:r>
            <a:r>
              <a:rPr lang="en-US" altLang="zh-CN" sz="2800" dirty="0" smtClean="0"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 </a:t>
            </a:r>
            <a:r>
              <a:rPr lang="en-US" altLang="zh-CN" sz="2800" dirty="0" err="1" smtClean="0"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rèn</a:t>
            </a:r>
            <a:r>
              <a:rPr lang="en-US" altLang="zh-CN" sz="2800" dirty="0" smtClean="0"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      </a:t>
            </a:r>
            <a:r>
              <a:rPr lang="en-US" altLang="zh-CN" sz="2800" dirty="0" err="1" smtClean="0"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yuè</a:t>
            </a:r>
            <a:r>
              <a:rPr lang="en-US" altLang="zh-CN" sz="2800" dirty="0" smtClean="0"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      </a:t>
            </a:r>
            <a:r>
              <a:rPr lang="en-US" altLang="zh-CN" sz="2800" dirty="0" err="1" smtClean="0"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mó</a:t>
            </a:r>
            <a:r>
              <a:rPr lang="en-US" altLang="zh-CN" sz="2800" dirty="0" smtClean="0"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      </a:t>
            </a:r>
            <a:r>
              <a:rPr lang="en-US" altLang="zh-CN" sz="2800" dirty="0" err="1" smtClean="0"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yí</a:t>
            </a:r>
            <a:endParaRPr lang="en-US" altLang="zh-CN" sz="2800" dirty="0" smtClean="0"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  <a:p>
            <a:r>
              <a:rPr lang="zh-CN" altLang="en-US" sz="3200" b="1" noProof="0" dirty="0" smtClean="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 （</a:t>
            </a:r>
            <a:r>
              <a:rPr lang="zh-CN" altLang="en-US" sz="3200" noProof="0" dirty="0" smtClean="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  </a:t>
            </a:r>
            <a:r>
              <a:rPr lang="zh-CN" altLang="en-US" sz="3200" b="1" noProof="0" dirty="0" smtClean="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）  </a:t>
            </a:r>
            <a:r>
              <a:rPr lang="zh-CN" altLang="en-US" sz="3200" b="1" noProof="0" dirty="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（ </a:t>
            </a:r>
            <a:r>
              <a:rPr lang="zh-CN" altLang="en-US" sz="3200" b="1" noProof="0" dirty="0" smtClean="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 ） （  ） （  ）</a:t>
            </a:r>
            <a:endParaRPr lang="zh-CN" altLang="en-US" sz="3200" b="1" noProof="0" dirty="0">
              <a:solidFill>
                <a:srgbClr val="FF00FF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sp>
        <p:nvSpPr>
          <p:cNvPr id="14" name="文本框 5"/>
          <p:cNvSpPr txBox="1"/>
          <p:nvPr/>
        </p:nvSpPr>
        <p:spPr>
          <a:xfrm>
            <a:off x="1857356" y="2857496"/>
            <a:ext cx="71438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hangingPunct="1">
              <a:lnSpc>
                <a:spcPct val="150000"/>
              </a:lnSpc>
              <a:spcBef>
                <a:spcPts val="24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仞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6"/>
          <p:cNvSpPr txBox="1"/>
          <p:nvPr/>
        </p:nvSpPr>
        <p:spPr>
          <a:xfrm>
            <a:off x="3500430" y="2928934"/>
            <a:ext cx="571504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hangingPunct="1">
              <a:lnSpc>
                <a:spcPct val="150000"/>
              </a:lnSpc>
              <a:spcBef>
                <a:spcPts val="24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岳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4929190" y="2857496"/>
            <a:ext cx="713429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hangingPunct="1">
              <a:lnSpc>
                <a:spcPct val="150000"/>
              </a:lnSpc>
              <a:spcBef>
                <a:spcPts val="24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摩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6737" y="3573461"/>
            <a:ext cx="3213759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en-US" altLang="zh-CN" sz="2800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.</a:t>
            </a:r>
            <a:r>
              <a:rPr lang="zh-CN" altLang="en-US" sz="2800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 解释下列词语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86765" y="4216400"/>
            <a:ext cx="786320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_GB2312" panose="02010609030101010101" charset="-122"/>
                <a:ea typeface="楷体_GB2312" panose="02010609030101010101" charset="-122"/>
              </a:rPr>
              <a:t> 浥</a:t>
            </a:r>
            <a:r>
              <a:rPr lang="en-US" altLang="zh-CN" sz="2800" dirty="0" smtClean="0">
                <a:latin typeface="楷体_GB2312" panose="02010609030101010101" charset="-122"/>
                <a:ea typeface="楷体_GB2312" panose="02010609030101010101" charset="-122"/>
              </a:rPr>
              <a:t>---</a:t>
            </a:r>
            <a:r>
              <a:rPr lang="zh-CN" altLang="en-US" sz="2800" dirty="0" smtClean="0">
                <a:latin typeface="楷体_GB2312" panose="02010609030101010101" charset="-122"/>
                <a:ea typeface="楷体_GB2312" panose="02010609030101010101" charset="-122"/>
              </a:rPr>
              <a:t>（           ）将晓</a:t>
            </a:r>
            <a:r>
              <a:rPr lang="en-US" altLang="zh-CN" sz="2800" dirty="0" smtClean="0">
                <a:latin typeface="楷体_GB2312" panose="02010609030101010101" charset="-122"/>
                <a:ea typeface="楷体_GB2312" panose="02010609030101010101" charset="-122"/>
              </a:rPr>
              <a:t>---</a:t>
            </a:r>
            <a:r>
              <a:rPr lang="zh-CN" altLang="en-US" sz="2800" dirty="0" smtClean="0">
                <a:latin typeface="楷体_GB2312" panose="02010609030101010101" charset="-122"/>
                <a:ea typeface="楷体_GB2312" panose="02010609030101010101" charset="-122"/>
              </a:rPr>
              <a:t>（        ）</a:t>
            </a:r>
            <a:endParaRPr lang="zh-CN" altLang="en-US" sz="2800" dirty="0" smtClean="0">
              <a:latin typeface="楷体_GB2312" panose="02010609030101010101" charset="-122"/>
              <a:ea typeface="楷体_GB2312" panose="0201060903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楷体_GB2312" panose="02010609030101010101" charset="-122"/>
                <a:ea typeface="楷体_GB2312" panose="02010609030101010101" charset="-122"/>
              </a:rPr>
              <a:t> </a:t>
            </a:r>
            <a:r>
              <a:rPr lang="zh-CN" altLang="en-US" sz="2800" dirty="0" smtClean="0">
                <a:latin typeface="楷体_GB2312" panose="02010609030101010101" charset="-122"/>
                <a:ea typeface="楷体_GB2312" panose="02010609030101010101" charset="-122"/>
              </a:rPr>
              <a:t>摩天</a:t>
            </a:r>
            <a:r>
              <a:rPr lang="en-US" altLang="zh-CN" sz="2800" dirty="0" smtClean="0">
                <a:latin typeface="楷体_GB2312" panose="02010609030101010101" charset="-122"/>
                <a:ea typeface="楷体_GB2312" panose="02010609030101010101" charset="-122"/>
              </a:rPr>
              <a:t>--- (         ) </a:t>
            </a:r>
            <a:r>
              <a:rPr lang="zh-CN" altLang="en-US" sz="2800" dirty="0" smtClean="0">
                <a:latin typeface="楷体_GB2312" panose="02010609030101010101" charset="-122"/>
                <a:ea typeface="楷体_GB2312" panose="02010609030101010101" charset="-122"/>
              </a:rPr>
              <a:t>胡尘</a:t>
            </a:r>
            <a:r>
              <a:rPr lang="en-US" altLang="zh-CN" sz="2800" dirty="0" smtClean="0">
                <a:latin typeface="楷体_GB2312" panose="02010609030101010101" charset="-122"/>
                <a:ea typeface="楷体_GB2312" panose="02010609030101010101" charset="-122"/>
              </a:rPr>
              <a:t>--- </a:t>
            </a:r>
            <a:r>
              <a:rPr lang="zh-CN" altLang="en-US" sz="2800" dirty="0" smtClean="0">
                <a:latin typeface="楷体_GB2312" panose="02010609030101010101" charset="-122"/>
                <a:ea typeface="楷体_GB2312" panose="02010609030101010101" charset="-122"/>
              </a:rPr>
              <a:t>（            ）</a:t>
            </a:r>
            <a:endParaRPr lang="zh-CN" altLang="en-US" sz="2800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14546" y="4357694"/>
            <a:ext cx="2071702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湿润，沾湿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86050" y="5000636"/>
            <a:ext cx="1285884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碰到天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143636" y="4357694"/>
            <a:ext cx="1714512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快要天亮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86500" y="5001260"/>
            <a:ext cx="26371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这里借指暴政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70312" y="1539875"/>
            <a:ext cx="458046" cy="45804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38587" y="1537067"/>
            <a:ext cx="463307" cy="4633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文本框 6"/>
          <p:cNvSpPr txBox="1"/>
          <p:nvPr/>
        </p:nvSpPr>
        <p:spPr>
          <a:xfrm>
            <a:off x="6357950" y="2857496"/>
            <a:ext cx="713429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hangingPunct="1">
              <a:lnSpc>
                <a:spcPct val="150000"/>
              </a:lnSpc>
              <a:spcBef>
                <a:spcPts val="24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遗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3" grpId="0"/>
      <p:bldP spid="14" grpId="0"/>
      <p:bldP spid="15" grpId="0"/>
      <p:bldP spid="12" grpId="0"/>
      <p:bldP spid="13" grpId="0"/>
      <p:bldP spid="16" grpId="0"/>
      <p:bldP spid="19" grpId="0"/>
      <p:bldP spid="20" grpId="0"/>
      <p:bldP spid="21" grpId="0"/>
      <p:bldP spid="22" grpId="0"/>
      <p:bldP spid="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内容占位符 2"/>
          <p:cNvSpPr txBox="1"/>
          <p:nvPr/>
        </p:nvSpPr>
        <p:spPr>
          <a:xfrm>
            <a:off x="500034" y="1428736"/>
            <a:ext cx="7358114" cy="59412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altLang="zh-CN" sz="2800" b="1" dirty="0">
                <a:latin typeface="楷体_GB2312" panose="02010609030101010101" charset="-122"/>
                <a:ea typeface="楷体_GB2312" panose="02010609030101010101" charset="-122"/>
              </a:rPr>
              <a:t>3</a:t>
            </a:r>
            <a:r>
              <a:rPr lang="en-US" altLang="zh-CN" sz="2800" b="1" dirty="0" smtClean="0">
                <a:latin typeface="楷体_GB2312" panose="02010609030101010101" charset="-122"/>
                <a:ea typeface="楷体_GB2312" panose="02010609030101010101" charset="-122"/>
              </a:rPr>
              <a:t>.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 默写</a:t>
            </a:r>
            <a:r>
              <a:rPr lang="en-US" altLang="zh-CN" sz="2800" b="1" dirty="0" smtClean="0">
                <a:latin typeface="楷体_GB2312" panose="02010609030101010101" charset="-122"/>
                <a:ea typeface="楷体_GB2312" panose="02010609030101010101" charset="-122"/>
              </a:rPr>
              <a:t>《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送元二使安西</a:t>
            </a:r>
            <a:r>
              <a:rPr lang="en-US" altLang="zh-CN" sz="2800" b="1" dirty="0" smtClean="0">
                <a:latin typeface="楷体_GB2312" panose="02010609030101010101" charset="-122"/>
                <a:ea typeface="楷体_GB2312" panose="02010609030101010101" charset="-122"/>
              </a:rPr>
              <a:t>》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并理解诗意。</a:t>
            </a:r>
            <a:endParaRPr lang="en-US" altLang="zh-CN" sz="28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28794" y="2143116"/>
            <a:ext cx="5786478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         送元二使安西</a:t>
            </a:r>
            <a:endParaRPr lang="zh-CN" altLang="en-US" sz="2800" b="1" dirty="0" smtClean="0">
              <a:latin typeface="楷体_GB2312" panose="02010609030101010101" charset="-122"/>
              <a:ea typeface="楷体_GB2312" panose="02010609030101010101" charset="-122"/>
            </a:endParaRPr>
          </a:p>
          <a:p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         （唐）王维</a:t>
            </a:r>
            <a:endParaRPr lang="zh-CN" altLang="en-US" sz="2800" b="1" dirty="0" smtClean="0">
              <a:latin typeface="楷体_GB2312" panose="02010609030101010101" charset="-122"/>
              <a:ea typeface="楷体_GB2312" panose="02010609030101010101" charset="-122"/>
            </a:endParaRPr>
          </a:p>
          <a:p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渭城朝雨浥轻尘，客舍青青柳色新。</a:t>
            </a:r>
            <a:b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</a:b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劝君更尽一杯酒，西出阳关无故人。</a:t>
            </a:r>
            <a:endParaRPr lang="zh-CN" altLang="en-US" sz="28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5" name="文本框 13"/>
          <p:cNvSpPr txBox="1"/>
          <p:nvPr/>
        </p:nvSpPr>
        <p:spPr>
          <a:xfrm>
            <a:off x="785786" y="4000504"/>
            <a:ext cx="785818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诗意：渭城早晨的细雨，湿润了路上轻微的浮尘。客舍旁边一片青翠，嫩柳色绿清新。劝您再喝完一杯酒，向西出了阳关，再也没有老朋友了。 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071538" y="2214554"/>
            <a:ext cx="7071700" cy="26971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14414" y="2143116"/>
            <a:ext cx="6715172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陆游（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1125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—1210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年），字务观，号放翁，汉族，越州山阴（今绍兴）人，南宋文学家、史学家、爱国诗人。作品无数，有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示儿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游山西村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等等，陆游亦有史才，他的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南唐书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，史评色彩鲜明，具有很高的史料价值。</a:t>
            </a:r>
            <a:endParaRPr lang="zh-CN" altLang="en-US" sz="24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Box 2"/>
          <p:cNvSpPr txBox="1"/>
          <p:nvPr/>
        </p:nvSpPr>
        <p:spPr>
          <a:xfrm>
            <a:off x="428596" y="2215822"/>
            <a:ext cx="8424863" cy="1210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有感情地朗读课文。背诵课文。默写</a:t>
            </a:r>
            <a:r>
              <a:rPr lang="en-US" altLang="zh-CN" sz="2800" b="1" dirty="0" smtClean="0">
                <a:latin typeface="楷体_GB2312" panose="02010609030101010101" charset="-122"/>
                <a:ea typeface="楷体_GB2312" panose="02010609030101010101" charset="-122"/>
              </a:rPr>
              <a:t>《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从军行</a:t>
            </a:r>
            <a:r>
              <a:rPr lang="en-US" altLang="zh-CN" sz="2800" b="1" dirty="0" smtClean="0">
                <a:latin typeface="楷体_GB2312" panose="02010609030101010101" charset="-122"/>
                <a:ea typeface="楷体_GB2312" panose="02010609030101010101" charset="-122"/>
              </a:rPr>
              <a:t>》《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秋夜将晓出篱门迎凉有感</a:t>
            </a:r>
            <a:r>
              <a:rPr lang="en-US" altLang="zh-CN" sz="2800" b="1" dirty="0" smtClean="0">
                <a:latin typeface="楷体_GB2312" panose="02010609030101010101" charset="-122"/>
                <a:ea typeface="楷体_GB2312" panose="02010609030101010101" charset="-122"/>
              </a:rPr>
              <a:t>》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。</a:t>
            </a:r>
            <a:endParaRPr lang="zh-CN" altLang="en-US" sz="28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31875" y="1422241"/>
            <a:ext cx="3855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u="dbl" dirty="0" smtClean="0">
                <a:solidFill>
                  <a:schemeClr val="accent6"/>
                </a:solidFill>
                <a:uFillTx/>
                <a:latin typeface="方正新楷体_GBK" panose="02000000000000000000" charset="-122"/>
                <a:ea typeface="方正新楷体_GBK" panose="02000000000000000000" charset="-122"/>
              </a:rPr>
              <a:t>课后习题参考答案</a:t>
            </a:r>
            <a:endParaRPr lang="zh-CN" altLang="en-US" sz="3600" b="1" u="dbl" dirty="0" smtClean="0">
              <a:solidFill>
                <a:schemeClr val="accent6"/>
              </a:solidFill>
              <a:uFillTx/>
              <a:latin typeface="方正新楷体_GBK" panose="02000000000000000000" charset="-122"/>
              <a:ea typeface="方正新楷体_GBK" panose="02000000000000000000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70312" y="1539875"/>
            <a:ext cx="458046" cy="45804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38587" y="1537067"/>
            <a:ext cx="463307" cy="4633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3429000"/>
            <a:ext cx="7715304" cy="18503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朗读指导：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这两首古诗都是边塞诗，也是爱国题材的古诗，朗读时要有气势，还要读出边塞将士和人民艰苦的感觉。读熟后背诵。</a:t>
            </a:r>
            <a:endParaRPr lang="zh-CN" altLang="en-US" sz="2800" b="1" dirty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571473" y="1500174"/>
            <a:ext cx="7858180" cy="1210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借助注释</a:t>
            </a:r>
            <a:r>
              <a:rPr lang="en-US" altLang="zh-CN" sz="2800" b="1" dirty="0" smtClean="0">
                <a:latin typeface="楷体_GB2312" panose="02010609030101010101" charset="-122"/>
                <a:ea typeface="楷体_GB2312" panose="02010609030101010101" charset="-122"/>
              </a:rPr>
              <a:t>, </a:t>
            </a: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说说下面诗句的意思，你体会到了诗人怎样的感情</a:t>
            </a:r>
            <a:r>
              <a:rPr lang="en-US" altLang="zh-CN" sz="2800" b="1" dirty="0" smtClean="0">
                <a:latin typeface="楷体_GB2312" panose="02010609030101010101" charset="-122"/>
                <a:ea typeface="楷体_GB2312" panose="02010609030101010101" charset="-122"/>
              </a:rPr>
              <a:t>?</a:t>
            </a:r>
            <a:endParaRPr lang="zh-CN" altLang="en-US" sz="28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500166" y="3071810"/>
            <a:ext cx="5786478" cy="152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黄沙百战穿金甲，不破楼兰终不还。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劝君更尽一杯酒，西出阳关无故人。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遗民泪尽胡尘里，南望王师又一年。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14348" y="2714620"/>
            <a:ext cx="7715304" cy="2286016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楷体_GB2312" panose="0201060903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bldLvl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2910" y="1785926"/>
            <a:ext cx="821537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参考答案：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歌颂了边塞将士的忠勇</a:t>
            </a:r>
            <a:r>
              <a:rPr lang="en-US" altLang="zh-CN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体现了作者的爱国情怀。</a:t>
            </a:r>
            <a:endParaRPr lang="en-US" altLang="zh-CN" sz="2800" b="1" dirty="0" smtClean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体现了作者与友人之间依依惜别的情谊。</a:t>
            </a:r>
            <a:endParaRPr lang="en-US" altLang="zh-CN" sz="2800" b="1" dirty="0" smtClean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表现了哲作者期盼国家统一的爱国情怀。</a:t>
            </a:r>
            <a:endParaRPr lang="zh-CN" altLang="en-US" sz="2800" b="1" dirty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内容占位符 2"/>
          <p:cNvSpPr txBox="1"/>
          <p:nvPr/>
        </p:nvSpPr>
        <p:spPr>
          <a:xfrm>
            <a:off x="785786" y="2357430"/>
            <a:ext cx="7786742" cy="208407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514350" indent="-514350" eaLnBrk="1" hangingPunct="1">
              <a:lnSpc>
                <a:spcPct val="150000"/>
              </a:lnSpc>
              <a:spcBef>
                <a:spcPts val="600"/>
              </a:spcBef>
              <a:buFont typeface="Calibri" charset="0"/>
              <a:buAutoNum type="arabicPeriod"/>
            </a:pP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背诵三首古诗。</a:t>
            </a:r>
            <a:endParaRPr lang="zh-CN" altLang="en-US" sz="2800" b="1" dirty="0">
              <a:latin typeface="楷体_GB2312" panose="02010609030101010101" charset="-122"/>
              <a:ea typeface="楷体_GB2312" panose="02010609030101010101" charset="-122"/>
            </a:endParaRPr>
          </a:p>
          <a:p>
            <a:pPr marL="514350" indent="-514350" eaLnBrk="1" hangingPunct="1">
              <a:lnSpc>
                <a:spcPct val="150000"/>
              </a:lnSpc>
              <a:spcBef>
                <a:spcPts val="600"/>
              </a:spcBef>
              <a:buFont typeface="Calibri" charset="0"/>
              <a:buAutoNum type="arabicPeriod"/>
            </a:pPr>
            <a:r>
              <a:rPr lang="zh-CN" altLang="en-US" sz="2800" b="1" dirty="0" smtClean="0">
                <a:latin typeface="楷体_GB2312" panose="02010609030101010101" charset="-122"/>
                <a:ea typeface="楷体_GB2312" panose="02010609030101010101" charset="-122"/>
              </a:rPr>
              <a:t>课下查找资料，找出更多边塞诗词，进行了解和背诵，抄写在笔记本上。</a:t>
            </a:r>
            <a:endParaRPr lang="zh-CN" altLang="en-US" sz="28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0760" y="1496854"/>
            <a:ext cx="201930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u="dbl" dirty="0" smtClean="0">
                <a:solidFill>
                  <a:schemeClr val="accent6"/>
                </a:solidFill>
                <a:uFillTx/>
                <a:latin typeface="方正新楷体_GBK" panose="02000000000000000000" charset="-122"/>
                <a:ea typeface="方正新楷体_GBK" panose="02000000000000000000" charset="-122"/>
                <a:sym typeface="+mn-ea"/>
              </a:rPr>
              <a:t>课后作业</a:t>
            </a:r>
            <a:endParaRPr lang="zh-CN" altLang="en-US" sz="3600" b="1" u="dbl" dirty="0" smtClean="0">
              <a:solidFill>
                <a:srgbClr val="92D050"/>
              </a:solidFill>
              <a:uFillTx/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70312" y="1539875"/>
            <a:ext cx="458046" cy="45804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38587" y="1537067"/>
            <a:ext cx="463307" cy="4633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828040" y="2214245"/>
            <a:ext cx="7644765" cy="3060065"/>
          </a:xfrm>
          <a:prstGeom prst="roundRect">
            <a:avLst/>
          </a:prstGeom>
          <a:solidFill>
            <a:srgbClr val="FFE09E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楷体_GB2312" panose="02010609030101010101" charset="-122"/>
            </a:endParaRPr>
          </a:p>
        </p:txBody>
      </p:sp>
      <p:grpSp>
        <p:nvGrpSpPr>
          <p:cNvPr id="5226" name="组合 1"/>
          <p:cNvGrpSpPr/>
          <p:nvPr/>
        </p:nvGrpSpPr>
        <p:grpSpPr>
          <a:xfrm>
            <a:off x="872924" y="1456373"/>
            <a:ext cx="2234565" cy="971507"/>
            <a:chOff x="627743" y="-643091"/>
            <a:chExt cx="2234565" cy="1297893"/>
          </a:xfrm>
        </p:grpSpPr>
        <p:sp>
          <p:nvSpPr>
            <p:cNvPr id="5236" name="文本框 13"/>
            <p:cNvSpPr txBox="1"/>
            <p:nvPr/>
          </p:nvSpPr>
          <p:spPr>
            <a:xfrm>
              <a:off x="627743" y="-643091"/>
              <a:ext cx="2234565" cy="8619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b="1" u="dbl" dirty="0" smtClean="0">
                  <a:solidFill>
                    <a:schemeClr val="accent6"/>
                  </a:solidFill>
                  <a:uFillTx/>
                  <a:latin typeface="方正新楷体_GBK" panose="02000000000000000000" charset="-122"/>
                  <a:ea typeface="方正新楷体_GBK" panose="02000000000000000000" charset="-122"/>
                </a:rPr>
                <a:t>助读资料</a:t>
              </a:r>
              <a:endParaRPr lang="zh-CN" altLang="en-US" sz="3600" b="1" u="dbl" dirty="0" smtClean="0">
                <a:solidFill>
                  <a:srgbClr val="92D050"/>
                </a:solidFill>
                <a:uFillTx/>
                <a:latin typeface="楷体_GB2312" panose="02010609030101010101" charset="-122"/>
                <a:ea typeface="楷体_GB2312" panose="02010609030101010101" charset="-122"/>
              </a:endParaRPr>
            </a:p>
          </p:txBody>
        </p:sp>
        <p:grpSp>
          <p:nvGrpSpPr>
            <p:cNvPr id="5238" name="Group 4"/>
            <p:cNvGrpSpPr>
              <a:grpSpLocks noChangeAspect="1"/>
            </p:cNvGrpSpPr>
            <p:nvPr/>
          </p:nvGrpSpPr>
          <p:grpSpPr>
            <a:xfrm>
              <a:off x="2105319" y="434013"/>
              <a:ext cx="368573" cy="220789"/>
              <a:chOff x="2511" y="1362"/>
              <a:chExt cx="539" cy="322"/>
            </a:xfrm>
          </p:grpSpPr>
          <p:sp>
            <p:nvSpPr>
              <p:cNvPr id="19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楷体_GB2312" panose="02010609030101010101" charset="-122"/>
                  <a:cs typeface="+mn-cs"/>
                </a:endParaRPr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楷体_GB2312" panose="02010609030101010101" charset="-122"/>
                  <a:cs typeface="+mn-cs"/>
                </a:endParaRPr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9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楷体_GB2312" panose="02010609030101010101" charset="-122"/>
                  <a:cs typeface="+mn-cs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999490" y="2286000"/>
            <a:ext cx="733044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玉门关，始置于汉武帝开通西域道路、设置河西四郡之时，因西域输入玉石时取道于此而得名。汉时为通往西域各地的门户，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故址在今甘肃敦煌西北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小方盘城。玉门关与另一重要关隘阳关，均位于敦煌郡龙勒县境，皆为都尉治所，为重要的屯兵之地。</a:t>
            </a:r>
            <a:endParaRPr lang="en-US" altLang="zh-CN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3568378" y="1162670"/>
            <a:ext cx="3920490" cy="1121569"/>
          </a:xfrm>
          <a:prstGeom prst="cloudCallout">
            <a:avLst/>
          </a:prstGeom>
          <a:gradFill>
            <a:gsLst>
              <a:gs pos="0">
                <a:srgbClr val="FEE042"/>
              </a:gs>
              <a:gs pos="100000">
                <a:srgbClr val="FB7894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altLang="zh-CN" sz="2400" b="1" dirty="0">
                <a:solidFill>
                  <a:schemeClr val="tx1"/>
                </a:solidFill>
                <a:latin typeface="汉仪旗黑-55" panose="00020600040101010101" charset="-122"/>
                <a:ea typeface="汉仪旗黑-55" panose="00020600040101010101" charset="-122"/>
                <a:sym typeface="+mn-ea"/>
              </a:rPr>
              <a:t>   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同学们，你们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知道关于玉门关的知识吗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？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70312" y="1539875"/>
            <a:ext cx="458046" cy="45804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38587" y="1537067"/>
            <a:ext cx="463307" cy="4633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p1.ssl.qhmsg.com/t012ddec420381f258d.jpg"/>
          <p:cNvPicPr>
            <a:picLocks noChangeAspect="1" noChangeArrowheads="1"/>
          </p:cNvPicPr>
          <p:nvPr/>
        </p:nvPicPr>
        <p:blipFill>
          <a:blip r:embed="rId1" cstate="print"/>
          <a:srcRect t="22222"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"/>
          <p:cNvSpPr txBox="1"/>
          <p:nvPr/>
        </p:nvSpPr>
        <p:spPr>
          <a:xfrm>
            <a:off x="1844339" y="2357115"/>
            <a:ext cx="4000528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渭城朝雨浥轻尘，</a:t>
            </a:r>
            <a:endParaRPr lang="en-US" altLang="zh-CN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45210" y="1485265"/>
            <a:ext cx="17170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zh-CN" altLang="en-US" sz="3600" b="1" u="dbl" dirty="0" smtClean="0">
                <a:solidFill>
                  <a:schemeClr val="accent6"/>
                </a:solidFill>
                <a:uFillTx/>
                <a:latin typeface="楷体_GB2312" panose="02010609030101010101" charset="-122"/>
                <a:ea typeface="楷体_GB2312" panose="02010609030101010101" charset="-122"/>
                <a:sym typeface="+mn-ea"/>
              </a:rPr>
              <a:t>会认字</a:t>
            </a:r>
            <a:endParaRPr lang="zh-CN" altLang="en-US" sz="3600" b="1" u="dbl" dirty="0" smtClean="0">
              <a:solidFill>
                <a:schemeClr val="accent6"/>
              </a:solidFill>
              <a:uFillTx/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857375" y="2336165"/>
            <a:ext cx="253428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渭</a:t>
            </a:r>
            <a:endParaRPr lang="en-US" altLang="zh-CN" sz="3600" b="1" dirty="0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57356" y="2060250"/>
            <a:ext cx="100013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wèi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0030101010101" pitchFamily="2" charset="-122"/>
              <a:ea typeface="黑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000488" y="3487419"/>
            <a:ext cx="92869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rèn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_GB2312" panose="02010609030101010101" charset="-122"/>
              <a:ea typeface="楷体_GB2312" panose="02010609030101010101" charset="-122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70312" y="1539875"/>
            <a:ext cx="458046" cy="45804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38587" y="1537067"/>
            <a:ext cx="463307" cy="4633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8309" y="3749670"/>
            <a:ext cx="4714908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五千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仞岳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上摩天。</a:t>
            </a:r>
            <a:endParaRPr lang="en-US" altLang="zh-CN" sz="3600" b="1" dirty="0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4042709" y="3749670"/>
            <a:ext cx="4714908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仞</a:t>
            </a:r>
            <a:endParaRPr lang="en-US" altLang="zh-CN" sz="3600" b="1" dirty="0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19" grpId="1"/>
      <p:bldP spid="32" grpId="0"/>
      <p:bldP spid="32" grpId="1"/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bpic.588ku.com/original_origin_min_pic/19/01/22/4b5fc5f96eb3c0b1158898aab51e99a6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923" t="13832" r="11153" b="13165"/>
          <a:stretch>
            <a:fillRect/>
          </a:stretch>
        </p:blipFill>
        <p:spPr bwMode="auto">
          <a:xfrm>
            <a:off x="1000100" y="2428868"/>
            <a:ext cx="2214578" cy="2643206"/>
          </a:xfrm>
          <a:prstGeom prst="rect">
            <a:avLst/>
          </a:prstGeom>
          <a:noFill/>
        </p:spPr>
      </p:pic>
      <p:sp>
        <p:nvSpPr>
          <p:cNvPr id="47" name="文本框 46"/>
          <p:cNvSpPr txBox="1"/>
          <p:nvPr/>
        </p:nvSpPr>
        <p:spPr>
          <a:xfrm>
            <a:off x="991871" y="1471295"/>
            <a:ext cx="156019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 sz="3600" b="1" u="dbl" dirty="0" smtClean="0">
                <a:solidFill>
                  <a:schemeClr val="accent6"/>
                </a:solidFill>
                <a:uFillTx/>
                <a:latin typeface="方正新楷体_GBK" panose="02000000000000000000" charset="-122"/>
                <a:ea typeface="方正新楷体_GBK" panose="02000000000000000000" charset="-122"/>
                <a:sym typeface="+mn-ea"/>
              </a:rPr>
              <a:t>我会读</a:t>
            </a:r>
            <a:endParaRPr lang="zh-CN" altLang="en-US" sz="3600" b="1" u="dbl" dirty="0" smtClean="0">
              <a:solidFill>
                <a:srgbClr val="92D050"/>
              </a:solidFill>
              <a:uFillTx/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70312" y="1539875"/>
            <a:ext cx="458046" cy="45804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38587" y="1537067"/>
            <a:ext cx="463307" cy="4633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" name="文本框 15"/>
          <p:cNvSpPr txBox="1"/>
          <p:nvPr/>
        </p:nvSpPr>
        <p:spPr>
          <a:xfrm>
            <a:off x="1071538" y="3214686"/>
            <a:ext cx="7143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0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渭</a:t>
            </a:r>
            <a:endParaRPr lang="zh-CN" altLang="en-US" sz="40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42" name="文本框 15"/>
          <p:cNvSpPr txBox="1"/>
          <p:nvPr/>
        </p:nvSpPr>
        <p:spPr>
          <a:xfrm>
            <a:off x="1857356" y="2643182"/>
            <a:ext cx="7143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0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仞</a:t>
            </a:r>
            <a:endParaRPr lang="zh-CN" altLang="en-US" sz="40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51204" name="AutoShape 4" descr="http://www.jianbihua.org/jianbihua/image/jbh/jbh110385.jpg"/>
          <p:cNvSpPr>
            <a:spLocks noChangeAspect="1" noChangeArrowheads="1"/>
          </p:cNvSpPr>
          <p:nvPr/>
        </p:nvSpPr>
        <p:spPr bwMode="auto">
          <a:xfrm>
            <a:off x="63500" y="720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6072198" y="3643314"/>
            <a:ext cx="100013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wèi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黑体" panose="02010600030101010101" pitchFamily="2" charset="-122"/>
              <a:ea typeface="黑体" panose="02010600030101010101" pitchFamily="2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000760" y="2643182"/>
            <a:ext cx="92869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黑体" panose="02010600030101010101" pitchFamily="2" charset="-122"/>
                <a:ea typeface="黑体" panose="02010600030101010101" pitchFamily="2" charset="-122"/>
                <a:cs typeface="+mn-cs"/>
              </a:rPr>
              <a:t>rèn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_GB2312" panose="02010609030101010101" charset="-122"/>
              <a:ea typeface="楷体_GB2312" panose="02010609030101010101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89747E-6 L 0.55642 0.18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3805E-6 L 0.4625 0.0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3067</Words>
  <Application>WPS 演示</Application>
  <PresentationFormat>全屏显示(4:3)</PresentationFormat>
  <Paragraphs>444</Paragraphs>
  <Slides>53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6" baseType="lpstr">
      <vt:lpstr>Arial</vt:lpstr>
      <vt:lpstr>宋体</vt:lpstr>
      <vt:lpstr>Wingdings</vt:lpstr>
      <vt:lpstr>楷体</vt:lpstr>
      <vt:lpstr>楷体_GB2312</vt:lpstr>
      <vt:lpstr>微软雅黑</vt:lpstr>
      <vt:lpstr>黑体</vt:lpstr>
      <vt:lpstr>方正新楷体_GBK</vt:lpstr>
      <vt:lpstr>汉仪旗黑-55</vt:lpstr>
      <vt:lpstr>Arial Unicode MS</vt:lpstr>
      <vt:lpstr>Calibri</vt:lpstr>
      <vt:lpstr>Lucida Sans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5</cp:revision>
  <dcterms:created xsi:type="dcterms:W3CDTF">2020-01-05T05:59:00Z</dcterms:created>
  <dcterms:modified xsi:type="dcterms:W3CDTF">2020-03-03T04:20:56Z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