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585" r:id="rId3"/>
    <p:sldId id="732" r:id="rId4"/>
    <p:sldId id="733" r:id="rId5"/>
    <p:sldId id="784" r:id="rId6"/>
    <p:sldId id="799" r:id="rId7"/>
    <p:sldId id="782" r:id="rId8"/>
    <p:sldId id="783" r:id="rId9"/>
    <p:sldId id="786" r:id="rId10"/>
    <p:sldId id="787" r:id="rId11"/>
    <p:sldId id="788" r:id="rId12"/>
    <p:sldId id="790" r:id="rId13"/>
    <p:sldId id="791" r:id="rId14"/>
    <p:sldId id="792" r:id="rId15"/>
    <p:sldId id="793" r:id="rId16"/>
    <p:sldId id="794" r:id="rId17"/>
    <p:sldId id="796" r:id="rId18"/>
    <p:sldId id="797" r:id="rId19"/>
    <p:sldId id="798" r:id="rId20"/>
    <p:sldId id="813" r:id="rId21"/>
    <p:sldId id="814" r:id="rId22"/>
    <p:sldId id="815" r:id="rId23"/>
    <p:sldId id="816" r:id="rId2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D5FEF8"/>
    <a:srgbClr val="6A8571"/>
    <a:srgbClr val="B9C401"/>
    <a:srgbClr val="FFFFFF"/>
    <a:srgbClr val="7D11B5"/>
    <a:srgbClr val="26CAC8"/>
    <a:srgbClr val="FCC88A"/>
    <a:srgbClr val="FFE1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714" autoAdjust="0"/>
  </p:normalViewPr>
  <p:slideViewPr>
    <p:cSldViewPr>
      <p:cViewPr varScale="1">
        <p:scale>
          <a:sx n="62" d="100"/>
          <a:sy n="62" d="100"/>
        </p:scale>
        <p:origin x="-432" y="-84"/>
      </p:cViewPr>
      <p:guideLst>
        <p:guide orient="horz" pos="1891"/>
        <p:guide pos="2886"/>
      </p:guideLst>
    </p:cSldViewPr>
  </p:slideViewPr>
  <p:outlineViewPr>
    <p:cViewPr>
      <p:scale>
        <a:sx n="33" d="100"/>
        <a:sy n="33" d="100"/>
      </p:scale>
      <p:origin x="0" y="167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856" y="-108"/>
      </p:cViewPr>
      <p:guideLst>
        <p:guide orient="horz" pos="3361"/>
        <p:guide pos="216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handoutMaster" Target="handoutMasters/handoutMaster1.xml"/><Relationship Id="rId25" Type="http://schemas.openxmlformats.org/officeDocument/2006/relationships/notesMaster" Target="notesMasters/notesMaster1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3FA5A-66A3-4316-878E-E77A88EE2E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68CAC-6640-417F-821E-54E16AA235F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417445" y="1856105"/>
            <a:ext cx="5494655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EBD2">
                    <a:alpha val="53000"/>
                  </a:srgb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5400" b="1" dirty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我爱你，汉字</a:t>
            </a:r>
            <a:endParaRPr lang="zh-CN" altLang="en-US" sz="5400" b="1" dirty="0">
              <a:latin typeface="黑体" panose="02010600030101010101" pitchFamily="2" charset="-122"/>
              <a:ea typeface="黑体" panose="02010600030101010101" pitchFamily="2" charset="-122"/>
              <a:cs typeface="黑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053080" y="3406775"/>
            <a:ext cx="3213735" cy="52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EBD2">
                    <a:alpha val="53000"/>
                  </a:srgb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统编版•五年级下册</a:t>
            </a:r>
            <a:endParaRPr lang="zh-CN" altLang="en-US" sz="2800" b="1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046730" y="2444115"/>
            <a:ext cx="4998720" cy="1050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l" fontAlgn="auto">
              <a:lnSpc>
                <a:spcPct val="130000"/>
              </a:lnSpc>
            </a:pPr>
            <a:r>
              <a:rPr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书法，是文字的书写艺术，特指用毛笔写汉字的艺术。</a:t>
            </a:r>
            <a:endParaRPr sz="2400" b="1"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  <p:sp>
        <p:nvSpPr>
          <p:cNvPr id="13" name="上凸带形 12"/>
          <p:cNvSpPr/>
          <p:nvPr/>
        </p:nvSpPr>
        <p:spPr>
          <a:xfrm>
            <a:off x="2496185" y="555625"/>
            <a:ext cx="3819525" cy="503555"/>
          </a:xfrm>
          <a:prstGeom prst="ribbon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>
                <a:solidFill>
                  <a:schemeClr val="tx1"/>
                </a:solidFill>
              </a:rPr>
              <a:t>甲骨文的发现</a:t>
            </a:r>
            <a:endParaRPr lang="zh-CN" altLang="en-US" sz="2000" b="1">
              <a:solidFill>
                <a:schemeClr val="tx1"/>
              </a:solidFill>
            </a:endParaRPr>
          </a:p>
        </p:txBody>
      </p:sp>
      <p:sp>
        <p:nvSpPr>
          <p:cNvPr id="3" name="上凸带形 2"/>
          <p:cNvSpPr/>
          <p:nvPr/>
        </p:nvSpPr>
        <p:spPr>
          <a:xfrm>
            <a:off x="2505710" y="555625"/>
            <a:ext cx="3819525" cy="503555"/>
          </a:xfrm>
          <a:prstGeom prst="ribbon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solidFill>
                  <a:schemeClr val="tx1"/>
                </a:solidFill>
              </a:rPr>
              <a:t>书法欣赏</a:t>
            </a:r>
            <a:endParaRPr lang="zh-CN" altLang="en-US" sz="2400" b="1">
              <a:solidFill>
                <a:schemeClr val="tx1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139065" y="1295400"/>
            <a:ext cx="1803400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400" b="1">
                <a:solidFill>
                  <a:schemeClr val="tx1"/>
                </a:solidFill>
              </a:rPr>
              <a:t>什么是书法</a:t>
            </a:r>
            <a:endParaRPr sz="2400" b="1">
              <a:solidFill>
                <a:schemeClr val="tx1"/>
              </a:solidFill>
            </a:endParaRPr>
          </a:p>
        </p:txBody>
      </p:sp>
      <p:sp>
        <p:nvSpPr>
          <p:cNvPr id="9" name="图文框 8"/>
          <p:cNvSpPr/>
          <p:nvPr/>
        </p:nvSpPr>
        <p:spPr>
          <a:xfrm>
            <a:off x="2588895" y="2122170"/>
            <a:ext cx="5598160" cy="1693545"/>
          </a:xfrm>
          <a:prstGeom prst="fram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6" name="图片 5" descr="汉字的起源t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068070" y="2372360"/>
            <a:ext cx="1520825" cy="1835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8" grpId="0" animBg="1"/>
      <p:bldP spid="9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125730" y="600075"/>
            <a:ext cx="2270760" cy="504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400" b="1">
                <a:solidFill>
                  <a:schemeClr val="tx1"/>
                </a:solidFill>
              </a:rPr>
              <a:t>历代的书法家</a:t>
            </a:r>
            <a:endParaRPr sz="2400" b="1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08025" y="1132205"/>
            <a:ext cx="8467725" cy="3709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二王：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东晋</a:t>
            </a:r>
            <a:r>
              <a:rPr sz="2400" b="1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王羲之（书圣）、东晋</a:t>
            </a:r>
            <a:r>
              <a:rPr sz="2400" b="1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王献之（小圣）</a:t>
            </a:r>
            <a:endParaRPr sz="2400" b="1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初唐四大家：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褚遂良、虞世南、薛稷、欧阳询</a:t>
            </a:r>
            <a:endParaRPr sz="2400" b="1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颠张醉素：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唐</a:t>
            </a:r>
            <a:r>
              <a:rPr sz="2400" b="1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张旭、唐</a:t>
            </a:r>
            <a:r>
              <a:rPr sz="2400" b="1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怀素（草书）</a:t>
            </a:r>
            <a:endParaRPr sz="2400" b="1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颜筋柳骨：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唐</a:t>
            </a:r>
            <a:r>
              <a:rPr sz="2400" b="1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颜真卿、唐</a:t>
            </a:r>
            <a:r>
              <a:rPr sz="2400" b="1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柳公权（楷书）</a:t>
            </a:r>
            <a:endParaRPr sz="2400" b="1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宋四家：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蔡襄、苏轼、黄庭坚、米芾。</a:t>
            </a:r>
            <a:endParaRPr sz="2400" b="1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楷书四大家：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唐</a:t>
            </a:r>
            <a:r>
              <a:rPr sz="2400" b="1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欧阳询（欧体）、唐</a:t>
            </a:r>
            <a:r>
              <a:rPr sz="2400" b="1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颜真卿（颜体）、    唐</a:t>
            </a:r>
            <a:r>
              <a:rPr sz="2400" b="1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柳公权（柳体）、元</a:t>
            </a:r>
            <a:r>
              <a:rPr sz="2400" b="1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赵孟 </a:t>
            </a:r>
            <a:r>
              <a:rPr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 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（</a:t>
            </a:r>
            <a:r>
              <a:rPr lang="en-US" sz="2400" b="1">
                <a:latin typeface="方正姚体" panose="02010601030101010101" charset="-122"/>
                <a:ea typeface="方正姚体" panose="02010601030101010101" charset="-122"/>
              </a:rPr>
              <a:t>fǔ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）</a:t>
            </a:r>
            <a:r>
              <a:rPr sz="2400" b="1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赵体）。</a:t>
            </a:r>
            <a:endParaRPr sz="24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96265" y="1534795"/>
            <a:ext cx="8314690" cy="977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20000"/>
              </a:lnSpc>
            </a:pPr>
            <a:r>
              <a:rPr lang="en-US" altLang="zh-CN" sz="2400" b="1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</a:t>
            </a:r>
            <a:r>
              <a:rPr sz="2400" b="1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</a:t>
            </a:r>
            <a:endParaRPr sz="2400" b="1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l" fontAlgn="auto">
              <a:lnSpc>
                <a:spcPct val="120000"/>
              </a:lnSpc>
            </a:pPr>
            <a:r>
              <a:rPr sz="2400" b="1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</a:t>
            </a:r>
            <a:endParaRPr sz="2400" b="1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203200" y="810895"/>
            <a:ext cx="2505075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400" b="1">
                <a:solidFill>
                  <a:schemeClr val="tx1"/>
                </a:solidFill>
                <a:sym typeface="+mn-ea"/>
              </a:rPr>
              <a:t>欣赏书法的方法</a:t>
            </a:r>
            <a:endParaRPr sz="2400" b="1">
              <a:solidFill>
                <a:schemeClr val="tx1"/>
              </a:solidFill>
            </a:endParaRPr>
          </a:p>
        </p:txBody>
      </p:sp>
      <p:sp>
        <p:nvSpPr>
          <p:cNvPr id="7" name="横卷形 6"/>
          <p:cNvSpPr/>
          <p:nvPr/>
        </p:nvSpPr>
        <p:spPr>
          <a:xfrm>
            <a:off x="448945" y="1330325"/>
            <a:ext cx="7959725" cy="309626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819785" y="1724660"/>
            <a:ext cx="750443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09600" fontAlgn="auto">
              <a:lnSpc>
                <a:spcPct val="150000"/>
              </a:lnSpc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sz="2400" b="1">
                <a:latin typeface="楷体" panose="02010609060101010101" charset="-122"/>
                <a:ea typeface="楷体" panose="02010609060101010101" charset="-122"/>
              </a:rPr>
              <a:t>书法欣赏同其他艺术欣赏一致，需要遵循人类认识活动的一般规律。由于书法艺术的特殊性，又使书法欣赏在方法上表现出独特性。一般地说，我们可以从以下几个方面进行。</a:t>
            </a:r>
            <a:endParaRPr sz="24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bldLvl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2865" y="853440"/>
            <a:ext cx="51746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幼圆" panose="02010509060101010101" charset="-122"/>
                <a:ea typeface="幼圆" panose="02010509060101010101" charset="-122"/>
              </a:rPr>
              <a:t>★从整体到局部，再由局部到整体。</a:t>
            </a:r>
            <a:endParaRPr lang="zh-CN" altLang="en-US" sz="2400" b="1">
              <a:latin typeface="幼圆" panose="02010509060101010101" charset="-122"/>
              <a:ea typeface="幼圆" panose="02010509060101010101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67360" y="1485900"/>
            <a:ext cx="7894955" cy="33216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23875" y="1485265"/>
            <a:ext cx="7710170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09600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sz="2400" b="1">
                <a:latin typeface="楷体" panose="02010609060101010101" charset="-122"/>
                <a:ea typeface="楷体" panose="02010609060101010101" charset="-122"/>
              </a:rPr>
              <a:t>书法欣赏时，应首先</a:t>
            </a:r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统观全局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，对其表现手法和艺术风格有一个大概的印象。进而</a:t>
            </a:r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注意用笔、结字、章法、墨韵等局部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是否法意兼备，生动活泼。局部欣赏完毕后，再退立远处</a:t>
            </a:r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统观全局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，校正首次观赏获得的“大概印象”，重新从理性的高度予以把握。注意艺术表现手法与艺术风格是否协调一致，作品何处精彩、何处尚有不足，从</a:t>
            </a:r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宏观和微观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充分地进行赏析。</a:t>
            </a:r>
            <a:endParaRPr sz="24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3" grpId="0"/>
      <p:bldP spid="6" grpId="0" bldLvl="0" animBg="1"/>
      <p:bldP spid="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67995" y="1634490"/>
            <a:ext cx="8180070" cy="2816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61010" y="1655445"/>
            <a:ext cx="7816215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微软雅黑" charset="-122"/>
                <a:ea typeface="微软雅黑" charset="-122"/>
                <a:cs typeface="微软雅黑" charset="-122"/>
              </a:rPr>
              <a:t>       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书法作品作为创作结果是相对静止不动的。欣赏时应随作者的创作过程，采用</a:t>
            </a:r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“移动视线”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的方法，依作品的</a:t>
            </a:r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前后（语言、时间）顺序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，想象作者创作过程中用笔的节奏、力度以及作者感情的不同变化，</a:t>
            </a:r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将静止的形象还原为运动的过程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。也就是模拟作者的创作过程，正确把握作者的创作意图、情感变化等。</a:t>
            </a:r>
            <a:endParaRPr lang="zh-CN" altLang="en-US" sz="2400">
              <a:latin typeface="微软雅黑" charset="-122"/>
              <a:ea typeface="微软雅黑" charset="-122"/>
              <a:cs typeface="微软雅黑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95580" y="922655"/>
            <a:ext cx="65652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幼圆" panose="02010509060101010101" charset="-122"/>
                <a:ea typeface="幼圆" panose="02010509060101010101" charset="-122"/>
              </a:rPr>
              <a:t>★把静止的形象还原为运动的过程，展开联想。</a:t>
            </a:r>
            <a:endParaRPr lang="zh-CN" altLang="en-US" sz="2400" b="1">
              <a:latin typeface="幼圆" panose="02010509060101010101" charset="-122"/>
              <a:ea typeface="幼圆" panose="020105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2" grpId="0" bldLvl="0" animBg="1"/>
      <p:bldP spid="5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911225" y="1889125"/>
            <a:ext cx="7046595" cy="25253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103630" y="1961515"/>
            <a:ext cx="6593205" cy="2399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>
                <a:latin typeface="微软雅黑" charset="-122"/>
                <a:ea typeface="微软雅黑" charset="-122"/>
                <a:cs typeface="微软雅黑" charset="-122"/>
              </a:rPr>
              <a:t>     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  在书法欣赏过程中，应充分展开联想，将书法形象与现实生活中相类似的事物进行比较，使书法形象</a:t>
            </a:r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具体化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。再由与书法形象相类似事物的审美特征，进一步联想到作品的审美价值，从而领会作品意境。</a:t>
            </a:r>
            <a:endParaRPr sz="24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2085" y="1162050"/>
            <a:ext cx="81140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幼圆" panose="02010509060101010101" charset="-122"/>
                <a:ea typeface="幼圆" panose="02010509060101010101" charset="-122"/>
              </a:rPr>
              <a:t>★从书法形象到具体形象，展开联想，正确领会作品意境。</a:t>
            </a:r>
            <a:endParaRPr lang="zh-CN" altLang="en-US" sz="2400" b="1">
              <a:latin typeface="幼圆" panose="02010509060101010101" charset="-122"/>
              <a:ea typeface="幼圆" panose="020105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3" grpId="0" bldLvl="0" animBg="1"/>
      <p:bldP spid="5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87705" y="1704340"/>
            <a:ext cx="7280910" cy="28613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781685" y="1704975"/>
            <a:ext cx="7186930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457200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sz="2400" b="1">
                <a:latin typeface="楷体" panose="02010609060101010101" charset="-122"/>
                <a:ea typeface="楷体" panose="02010609060101010101" charset="-122"/>
              </a:rPr>
              <a:t>任何一件书法作品都是某种文化、历史的积淀，都是特定历史文化背景下的产物。因而，了解作品的</a:t>
            </a:r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创作背景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（包括创作环境），弄清作品中所蕴含的独特的</a:t>
            </a:r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文化气息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和作者的</a:t>
            </a:r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人格修养、审美情趣、创作心境、创作目的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等，对于正确领会作者的创作意图，正确把握作品的情调大有裨益。</a:t>
            </a:r>
            <a:endParaRPr lang="zh-CN" altLang="en-US" sz="2000">
              <a:latin typeface="微软雅黑" charset="-122"/>
              <a:ea typeface="微软雅黑" charset="-122"/>
              <a:cs typeface="微软雅黑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58495" y="1095375"/>
            <a:ext cx="811403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幼圆" panose="02010509060101010101" charset="-122"/>
                <a:ea typeface="幼圆" panose="02010509060101010101" charset="-122"/>
              </a:rPr>
              <a:t>★</a:t>
            </a:r>
            <a:r>
              <a:rPr lang="zh-CN" altLang="en-US" sz="2400" b="1">
                <a:latin typeface="幼圆" panose="02010509060101010101" charset="-122"/>
                <a:ea typeface="幼圆" panose="02010509060101010101" charset="-122"/>
                <a:sym typeface="+mn-ea"/>
              </a:rPr>
              <a:t>了解作品创作背景，正确把握作品的情调。</a:t>
            </a:r>
            <a:endParaRPr lang="zh-CN" altLang="en-US" sz="2400"/>
          </a:p>
          <a:p>
            <a:endParaRPr lang="zh-CN" altLang="en-US" sz="2400" b="1">
              <a:latin typeface="幼圆" panose="02010509060101010101" charset="-122"/>
              <a:ea typeface="幼圆" panose="020105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10" grpId="0" bldLvl="0" animBg="1"/>
      <p:bldP spid="5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544195" y="1604010"/>
            <a:ext cx="8055610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609600" fontAlgn="auto">
              <a:lnSpc>
                <a:spcPct val="150000"/>
              </a:lnSpc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sz="2400" b="1">
                <a:latin typeface="楷体" panose="02010609060101010101" charset="-122"/>
                <a:ea typeface="楷体" panose="02010609060101010101" charset="-122"/>
              </a:rPr>
              <a:t>我国是一个多民族、多语言、多文字的国家，……制定国家通用语言文字法，用法律的形式确定普通话和规范文字作为国家通用语言文字的地位，规定国家通用语言文字的</a:t>
            </a:r>
            <a:r>
              <a:rPr lang="zh-CN" sz="2400" b="1">
                <a:latin typeface="楷体" panose="02010609060101010101" charset="-122"/>
                <a:ea typeface="楷体" panose="02010609060101010101" charset="-122"/>
              </a:rPr>
              <a:t>使用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范围，有利于语言文字的社会应用，有利于各民族之间的交往，有利于促进民族团结，维护国家统一。</a:t>
            </a:r>
            <a:endParaRPr sz="24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7" name="上凸带形 6"/>
          <p:cNvSpPr/>
          <p:nvPr/>
        </p:nvSpPr>
        <p:spPr>
          <a:xfrm>
            <a:off x="1772285" y="411480"/>
            <a:ext cx="5267325" cy="943610"/>
          </a:xfrm>
          <a:prstGeom prst="ribbon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solidFill>
                  <a:schemeClr val="tx1"/>
                </a:solidFill>
              </a:rPr>
              <a:t>制定国家通用语言文字法的必要性</a:t>
            </a:r>
            <a:endParaRPr lang="zh-CN" alt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上凸带形 6"/>
          <p:cNvSpPr/>
          <p:nvPr/>
        </p:nvSpPr>
        <p:spPr>
          <a:xfrm>
            <a:off x="2125345" y="441325"/>
            <a:ext cx="4657725" cy="493395"/>
          </a:xfrm>
          <a:prstGeom prst="ribbon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solidFill>
                  <a:schemeClr val="tx1"/>
                </a:solidFill>
              </a:rPr>
              <a:t>研 究 报 告</a:t>
            </a:r>
            <a:endParaRPr lang="zh-CN" altLang="en-US" sz="2400" b="1">
              <a:solidFill>
                <a:schemeClr val="tx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0065" y="1078230"/>
            <a:ext cx="811403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幼圆" panose="02010509060101010101" charset="-122"/>
                <a:ea typeface="幼圆" panose="02010509060101010101" charset="-122"/>
              </a:rPr>
              <a:t>★关于</a:t>
            </a:r>
            <a:r>
              <a:rPr lang="en-US" altLang="zh-CN" sz="2400" b="1">
                <a:latin typeface="幼圆" panose="02010509060101010101" charset="-122"/>
                <a:ea typeface="幼圆" panose="02010509060101010101" charset="-122"/>
              </a:rPr>
              <a:t>“</a:t>
            </a:r>
            <a:r>
              <a:rPr lang="zh-CN" altLang="en-US" sz="2400" b="1">
                <a:latin typeface="幼圆" panose="02010509060101010101" charset="-122"/>
                <a:ea typeface="幼圆" panose="02010509060101010101" charset="-122"/>
              </a:rPr>
              <a:t>李</a:t>
            </a:r>
            <a:r>
              <a:rPr lang="en-US" altLang="zh-CN" sz="2400" b="1">
                <a:latin typeface="幼圆" panose="02010509060101010101" charset="-122"/>
                <a:ea typeface="幼圆" panose="02010509060101010101" charset="-122"/>
              </a:rPr>
              <a:t>”</a:t>
            </a:r>
            <a:r>
              <a:rPr lang="zh-CN" altLang="en-US" sz="2400" b="1">
                <a:latin typeface="幼圆" panose="02010509060101010101" charset="-122"/>
                <a:ea typeface="幼圆" panose="02010509060101010101" charset="-122"/>
              </a:rPr>
              <a:t>姓的历史和现状的研究报告</a:t>
            </a:r>
            <a:r>
              <a:rPr lang="zh-CN" altLang="en-US" sz="2400" b="1">
                <a:latin typeface="幼圆" panose="02010509060101010101" charset="-122"/>
                <a:ea typeface="幼圆" panose="02010509060101010101" charset="-122"/>
                <a:sym typeface="+mn-ea"/>
              </a:rPr>
              <a:t>。</a:t>
            </a:r>
            <a:endParaRPr lang="zh-CN" altLang="en-US" sz="2400"/>
          </a:p>
          <a:p>
            <a:endParaRPr lang="zh-CN" altLang="en-US" sz="2400" b="1">
              <a:latin typeface="幼圆" panose="02010509060101010101" charset="-122"/>
              <a:ea typeface="幼圆" panose="02010509060101010101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539750" y="1516380"/>
            <a:ext cx="2860675" cy="681990"/>
            <a:chOff x="850" y="2425"/>
            <a:chExt cx="4000" cy="794"/>
          </a:xfrm>
        </p:grpSpPr>
        <p:sp>
          <p:nvSpPr>
            <p:cNvPr id="3" name="波形 2"/>
            <p:cNvSpPr/>
            <p:nvPr/>
          </p:nvSpPr>
          <p:spPr>
            <a:xfrm>
              <a:off x="850" y="2425"/>
              <a:ext cx="3516" cy="794"/>
            </a:xfrm>
            <a:prstGeom prst="wav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850" y="2555"/>
              <a:ext cx="4000" cy="53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sz="2400" b="1">
                  <a:latin typeface="楷体" panose="02010609060101010101" charset="-122"/>
                  <a:ea typeface="楷体" panose="02010609060101010101" charset="-122"/>
                </a:rPr>
                <a:t>一、问题的提出</a:t>
              </a:r>
              <a:endParaRPr lang="zh-CN" altLang="en-US" sz="2400" b="1">
                <a:latin typeface="楷体" panose="02010609060101010101" charset="-122"/>
                <a:ea typeface="楷体" panose="02010609060101010101" charset="-122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611505" y="2301240"/>
            <a:ext cx="6242685" cy="248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/>
              <a:t>       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 我们班有好几个同学姓李。他们常开玩笑说：“我们五百年前是一家。”有一次听老师说，姓氏是一种文化，很值得研究，于是，我们几个姓李的同学对“李”姓的历史和现状作了一次调查与研究。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</p:txBody>
      </p:sp>
      <p:pic>
        <p:nvPicPr>
          <p:cNvPr id="9" name="图片 8" descr="有趣的谐音t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 flipH="1">
            <a:off x="6630035" y="2532380"/>
            <a:ext cx="1932305" cy="15760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波形 2"/>
          <p:cNvSpPr/>
          <p:nvPr/>
        </p:nvSpPr>
        <p:spPr>
          <a:xfrm>
            <a:off x="194310" y="812165"/>
            <a:ext cx="2391410" cy="642620"/>
          </a:xfrm>
          <a:prstGeom prst="wave">
            <a:avLst>
              <a:gd name="adj1" fmla="val 12500"/>
              <a:gd name="adj2" fmla="val 1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sz="24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二、研究方法</a:t>
            </a:r>
            <a:endParaRPr sz="24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7" name="同侧圆角矩形 6"/>
          <p:cNvSpPr/>
          <p:nvPr/>
        </p:nvSpPr>
        <p:spPr>
          <a:xfrm>
            <a:off x="431165" y="1599565"/>
            <a:ext cx="8198485" cy="2253615"/>
          </a:xfrm>
          <a:prstGeom prst="round2Same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24205" y="1526540"/>
            <a:ext cx="792988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sz="2400" b="1">
                <a:latin typeface="楷体" panose="02010609060101010101" charset="-122"/>
                <a:ea typeface="楷体" panose="02010609060101010101" charset="-122"/>
              </a:rPr>
              <a:t>1.查阅有关中华姓氏的书籍，了解“李”姓的来源和“李”姓历史名人。</a:t>
            </a:r>
            <a:endParaRPr sz="2400" b="1"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sz="2400" b="1">
                <a:latin typeface="楷体" panose="02010609060101010101" charset="-122"/>
                <a:ea typeface="楷体" panose="02010609060101010101" charset="-122"/>
              </a:rPr>
              <a:t>2.阅读报刊，上网浏览，了解“李”姓人口和分布情况。</a:t>
            </a:r>
            <a:endParaRPr sz="2400" b="1"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sz="2400" b="1">
                <a:latin typeface="楷体" panose="02010609060101010101" charset="-122"/>
                <a:ea typeface="楷体" panose="02010609060101010101" charset="-122"/>
              </a:rPr>
              <a:t>3.通过多种途径，搜集“李”姓名人的故事。</a:t>
            </a:r>
            <a:endParaRPr sz="2400" b="1">
              <a:latin typeface="楷体" panose="02010609060101010101" charset="-122"/>
              <a:ea typeface="楷体" panose="02010609060101010101" charset="-122"/>
            </a:endParaRPr>
          </a:p>
        </p:txBody>
      </p:sp>
      <p:pic>
        <p:nvPicPr>
          <p:cNvPr id="8" name="图片 7" descr="蝶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70520" y="3045460"/>
            <a:ext cx="1196975" cy="1196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7" grpId="0" bldLvl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单圆角矩形 2"/>
          <p:cNvSpPr/>
          <p:nvPr/>
        </p:nvSpPr>
        <p:spPr>
          <a:xfrm>
            <a:off x="885825" y="1870075"/>
            <a:ext cx="6840220" cy="2211070"/>
          </a:xfrm>
          <a:prstGeom prst="snip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006475" y="1985010"/>
            <a:ext cx="6410960" cy="29686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6096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sz="2400" b="1">
                <a:latin typeface="楷体" panose="02010609060101010101" charset="-122"/>
                <a:ea typeface="楷体" panose="02010609060101010101" charset="-122"/>
              </a:rPr>
              <a:t>从最初的甲骨文到现在的楷书，汉字字体的演变大体上经历了五个阶段：甲骨文、金文、小篆、隶书和楷书。另外还有草书、行书等辅助字体。</a:t>
            </a:r>
            <a:endParaRPr sz="2400" b="1">
              <a:latin typeface="楷体" panose="02010609060101010101" charset="-122"/>
              <a:ea typeface="楷体" panose="02010609060101010101" charset="-122"/>
            </a:endParaRPr>
          </a:p>
          <a:p>
            <a:pPr indent="6096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sz="2400" b="1">
                <a:latin typeface="楷体" panose="02010609060101010101" charset="-122"/>
                <a:ea typeface="楷体" panose="02010609060101010101" charset="-122"/>
              </a:rPr>
              <a:t>    </a:t>
            </a:r>
            <a:endParaRPr sz="2400" b="1">
              <a:latin typeface="楷体" panose="02010609060101010101" charset="-122"/>
              <a:ea typeface="楷体" panose="02010609060101010101" charset="-122"/>
            </a:endParaRPr>
          </a:p>
          <a:p>
            <a:pPr indent="6096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sz="2400" b="1">
                <a:latin typeface="楷体" panose="02010609060101010101" charset="-122"/>
                <a:ea typeface="楷体" panose="02010609060101010101" charset="-122"/>
              </a:rPr>
              <a:t>    </a:t>
            </a:r>
            <a:endParaRPr sz="2400" b="1">
              <a:latin typeface="楷体" panose="02010609060101010101" charset="-122"/>
              <a:ea typeface="楷体" panose="02010609060101010101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798955" y="659130"/>
            <a:ext cx="5128895" cy="515046"/>
            <a:chOff x="2726" y="663"/>
            <a:chExt cx="8949" cy="1396"/>
          </a:xfrm>
        </p:grpSpPr>
        <p:sp>
          <p:nvSpPr>
            <p:cNvPr id="13" name="上凸带形 12"/>
            <p:cNvSpPr/>
            <p:nvPr/>
          </p:nvSpPr>
          <p:spPr>
            <a:xfrm>
              <a:off x="2726" y="663"/>
              <a:ext cx="8949" cy="1396"/>
            </a:xfrm>
            <a:prstGeom prst="ribbon2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chemeClr val="tx1"/>
                </a:solidFill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5101" y="663"/>
              <a:ext cx="4199" cy="1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>
                  <a:sym typeface="+mn-ea"/>
                </a:rPr>
                <a:t>汉字字体的演变</a:t>
              </a:r>
              <a:endParaRPr lang="zh-CN" altLang="en-US" sz="2400" b="1">
                <a:sym typeface="+mn-ea"/>
              </a:endParaRPr>
            </a:p>
          </p:txBody>
        </p:sp>
      </p:grpSp>
      <p:pic>
        <p:nvPicPr>
          <p:cNvPr id="6" name="图片 5" descr="狗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rot="480000">
            <a:off x="7462520" y="3245485"/>
            <a:ext cx="1334770" cy="13347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波形 2"/>
          <p:cNvSpPr/>
          <p:nvPr/>
        </p:nvSpPr>
        <p:spPr>
          <a:xfrm>
            <a:off x="67310" y="744855"/>
            <a:ext cx="4216400" cy="629285"/>
          </a:xfrm>
          <a:prstGeom prst="wave">
            <a:avLst>
              <a:gd name="adj1" fmla="val 12500"/>
              <a:gd name="adj2" fmla="val 1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sz="24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三、调查研究情况和资料整理</a:t>
            </a:r>
            <a:endParaRPr sz="24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161925" y="1619250"/>
          <a:ext cx="8816340" cy="2901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8155"/>
                <a:gridCol w="1938655"/>
                <a:gridCol w="5129530"/>
              </a:tblGrid>
              <a:tr h="5778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sz="2400" b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信息来源</a:t>
                      </a:r>
                      <a:endParaRPr sz="2400" b="0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sz="2400" b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涉及的方面</a:t>
                      </a:r>
                      <a:endParaRPr sz="2400" b="0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sz="2400" b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具体内容</a:t>
                      </a:r>
                      <a:endParaRPr sz="2400" b="0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anchor="ctr"/>
                </a:tc>
              </a:tr>
              <a:tr h="577850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sz="2400" b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爷爷的讲述</a:t>
                      </a:r>
                      <a:endParaRPr sz="2400" b="0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sz="2400" b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名人</a:t>
                      </a:r>
                      <a:endParaRPr sz="2400" b="0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sz="2400" b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李白、李时珍、李大钊……</a:t>
                      </a:r>
                      <a:endParaRPr sz="2400" b="0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anchor="ctr"/>
                </a:tc>
              </a:tr>
              <a:tr h="923290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sz="2400" b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书籍、报刊</a:t>
                      </a:r>
                      <a:endParaRPr sz="2400" b="0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sz="2400" b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来源</a:t>
                      </a:r>
                      <a:endParaRPr sz="2400" b="0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sz="2400" b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传说“李”姓的来源是商朝的“理”姓，外族的改姓也是来源之一。</a:t>
                      </a:r>
                      <a:endParaRPr sz="2400" b="0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anchor="ctr"/>
                </a:tc>
              </a:tr>
              <a:tr h="646430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sz="2400" b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网络</a:t>
                      </a:r>
                      <a:endParaRPr sz="2400" b="0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sz="2400" b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人口数量</a:t>
                      </a:r>
                      <a:endParaRPr sz="2400" b="0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sz="2400" b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据统计，目前全国“李”姓人口总数已超过一亿。</a:t>
                      </a:r>
                      <a:endParaRPr sz="2400" b="0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波形 2"/>
          <p:cNvSpPr/>
          <p:nvPr/>
        </p:nvSpPr>
        <p:spPr>
          <a:xfrm>
            <a:off x="386080" y="658495"/>
            <a:ext cx="2526665" cy="724535"/>
          </a:xfrm>
          <a:prstGeom prst="wave">
            <a:avLst>
              <a:gd name="adj1" fmla="val 12500"/>
              <a:gd name="adj2" fmla="val 1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sz="24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四、研究结论</a:t>
            </a:r>
            <a:endParaRPr sz="24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6080" y="1426845"/>
            <a:ext cx="8396605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fontAlgn="auto">
              <a:lnSpc>
                <a:spcPct val="150000"/>
              </a:lnSpc>
            </a:pPr>
            <a:r>
              <a:rPr sz="2000" b="1">
                <a:latin typeface="楷体" panose="02010609060101010101" charset="-122"/>
                <a:ea typeface="楷体" panose="02010609060101010101" charset="-122"/>
              </a:rPr>
              <a:t>1.在历史长河中“李”姓人才辈出。有春秋末期思想家李耳，战国时期水利专家李冰，唐太宗李世民，唐代大诗人李白，北宋女词人李清照，明代医药学家李时珍，中国共产党创始人之一李大钊……我们为“李”姓祖先创造的辉煌感到自豪。</a:t>
            </a:r>
            <a:endParaRPr sz="2000" b="1">
              <a:latin typeface="楷体" panose="02010609060101010101" charset="-122"/>
              <a:ea typeface="楷体" panose="02010609060101010101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 b="1">
                <a:latin typeface="楷体" panose="02010609060101010101" charset="-122"/>
                <a:ea typeface="楷体" panose="02010609060101010101" charset="-122"/>
              </a:rPr>
              <a:t>2.我国的“李”姓源远流长，传说皋陶曾任尧帝的大理官（掌管刑法的官），其子孙以官名为姓，即理氏。商朝末年，理氏改为李氏。唐朝时，“李”为国姓。从资料中发现，唐代开国元勋中，有诸将徐氏、安氏、杜</a:t>
            </a:r>
            <a:endParaRPr sz="20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55650" y="1394460"/>
            <a:ext cx="7573010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氏、郭氏、麻氏、鲜于氏等，因立功被皇帝赐予“李”姓。我们认为，大量别的姓氏改为“李”姓，是“李”姓在唐代成为第一大姓的主要原因，这也为后来“李”姓人口的快速增长奠定了基础。</a:t>
            </a:r>
            <a:endParaRPr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indent="508000" fontAlgn="auto">
              <a:lnSpc>
                <a:spcPct val="150000"/>
              </a:lnSpc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3.“李”姓是当代中国人口最多的姓氏之一，也是世界上人口最多的姓氏之一。据统计，全国“李”姓人口总数超过一亿。     </a:t>
            </a:r>
            <a:endParaRPr sz="20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08355" y="967740"/>
            <a:ext cx="7499985" cy="44926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000" b="1">
                <a:latin typeface="+mn-ea"/>
                <a:cs typeface="+mn-ea"/>
              </a:rPr>
              <a:t>     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◎</a:t>
            </a:r>
            <a:r>
              <a:rPr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甲骨文是刻在龟甲或兽骨上的文字，主要在商周时期使用。</a:t>
            </a:r>
            <a:endParaRPr sz="2400" b="1"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 ◎</a:t>
            </a:r>
            <a:r>
              <a:rPr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金文是铸刻在铜器上的文字，又称为铜器铭文，主要在商周时期使用。</a:t>
            </a:r>
            <a:endParaRPr sz="2400" b="1"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sz="2400" b="1">
                <a:latin typeface="楷体" panose="02010609060101010101" charset="-122"/>
                <a:ea typeface="楷体" panose="02010609060101010101" charset="-122"/>
              </a:rPr>
              <a:t>      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◎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小篆是从战国时期的秦国文字发展而来，秦朝统一六国后得到推行，成为我国最早的统一的文字。</a:t>
            </a:r>
            <a:endParaRPr sz="2400" b="1"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ct val="100000"/>
              </a:lnSpc>
            </a:pPr>
            <a:endParaRPr sz="2400" b="1"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400" b="1">
                <a:latin typeface="楷体" panose="02010609060101010101" charset="-122"/>
                <a:ea typeface="楷体" panose="02010609060101010101" charset="-122"/>
              </a:rPr>
              <a:t>  </a:t>
            </a:r>
            <a:endParaRPr lang="zh-CN" altLang="en-US" sz="2000" b="1">
              <a:latin typeface="+mn-ea"/>
              <a:cs typeface="+mn-ea"/>
            </a:endParaRPr>
          </a:p>
          <a:p>
            <a:pPr fontAlgn="auto">
              <a:lnSpc>
                <a:spcPct val="110000"/>
              </a:lnSpc>
            </a:pPr>
            <a:endParaRPr lang="zh-CN" altLang="en-US" sz="2000" b="1">
              <a:latin typeface="+mn-ea"/>
              <a:cs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27050" y="948690"/>
            <a:ext cx="7566660" cy="4154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000" b="1">
                <a:latin typeface="+mn-ea"/>
                <a:cs typeface="+mn-ea"/>
              </a:rPr>
              <a:t>    </a:t>
            </a:r>
            <a:r>
              <a:rPr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 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◎</a:t>
            </a:r>
            <a:r>
              <a:rPr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隶书形成于战国晚期，通行于两汉。象形意味已完全消失，笔画简化，书写方便，成为汉字发展史上古今文字的分水岭。</a:t>
            </a:r>
            <a:endParaRPr sz="24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000" b="1">
                <a:latin typeface="+mn-ea"/>
                <a:cs typeface="+mn-ea"/>
              </a:rPr>
              <a:t>     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◎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楷书字形方正，笔画规整平直，比隶书更加便于书写和认读。形成于魏晋以后，南北朝之后占统治地位，一直通行至今。</a:t>
            </a:r>
            <a:endParaRPr sz="2400" b="1"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ct val="100000"/>
              </a:lnSpc>
            </a:pPr>
            <a:endParaRPr sz="2400" b="1"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sz="2400" b="1">
                <a:latin typeface="楷体" panose="02010609060101010101" charset="-122"/>
                <a:ea typeface="楷体" panose="02010609060101010101" charset="-122"/>
              </a:rPr>
              <a:t>    </a:t>
            </a:r>
            <a:endParaRPr sz="24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2670" y="1233805"/>
            <a:ext cx="692404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l" fontAlgn="auto">
              <a:lnSpc>
                <a:spcPct val="150000"/>
              </a:lnSpc>
              <a:buClrTx/>
              <a:buSzTx/>
              <a:buNone/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◎</a:t>
            </a:r>
            <a:r>
              <a:rPr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草书包括章草和今草。章草是隶书的草写体，东汉章帝时盛行，今草产生于东汉末年。草书的特点是笔画相连，书写快速。</a:t>
            </a:r>
            <a:endParaRPr sz="2400" b="1">
              <a:latin typeface="楷体" panose="02010609060101010101" charset="-122"/>
              <a:ea typeface="楷体" panose="02010609060101010101" charset="-122"/>
            </a:endParaRPr>
          </a:p>
          <a:p>
            <a:pPr indent="457200" algn="l" fontAlgn="auto">
              <a:lnSpc>
                <a:spcPct val="150000"/>
              </a:lnSpc>
              <a:buClrTx/>
              <a:buSzTx/>
              <a:buNone/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◎</a:t>
            </a:r>
            <a:r>
              <a:rPr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行书的形体和笔势介于草书和楷书之间，产生于东汉末年，一直沿用至今。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上凸带形 12"/>
          <p:cNvSpPr/>
          <p:nvPr/>
        </p:nvSpPr>
        <p:spPr>
          <a:xfrm>
            <a:off x="2505710" y="500380"/>
            <a:ext cx="4097020" cy="549275"/>
          </a:xfrm>
          <a:prstGeom prst="ribbon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solidFill>
                  <a:schemeClr val="tx1"/>
                </a:solidFill>
              </a:rPr>
              <a:t>甲骨文的发现</a:t>
            </a:r>
            <a:endParaRPr lang="zh-CN" altLang="en-US" sz="2400" b="1">
              <a:solidFill>
                <a:schemeClr val="tx1"/>
              </a:solidFill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234950" y="1279525"/>
            <a:ext cx="2071370" cy="466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400" b="1">
                <a:solidFill>
                  <a:schemeClr val="tx1"/>
                </a:solidFill>
              </a:rPr>
              <a:t>什么是甲骨文</a:t>
            </a:r>
            <a:endParaRPr sz="2400" b="1">
              <a:solidFill>
                <a:schemeClr val="tx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75945" y="1914525"/>
            <a:ext cx="781240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09600" fontAlgn="auto">
              <a:lnSpc>
                <a:spcPct val="150000"/>
              </a:lnSpc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sz="2400" b="1">
                <a:latin typeface="楷体" panose="02010609060101010101" charset="-122"/>
                <a:ea typeface="楷体" panose="02010609060101010101" charset="-122"/>
              </a:rPr>
              <a:t>甲骨文，是中国的一种古老文字，又称“契文”“甲骨卜辞”、殷墟文字或“龟甲兽骨文”。甲骨文是汉字的早期形式，是现存中国商朝时期的一种成熟文字，最早出土于河南省安阳市殷墟。</a:t>
            </a:r>
            <a:endParaRPr sz="2400" b="1">
              <a:latin typeface="楷体" panose="02010609060101010101" charset="-122"/>
              <a:ea typeface="楷体" panose="02010609060101010101" charset="-122"/>
            </a:endParaRPr>
          </a:p>
          <a:p>
            <a:pPr indent="457200" fontAlgn="auto">
              <a:lnSpc>
                <a:spcPct val="150000"/>
              </a:lnSpc>
            </a:pPr>
            <a:endParaRPr sz="24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3" grpId="0" bldLvl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对角圆角矩形 2"/>
          <p:cNvSpPr/>
          <p:nvPr/>
        </p:nvSpPr>
        <p:spPr>
          <a:xfrm>
            <a:off x="899160" y="1059180"/>
            <a:ext cx="7345045" cy="3528695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974090" y="1356360"/>
            <a:ext cx="7195820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609600" fontAlgn="auto">
              <a:lnSpc>
                <a:spcPct val="150000"/>
              </a:lnSpc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 </a:t>
            </a:r>
            <a:r>
              <a:rPr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甲骨文，具有对称、稳定的格局。具备书法的三个要素，即用笔、结字、章法。从字体的数量和结构方式来看，甲骨文已经是发展到有较严密系统的文字了。汉字的“六书”原则，在甲骨文中都有所体现。但是原始图画文字的痕迹还是比较明显。</a:t>
            </a:r>
            <a:endParaRPr sz="24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3" grpId="0" bldLvl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32485" y="1329690"/>
            <a:ext cx="758253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09600" fontAlgn="auto">
              <a:lnSpc>
                <a:spcPct val="150000"/>
              </a:lnSpc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sz="2400" b="1">
                <a:latin typeface="楷体" panose="02010609060101010101" charset="-122"/>
                <a:ea typeface="楷体" panose="02010609060101010101" charset="-122"/>
              </a:rPr>
              <a:t>甲骨文约从十九世纪七八十年代开始被河南安阳小屯村民发现，被当作“龙骨”卖给药店。1899 年，王懿荣偶然发现甲骨上的文字，遂进行收集，这是我国研究殷墟甲骨文字之始。自此以后，殷墟甲骨文才从“龙骨”变成了珍贵的古代文化研究资料，避免了我国这一古代文物继续被大量人为毁灭。</a:t>
            </a:r>
            <a:endParaRPr sz="24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243205" y="795655"/>
            <a:ext cx="2270760" cy="390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400" b="1">
                <a:solidFill>
                  <a:schemeClr val="tx1"/>
                </a:solidFill>
              </a:rPr>
              <a:t>甲骨文的发现</a:t>
            </a:r>
            <a:endParaRPr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12445" y="1602740"/>
            <a:ext cx="79057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220345" y="747395"/>
            <a:ext cx="3117215" cy="4711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400" b="1">
                <a:solidFill>
                  <a:schemeClr val="tx1"/>
                </a:solidFill>
              </a:rPr>
              <a:t>甲骨文的</a:t>
            </a:r>
            <a:r>
              <a:rPr sz="2400" b="1">
                <a:solidFill>
                  <a:schemeClr val="tx1"/>
                </a:solidFill>
                <a:sym typeface="+mn-ea"/>
              </a:rPr>
              <a:t>主要研究者</a:t>
            </a:r>
            <a:endParaRPr lang="zh-CN" sz="2400" b="1">
              <a:solidFill>
                <a:schemeClr val="tx1"/>
              </a:solidFill>
              <a:sym typeface="+mn-ea"/>
            </a:endParaRPr>
          </a:p>
        </p:txBody>
      </p:sp>
      <p:sp>
        <p:nvSpPr>
          <p:cNvPr id="7" name="横卷形 6"/>
          <p:cNvSpPr/>
          <p:nvPr/>
        </p:nvSpPr>
        <p:spPr>
          <a:xfrm rot="10800000" flipH="1">
            <a:off x="1464945" y="1466215"/>
            <a:ext cx="6357620" cy="3137535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2068830" y="2031365"/>
            <a:ext cx="5463540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l" fontAlgn="auto">
              <a:lnSpc>
                <a:spcPct val="130000"/>
              </a:lnSpc>
            </a:pPr>
            <a:r>
              <a:rPr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中国近代四位研究甲骨文的著名学者，罗振玉（号雪堂）、王国维（号观堂）、董作宾（字彦堂）、郭沫若（字鼎堂）并称为“甲骨四堂”。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7" grpId="0" bldLvl="0" animBg="1"/>
      <p:bldP spid="8" grpId="0"/>
    </p:bldLst>
  </p:timing>
</p:sld>
</file>

<file path=ppt/tags/tag1.xml><?xml version="1.0" encoding="utf-8"?>
<p:tagLst xmlns:p="http://schemas.openxmlformats.org/presentationml/2006/main">
  <p:tag name="KSO_WM_UNIT_TABLE_BEAUTIFY" val="smartTable{c3ac1155-adf4-4a94-9235-7b82f6329e65}"/>
</p:tagLst>
</file>

<file path=ppt/theme/theme1.xml><?xml version="1.0" encoding="utf-8"?>
<a:theme xmlns:a="http://schemas.openxmlformats.org/drawingml/2006/main" name="1_1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2558</Words>
  <Application>WPS 演示</Application>
  <PresentationFormat>全屏显示(16:9)</PresentationFormat>
  <Paragraphs>138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5" baseType="lpstr">
      <vt:lpstr>Arial</vt:lpstr>
      <vt:lpstr>宋体</vt:lpstr>
      <vt:lpstr>Wingdings</vt:lpstr>
      <vt:lpstr>黑体</vt:lpstr>
      <vt:lpstr>楷体_GB2312</vt:lpstr>
      <vt:lpstr>楷体</vt:lpstr>
      <vt:lpstr>微软雅黑</vt:lpstr>
      <vt:lpstr>Arial Unicode MS</vt:lpstr>
      <vt:lpstr>Calibri</vt:lpstr>
      <vt:lpstr>Lucida Sans</vt:lpstr>
      <vt:lpstr>方正姚体</vt:lpstr>
      <vt:lpstr>幼圆</vt:lpstr>
      <vt:lpstr>1_1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微软公司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jinhu.me</dc:creator>
  <cp:lastModifiedBy>Administrator</cp:lastModifiedBy>
  <cp:revision>492</cp:revision>
  <dcterms:created xsi:type="dcterms:W3CDTF">2016-03-25T01:23:00Z</dcterms:created>
  <dcterms:modified xsi:type="dcterms:W3CDTF">2020-03-03T04:21:34Z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2052-11.1.0.9440</vt:lpwstr>
  </property>
</Properties>
</file>