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19" r:id="rId3"/>
    <p:sldId id="302" r:id="rId4"/>
    <p:sldId id="303" r:id="rId5"/>
    <p:sldId id="304" r:id="rId6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15" r:id="rId17"/>
    <p:sldId id="316" r:id="rId18"/>
    <p:sldId id="317" r:id="rId19"/>
    <p:sldId id="318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beishijiyingcai@126.co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24"/>
    <a:srgbClr val="EF7509"/>
    <a:srgbClr val="8CC5B1"/>
    <a:srgbClr val="202E4A"/>
    <a:srgbClr val="68BC9E"/>
    <a:srgbClr val="FEFEFE"/>
    <a:srgbClr val="009459"/>
    <a:srgbClr val="008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6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F6CD686-80F6-438B-8146-A91F2535F85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D686-80F6-438B-8146-A91F2535F8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文本框 3"/>
          <p:cNvSpPr txBox="1">
            <a:spLocks noChangeArrowheads="1"/>
          </p:cNvSpPr>
          <p:nvPr/>
        </p:nvSpPr>
        <p:spPr bwMode="auto">
          <a:xfrm>
            <a:off x="3074194" y="301879"/>
            <a:ext cx="6069806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人教部编版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五年级（下册）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11187" y="1480256"/>
            <a:ext cx="532608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45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习作</a:t>
            </a:r>
            <a:r>
              <a:rPr lang="en-US" altLang="zh-CN" sz="45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zh-CN" sz="45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漫画的启示</a:t>
            </a:r>
            <a:endParaRPr lang="zh-CN" altLang="zh-CN" sz="45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6" descr="A000320150525A49PPIC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54138" y="966309"/>
            <a:ext cx="268486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41099" y="2621185"/>
            <a:ext cx="139124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defRPr/>
            </a:pPr>
            <a:r>
              <a:rPr lang="zh-CN" altLang="en-US" sz="2700" b="1" noProof="1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</a:t>
            </a:r>
            <a:r>
              <a:rPr lang="en-US" altLang="zh-CN" sz="2700" b="1" noProof="1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</a:t>
            </a:r>
            <a:r>
              <a:rPr lang="zh-CN" altLang="en-US" sz="2700" b="1" noProof="1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课时</a:t>
            </a:r>
            <a:endParaRPr lang="zh-CN" altLang="en-US" sz="2700" b="1" noProof="1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4338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34704" y="1279923"/>
            <a:ext cx="6275784" cy="334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1638" y="1469231"/>
            <a:ext cx="580072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5940" y="1679734"/>
            <a:ext cx="5511643" cy="2877503"/>
          </a:xfrm>
          <a:prstGeom prst="round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9711" y="1677352"/>
            <a:ext cx="5885970" cy="3007043"/>
          </a:xfrm>
          <a:prstGeom prst="round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2083" y="1374458"/>
            <a:ext cx="6279830" cy="3442811"/>
          </a:xfrm>
          <a:prstGeom prst="round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412557" y="1457325"/>
            <a:ext cx="6100763" cy="3378518"/>
          </a:xfrm>
          <a:prstGeom prst="round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板书设计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506" name="文本框 3"/>
          <p:cNvSpPr txBox="1">
            <a:spLocks noChangeArrowheads="1"/>
          </p:cNvSpPr>
          <p:nvPr/>
        </p:nvSpPr>
        <p:spPr bwMode="auto">
          <a:xfrm>
            <a:off x="3694510" y="1620441"/>
            <a:ext cx="3781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漫画的启</a:t>
            </a:r>
            <a:r>
              <a:rPr lang="zh-CN" altLang="zh-CN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r>
              <a:rPr lang="en-US" altLang="zh-CN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文本框 4"/>
          <p:cNvSpPr txBox="1">
            <a:spLocks noChangeArrowheads="1"/>
          </p:cNvSpPr>
          <p:nvPr/>
        </p:nvSpPr>
        <p:spPr bwMode="auto">
          <a:xfrm>
            <a:off x="2655094" y="2934892"/>
            <a:ext cx="1102519" cy="5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漫画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 2050"/>
          <p:cNvSpPr>
            <a:spLocks noChangeArrowheads="1"/>
          </p:cNvSpPr>
          <p:nvPr/>
        </p:nvSpPr>
        <p:spPr bwMode="auto">
          <a:xfrm flipH="1">
            <a:off x="3919538" y="2644379"/>
            <a:ext cx="108347" cy="1816894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E04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1509" name="文本框 5"/>
          <p:cNvSpPr txBox="1">
            <a:spLocks noChangeArrowheads="1"/>
          </p:cNvSpPr>
          <p:nvPr/>
        </p:nvSpPr>
        <p:spPr bwMode="auto">
          <a:xfrm>
            <a:off x="4187429" y="2453879"/>
            <a:ext cx="1816894" cy="20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启示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图片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903" y="938212"/>
            <a:ext cx="3028950" cy="24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13" y="1329929"/>
            <a:ext cx="68699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3"/>
          <p:cNvSpPr txBox="1"/>
          <p:nvPr/>
        </p:nvSpPr>
        <p:spPr>
          <a:xfrm>
            <a:off x="3205605" y="2131370"/>
            <a:ext cx="3546826" cy="89915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latin typeface="黑体" panose="02010609060101010101" charset="-122"/>
                <a:ea typeface="黑体" panose="02010609060101010101" charset="-122"/>
              </a:rPr>
              <a:t>感谢观看</a:t>
            </a:r>
            <a:endParaRPr lang="zh-CN" altLang="en-US" sz="5400" b="1" dirty="0">
              <a:blipFill>
                <a:blip r:embed="rId4"/>
                <a:stretch>
                  <a:fillRect/>
                </a:stretch>
              </a:blip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438746" y="1822218"/>
            <a:ext cx="8401050" cy="1493044"/>
          </a:xfrm>
        </p:spPr>
        <p:txBody>
          <a:bodyPr>
            <a:noAutofit/>
          </a:bodyPr>
          <a:lstStyle/>
          <a:p>
            <a:pPr marL="266700" indent="-266700" defTabSz="3429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sz="2100" b="1" spc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sz="2100" b="1" spc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2100" b="1" spc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运用口头语言与书面语言，交流漫画中获得的启示，选择一个角度进行表达练习。</a:t>
            </a:r>
            <a:r>
              <a:rPr lang="zh-CN" altLang="en-US" sz="2100" b="1" spc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（重点）</a:t>
            </a:r>
            <a:endParaRPr lang="zh-CN" altLang="en-US" sz="2100" b="1" spc="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266700" indent="-266700" defTabSz="34290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sz="2100" b="1" spc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en-US" sz="2100" b="1" spc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2100" b="1" spc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通过审题，能够明确写作思路，确定故事主线。</a:t>
            </a:r>
            <a:r>
              <a:rPr lang="zh-CN" altLang="en-US" sz="2100" b="1" spc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（难点）</a:t>
            </a:r>
            <a:endParaRPr lang="zh-CN" altLang="en-US" sz="2100" b="1" spc="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266700" indent="-266700" defTabSz="342900">
              <a:lnSpc>
                <a:spcPct val="150000"/>
              </a:lnSpc>
              <a:spcAft>
                <a:spcPct val="0"/>
              </a:spcAft>
              <a:buNone/>
              <a:defRPr/>
            </a:pPr>
            <a:endParaRPr lang="zh-CN" altLang="en-US" sz="2100" b="1" spc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798094" y="772717"/>
            <a:ext cx="1682354" cy="34409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noProof="1">
                <a:solidFill>
                  <a:schemeClr val="tx1"/>
                </a:solidFill>
                <a:latin typeface="微软雅黑" panose="020B0503020204020204" pitchFamily="34" charset="-122"/>
              </a:rPr>
              <a:t>学习目标</a:t>
            </a:r>
            <a:endParaRPr lang="en-US" altLang="zh-CN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526257" y="1029891"/>
            <a:ext cx="8490347" cy="1491853"/>
          </a:xfrm>
        </p:spPr>
        <p:txBody>
          <a:bodyPr>
            <a:noAutofit/>
          </a:bodyPr>
          <a:lstStyle/>
          <a:p>
            <a:pPr marL="266700" indent="267335" algn="just" defTabSz="342900" eaLnBrk="0" hangingPunct="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sz="2100" spc="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sz="2100" spc="0" dirty="0" err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请同学们仔细观察，结合漫画主题，看你是否明白画家的用意</a:t>
            </a:r>
            <a:r>
              <a:rPr sz="2100" spc="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100" spc="0" dirty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1160" y="2583551"/>
            <a:ext cx="2814286" cy="2121428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漫画讲解</a:t>
            </a:r>
            <a:endParaRPr lang="zh-CN" altLang="en-US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04800" y="2049066"/>
            <a:ext cx="79248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indent="711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漫画是一种具有</a:t>
            </a:r>
            <a:r>
              <a:rPr lang="zh-CN" altLang="en-US" sz="2100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强烈讽刺性或批评性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的画面。画家从生活现象中取材，通过夸张、比喻、象征等手法表现幽默、风趣的画面，来</a:t>
            </a:r>
            <a:r>
              <a:rPr lang="zh-CN" altLang="en-US" sz="2100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讽刺、批评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或</a:t>
            </a:r>
            <a:r>
              <a:rPr lang="zh-CN" altLang="en-US" sz="2100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表扬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某些人或事，引人深思，</a:t>
            </a:r>
            <a:r>
              <a:rPr lang="zh-CN" altLang="en-US" sz="2100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给人启示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6769" y="1434704"/>
            <a:ext cx="2591991" cy="58935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400" b="1" noProof="1">
                <a:latin typeface="微软雅黑" panose="020B0503020204020204" pitchFamily="34" charset="-122"/>
              </a:rPr>
              <a:t>什么是漫画？</a:t>
            </a:r>
            <a:endParaRPr lang="zh-CN" altLang="en-US" sz="2400" b="1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漫画讲解</a:t>
            </a:r>
            <a:endParaRPr lang="zh-CN" altLang="en-US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2565797" y="2433638"/>
            <a:ext cx="4751784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711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画面简洁明了。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画面意味深长。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画风诙谐幽默。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6769" y="1434704"/>
            <a:ext cx="2591991" cy="58935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400" b="1" noProof="1">
                <a:latin typeface="微软雅黑" panose="020B0503020204020204" pitchFamily="34" charset="-122"/>
              </a:rPr>
              <a:t>漫画的特点</a:t>
            </a:r>
            <a:endParaRPr lang="zh-CN" altLang="en-US" sz="2400" b="1" noProof="1">
              <a:latin typeface="微软雅黑" panose="020B0503020204020204" pitchFamily="34" charset="-122"/>
            </a:endParaRPr>
          </a:p>
        </p:txBody>
      </p:sp>
      <p:pic>
        <p:nvPicPr>
          <p:cNvPr id="9220" name="图片 6" descr="A000320150525A49PPIC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36482" y="1696641"/>
            <a:ext cx="268486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7" descr="漫画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39841" y="1359694"/>
            <a:ext cx="4318397" cy="242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漫画讲解</a:t>
            </a:r>
            <a:endParaRPr lang="zh-CN" altLang="en-US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-94059" y="3313510"/>
            <a:ext cx="6890147" cy="152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711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垃圾桶外面有很多垃圾。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小女孩在捡垃圾，小男孩在纸张上写字。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垃圾捡完后，他们将写好的纸张贴在垃圾桶上。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6769" y="1434704"/>
            <a:ext cx="2591991" cy="58935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400" b="1" noProof="1">
                <a:latin typeface="微软雅黑" panose="020B0503020204020204" pitchFamily="34" charset="-122"/>
              </a:rPr>
              <a:t>漫画里有：</a:t>
            </a:r>
            <a:endParaRPr lang="zh-CN" altLang="en-US" sz="2400" b="1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漫画讲解</a:t>
            </a:r>
            <a:endParaRPr lang="zh-CN" altLang="en-US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413147" y="2282429"/>
            <a:ext cx="6890147" cy="152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711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要做一个有公德心的人，不要乱扔垃圾</a:t>
            </a:r>
            <a:r>
              <a:rPr lang="en-US" altLang="zh-CN" sz="2100" dirty="0">
                <a:latin typeface="宋体" panose="02010600030101010101" pitchFamily="2" charset="-122"/>
                <a:sym typeface="宋体" panose="02010600030101010101" pitchFamily="2" charset="-122"/>
              </a:rPr>
              <a:t>……</a:t>
            </a:r>
            <a:endParaRPr lang="en-US" altLang="zh-CN" sz="2100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看到乱扔垃圾的现象，应该主动阻止</a:t>
            </a:r>
            <a:r>
              <a:rPr lang="en-US" altLang="zh-CN" sz="2100" dirty="0">
                <a:latin typeface="宋体" panose="02010600030101010101" pitchFamily="2" charset="-122"/>
                <a:sym typeface="宋体" panose="02010600030101010101" pitchFamily="2" charset="-122"/>
              </a:rPr>
              <a:t>……</a:t>
            </a:r>
            <a:endParaRPr lang="en-US" altLang="zh-CN" sz="2100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贴告示的方法不错，能起到提醒路人的作用</a:t>
            </a:r>
            <a:r>
              <a:rPr lang="en-US" altLang="zh-CN" sz="2100" dirty="0">
                <a:latin typeface="宋体" panose="02010600030101010101" pitchFamily="2" charset="-122"/>
                <a:sym typeface="宋体" panose="02010600030101010101" pitchFamily="2" charset="-122"/>
              </a:rPr>
              <a:t>……</a:t>
            </a:r>
            <a:endParaRPr lang="en-US" altLang="zh-CN" sz="21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6769" y="1434704"/>
            <a:ext cx="2591991" cy="58935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400" b="1" noProof="1">
                <a:latin typeface="微软雅黑" panose="020B0503020204020204" pitchFamily="34" charset="-122"/>
              </a:rPr>
              <a:t>得到的启示：</a:t>
            </a:r>
            <a:endParaRPr lang="zh-CN" altLang="en-US" sz="2400" b="1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2425" y="1469231"/>
            <a:ext cx="7761391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indent="711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每个同学用一张纸写出自己最喜欢的一本漫画书或一幅漫画，写下里面的主要人物以及大概内容。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写完后交给老师，由老师随机抽出纸条，请被抽中的同学上台给大家介绍喜欢它的原因，以及它带来的启示。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4510" y="732235"/>
            <a:ext cx="2208609" cy="50363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r>
              <a:rPr lang="zh-CN" altLang="en-US" sz="2100" noProof="1">
                <a:solidFill>
                  <a:schemeClr val="tx1"/>
                </a:solidFill>
                <a:latin typeface="微软雅黑" panose="020B0503020204020204" pitchFamily="34" charset="-122"/>
              </a:rPr>
              <a:t>漫画分析会</a:t>
            </a:r>
            <a:endParaRPr lang="en-US" altLang="zh-CN" sz="2100" noProof="1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314" name="Picture 2" descr="https://ss3.bdstatic.com/70cFv8Sh_Q1YnxGkpoWK1HF6hhy/it/u=251015370,278885355&amp;fm=26&amp;gp=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388394" y="1589485"/>
            <a:ext cx="4555331" cy="31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16039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549</Words>
  <Application>WPS 演示</Application>
  <PresentationFormat>全屏显示(16:9)</PresentationFormat>
  <Paragraphs>76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华文楷体</vt:lpstr>
      <vt:lpstr>仿宋</vt:lpstr>
      <vt:lpstr>楷体</vt:lpstr>
      <vt:lpstr>黑体</vt:lpstr>
      <vt:lpstr>Arial Unicode MS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秋日宁静</cp:lastModifiedBy>
  <cp:revision>243</cp:revision>
  <dcterms:created xsi:type="dcterms:W3CDTF">2017-11-13T08:28:00Z</dcterms:created>
  <dcterms:modified xsi:type="dcterms:W3CDTF">2020-05-26T12:47:53Z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