
<file path=[Content_Types].xml><?xml version="1.0" encoding="utf-8"?>
<Types xmlns="http://schemas.openxmlformats.org/package/2006/content-types">
  <Default Extension="jpeg" ContentType="image/jpe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25"/>
  </p:handoutMasterIdLst>
  <p:sldIdLst>
    <p:sldId id="733" r:id="rId3"/>
    <p:sldId id="734" r:id="rId4"/>
    <p:sldId id="887" r:id="rId5"/>
    <p:sldId id="736" r:id="rId6"/>
    <p:sldId id="844" r:id="rId7"/>
    <p:sldId id="873" r:id="rId8"/>
    <p:sldId id="874" r:id="rId9"/>
    <p:sldId id="875" r:id="rId10"/>
    <p:sldId id="888" r:id="rId11"/>
    <p:sldId id="890" r:id="rId12"/>
    <p:sldId id="889" r:id="rId13"/>
    <p:sldId id="876" r:id="rId14"/>
    <p:sldId id="877" r:id="rId16"/>
    <p:sldId id="891" r:id="rId17"/>
    <p:sldId id="879" r:id="rId18"/>
    <p:sldId id="880" r:id="rId19"/>
    <p:sldId id="881" r:id="rId20"/>
    <p:sldId id="882" r:id="rId21"/>
    <p:sldId id="883" r:id="rId22"/>
    <p:sldId id="884" r:id="rId23"/>
    <p:sldId id="885" r:id="rId2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D5FEF8"/>
    <a:srgbClr val="6A8571"/>
    <a:srgbClr val="B9C401"/>
    <a:srgbClr val="FFFFFF"/>
    <a:srgbClr val="7D11B5"/>
    <a:srgbClr val="26CAC8"/>
    <a:srgbClr val="FCC88A"/>
    <a:srgbClr val="FFE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14" autoAdjust="0"/>
  </p:normalViewPr>
  <p:slideViewPr>
    <p:cSldViewPr>
      <p:cViewPr varScale="1">
        <p:scale>
          <a:sx n="59" d="100"/>
          <a:sy n="59" d="100"/>
        </p:scale>
        <p:origin x="-522" y="-90"/>
      </p:cViewPr>
      <p:guideLst>
        <p:guide orient="horz" pos="1805"/>
        <p:guide pos="2885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3209"/>
        <p:guide pos="21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3FA5A-66A3-4316-878E-E77A88EE2E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68CAC-6640-417F-821E-54E16AA235F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tiff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tiff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12570" y="758190"/>
            <a:ext cx="6160135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EBD2">
                    <a:alpha val="53000"/>
                  </a:srgb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>
                <a:latin typeface="黑体" panose="02010600030101010101" pitchFamily="2" charset="-122"/>
                <a:ea typeface="黑体" panose="02010600030101010101" pitchFamily="2" charset="-122"/>
                <a:cs typeface="黑体" panose="02010600030101010101" pitchFamily="2" charset="-122"/>
              </a:rPr>
              <a:t>习作 </a:t>
            </a:r>
            <a:endParaRPr lang="zh-CN" altLang="en-US" sz="5400" b="1">
              <a:latin typeface="黑体" panose="02010600030101010101" pitchFamily="2" charset="-122"/>
              <a:ea typeface="黑体" panose="02010600030101010101" pitchFamily="2" charset="-122"/>
              <a:cs typeface="黑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400" b="1">
                <a:latin typeface="黑体" panose="02010600030101010101" pitchFamily="2" charset="-122"/>
                <a:ea typeface="黑体" panose="02010600030101010101" pitchFamily="2" charset="-122"/>
                <a:cs typeface="黑体" panose="02010600030101010101" pitchFamily="2" charset="-122"/>
              </a:rPr>
              <a:t>他 ____ 了</a:t>
            </a:r>
            <a:r>
              <a:rPr lang="en-US" altLang="zh-CN" sz="5400" b="1">
                <a:latin typeface="黑体" panose="02010600030101010101" pitchFamily="2" charset="-122"/>
                <a:ea typeface="黑体" panose="02010600030101010101" pitchFamily="2" charset="-122"/>
                <a:cs typeface="黑体" panose="02010600030101010101" pitchFamily="2" charset="-122"/>
              </a:rPr>
              <a:t> </a:t>
            </a:r>
            <a:endParaRPr lang="zh-CN" altLang="en-US" sz="5400" b="1">
              <a:latin typeface="黑体" panose="02010600030101010101" pitchFamily="2" charset="-122"/>
              <a:ea typeface="黑体" panose="02010600030101010101" pitchFamily="2" charset="-122"/>
              <a:cs typeface="黑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01080" y="4588510"/>
            <a:ext cx="321373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EBD2">
                    <a:alpha val="53000"/>
                  </a:srgb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统编版•五年级下册</a:t>
            </a:r>
            <a:endParaRPr lang="zh-CN" altLang="en-US" sz="28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470660" y="1920875"/>
            <a:ext cx="5678170" cy="203009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711200" fontAlgn="auto">
              <a:lnSpc>
                <a:spcPct val="150000"/>
              </a:lnSpc>
            </a:pPr>
            <a:r>
              <a:rPr lang="zh-CN" altLang="en-US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sym typeface="+mn-ea"/>
              </a:rPr>
              <a:t>本次交流的内容是抓住人物的动作、语言、神态，体会人物的内心想法。</a:t>
            </a:r>
            <a:endParaRPr lang="zh-CN" altLang="en-US" sz="28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 descr="小松鼠吃松子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2130" y="2952750"/>
            <a:ext cx="5388610" cy="162750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95605" y="1005840"/>
            <a:ext cx="1878965" cy="579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决策 6"/>
          <p:cNvSpPr/>
          <p:nvPr/>
        </p:nvSpPr>
        <p:spPr>
          <a:xfrm>
            <a:off x="2914015" y="367665"/>
            <a:ext cx="3342005" cy="707390"/>
          </a:xfrm>
          <a:prstGeom prst="flowChartDecis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617595" y="483870"/>
            <a:ext cx="2464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交流平台</a:t>
            </a:r>
            <a:endParaRPr lang="zh-CN" altLang="en-US" sz="2800" b="1"/>
          </a:p>
        </p:txBody>
      </p:sp>
      <p:sp>
        <p:nvSpPr>
          <p:cNvPr id="9" name="文本框 8"/>
          <p:cNvSpPr txBox="1"/>
          <p:nvPr/>
        </p:nvSpPr>
        <p:spPr>
          <a:xfrm>
            <a:off x="537845" y="1062355"/>
            <a:ext cx="1909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交流内容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50850" y="758825"/>
            <a:ext cx="1866265" cy="5219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93090" y="758825"/>
            <a:ext cx="2083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交流展示</a:t>
            </a:r>
            <a:endParaRPr lang="zh-CN" altLang="en-US" sz="2800"/>
          </a:p>
        </p:txBody>
      </p:sp>
      <p:sp>
        <p:nvSpPr>
          <p:cNvPr id="15" name="圆角矩形标注 14"/>
          <p:cNvSpPr/>
          <p:nvPr/>
        </p:nvSpPr>
        <p:spPr>
          <a:xfrm rot="10800000">
            <a:off x="930275" y="1609725"/>
            <a:ext cx="5045075" cy="2677160"/>
          </a:xfrm>
          <a:prstGeom prst="wedgeRoundRectCallout">
            <a:avLst>
              <a:gd name="adj1" fmla="val -75991"/>
              <a:gd name="adj2" fmla="val 782"/>
              <a:gd name="adj3" fmla="val 166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66165" y="1628140"/>
            <a:ext cx="4819015" cy="274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/>
              <a:t>《青山处处埋忠骨》一课，读“‘岸英！岸英！’毛泽东用食指按着紧锁的眉头，情不自禁地喃喃着”这句话，从毛泽东的语言、动作和神态中，我感受到了他正沉浸在巨大的悲痛之中。</a:t>
            </a:r>
            <a:endParaRPr lang="zh-CN" altLang="en-US" sz="2400"/>
          </a:p>
        </p:txBody>
      </p:sp>
      <p:pic>
        <p:nvPicPr>
          <p:cNvPr id="3" name="图片 2" descr="萱萱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5350" y="1915795"/>
            <a:ext cx="1245870" cy="2174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标注 14"/>
          <p:cNvSpPr/>
          <p:nvPr/>
        </p:nvSpPr>
        <p:spPr>
          <a:xfrm rot="10800000">
            <a:off x="809625" y="1256665"/>
            <a:ext cx="6438900" cy="3316605"/>
          </a:xfrm>
          <a:prstGeom prst="wedgeRoundRectCallout">
            <a:avLst>
              <a:gd name="adj1" fmla="val -57416"/>
              <a:gd name="adj2" fmla="val 7476"/>
              <a:gd name="adj3" fmla="val 166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04875" y="1309370"/>
            <a:ext cx="6417945" cy="319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400"/>
              <a:t>《梅花魂》一课， “每当读到‘独在异乡为异客，每逢佳节倍思亲’‘春草明年绿，王孙归不归’ ‘自在飞花轻似梦，无边丝雨细如愁’之类的句子，常会有一颗两颗冰凉的泪珠落在我的腮边、手背”这句话，从外祖父的神态我感受到了他对祖国的思念之情，以及不能回到祖国的无尽伤痛。</a:t>
            </a:r>
            <a:endParaRPr lang="zh-CN" altLang="en-US" sz="2400"/>
          </a:p>
        </p:txBody>
      </p:sp>
      <p:pic>
        <p:nvPicPr>
          <p:cNvPr id="4" name="图片 3" descr="凯尔哥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675245" y="2165985"/>
            <a:ext cx="1083945" cy="2148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决策 6"/>
          <p:cNvSpPr/>
          <p:nvPr/>
        </p:nvSpPr>
        <p:spPr>
          <a:xfrm>
            <a:off x="2985770" y="548005"/>
            <a:ext cx="3168015" cy="809625"/>
          </a:xfrm>
          <a:prstGeom prst="flowChartDecis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545840" y="699135"/>
            <a:ext cx="2464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词句段运用</a:t>
            </a:r>
            <a:endParaRPr lang="zh-CN" altLang="en-US" sz="2800" b="1"/>
          </a:p>
        </p:txBody>
      </p:sp>
      <p:sp>
        <p:nvSpPr>
          <p:cNvPr id="16" name="文本框 15"/>
          <p:cNvSpPr txBox="1"/>
          <p:nvPr/>
        </p:nvSpPr>
        <p:spPr>
          <a:xfrm>
            <a:off x="622300" y="2515870"/>
            <a:ext cx="80886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楷体_GB2312" panose="02010609030101010101" charset="-122"/>
                <a:ea typeface="楷体_GB2312" panose="02010609030101010101" charset="-122"/>
              </a:rPr>
              <a:t>沃克医生站起身，熟练地打开病人右眼上的绷带</a:t>
            </a:r>
            <a:r>
              <a:rPr lang="zh-CN" sz="2400" b="1">
                <a:latin typeface="楷体_GB2312" panose="02010609030101010101" charset="-122"/>
                <a:ea typeface="楷体_GB2312" panose="02010609030101010101" charset="-122"/>
              </a:rPr>
              <a:t>。</a:t>
            </a:r>
            <a:r>
              <a:rPr sz="2400" b="1">
                <a:latin typeface="楷体_GB2312" panose="02010609030101010101" charset="-122"/>
                <a:ea typeface="楷体_GB2312" panose="02010609030101010101" charset="-122"/>
              </a:rPr>
              <a:t>他愣住了，蓝色的眼睛里闪出惊疑的神情。</a:t>
            </a:r>
            <a:endParaRPr sz="2400" b="1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3555" y="1608455"/>
            <a:ext cx="79870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一、读下面的句子，体会人物的心理活动。选择一种情景，照样子写一写。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2300" y="3517265"/>
            <a:ext cx="80721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solidFill>
                  <a:srgbClr val="0000FF"/>
                </a:solidFill>
                <a:sym typeface="+mn-ea"/>
              </a:rPr>
              <a:t>“</a:t>
            </a:r>
            <a:r>
              <a:rPr lang="zh-CN" altLang="en-US" sz="2400" b="1">
                <a:solidFill>
                  <a:srgbClr val="0000FF"/>
                </a:solidFill>
              </a:rPr>
              <a:t>愣住” “惊疑”写出了沃克医生惊讶的心理，表明刘伯承的伤势已经出乎他的预料。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537845" y="857250"/>
            <a:ext cx="7794625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latin typeface="楷体_GB2312" panose="02010609030101010101" charset="-122"/>
                <a:ea typeface="楷体_GB2312" panose="02010609030101010101" charset="-122"/>
              </a:rPr>
              <a:t>从见到这封电报起，毛泽东整整一天没说一句话，只是一支接着一支地吸着烟。</a:t>
            </a:r>
            <a:endParaRPr lang="zh-CN" altLang="en-US" sz="2400" b="1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7845" y="1754505"/>
            <a:ext cx="736727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solidFill>
                  <a:srgbClr val="0000FF"/>
                </a:solidFill>
              </a:rPr>
              <a:t>“整整一天没说一句话” “一支接着一支地吸着烟”，从毛泽东的动作中，可以感受到他失去爱子后无比悲痛的心情。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2590" y="3103245"/>
            <a:ext cx="808863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他们用怀疑而又惊异的目光，对我自上而下地望了几遍，就同声命令地说： “走吧！”</a:t>
            </a:r>
            <a:endParaRPr sz="24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345" y="3958590"/>
            <a:ext cx="774827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solidFill>
                  <a:srgbClr val="0000FF"/>
                </a:solidFill>
              </a:rPr>
              <a:t>写出了国民党士兵先是惊讶、不相信，而后无比失望的心理。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5940" y="880110"/>
            <a:ext cx="8164195" cy="39116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>
                <a:latin typeface="+mn-ea"/>
                <a:cs typeface="+mn-ea"/>
              </a:rPr>
              <a:t>仿写示例</a:t>
            </a:r>
            <a:r>
              <a:rPr sz="2400">
                <a:latin typeface="+mn-ea"/>
                <a:cs typeface="+mn-ea"/>
              </a:rPr>
              <a:t>：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（1）焦急地等人：他一遍又一遍地低头瞧着腕上的手表，眉头皱成了一团。听见远处传来汽车的声音，他马上踮起脚望去。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（2）期待落空：听见门口传来一阵脚步声，弟弟马上欣喜地跑过去看，是爸爸回来了，可是他手中除了公文包并没有生日礼物。弟弟的脸马上拉了下来，嘴一瘪，就快要哭出来。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（3）久别重逢：看到好朋友从车站出来，她欢呼一声张开双臂，如一只小鸟投入朋友的怀抱，与她紧紧地抱在一起，两个人都流出了喜悦的眼泪。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402590" y="1955165"/>
            <a:ext cx="8088630" cy="247269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indent="609600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手术台上，一向从容镇定的沃克医生，这次双手却有些颤抖，他额上汗珠滚滚，护士帮他擦了一次又一次。</a:t>
            </a:r>
            <a:endParaRPr sz="24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6096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遇到不顺心的事我都能一笑而过，可是这件事让我实在无法释然，胸口总像是被什么堵住了似的，白天心神不宁，晚上也无法入睡。</a:t>
            </a:r>
            <a:endParaRPr sz="24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4190" y="845820"/>
            <a:ext cx="79870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二、下面的句子写出了同一个人物前后不同的表现，体会它们的表达效果，照样子说句子。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921385" y="987425"/>
            <a:ext cx="7045325" cy="193802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indent="6096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这两句话运用对比的手法，把人物之前“从容镇定” “一笑而过”的表现和现在不平常的表现进行对比，突出了这次的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事件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给人物的心灵震撼之大，起到深化主题的作用。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0110" y="3189605"/>
            <a:ext cx="7097395" cy="147637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indent="6096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仿写示例：以前考试时他都表现得很淡定，总是第一个交卷，可是今天这场考试，他的手有些发抖，每一道题都仔细演算了好几遍才填上答案。</a:t>
            </a:r>
            <a:endParaRPr sz="24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决策 6"/>
          <p:cNvSpPr/>
          <p:nvPr/>
        </p:nvSpPr>
        <p:spPr>
          <a:xfrm>
            <a:off x="2914015" y="355600"/>
            <a:ext cx="3168015" cy="744855"/>
          </a:xfrm>
          <a:prstGeom prst="flowChartDecis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689350" y="483870"/>
            <a:ext cx="2464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书写提示</a:t>
            </a:r>
            <a:endParaRPr lang="zh-CN" altLang="en-US" sz="2800" b="1"/>
          </a:p>
        </p:txBody>
      </p:sp>
      <p:sp>
        <p:nvSpPr>
          <p:cNvPr id="16" name="文本框 15"/>
          <p:cNvSpPr txBox="1"/>
          <p:nvPr/>
        </p:nvSpPr>
        <p:spPr>
          <a:xfrm>
            <a:off x="1412240" y="1739900"/>
            <a:ext cx="6411595" cy="267652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/>
              <a:t>         </a:t>
            </a:r>
            <a:r>
              <a:rPr lang="en-US" altLang="zh-CN" sz="2800"/>
              <a:t>♬</a:t>
            </a:r>
            <a:r>
              <a:rPr sz="2800"/>
              <a:t>标题和作者要写在醒目的位置。</a:t>
            </a:r>
            <a:endParaRPr sz="2400"/>
          </a:p>
          <a:p>
            <a:pPr fontAlgn="auto">
              <a:lnSpc>
                <a:spcPct val="150000"/>
              </a:lnSpc>
            </a:pPr>
            <a:r>
              <a:rPr sz="2400"/>
              <a:t>       </a:t>
            </a:r>
            <a:r>
              <a:rPr lang="en-US" altLang="zh-CN" sz="2800">
                <a:sym typeface="+mn-ea"/>
              </a:rPr>
              <a:t>♬</a:t>
            </a:r>
            <a:r>
              <a:rPr sz="2800"/>
              <a:t>段落要分明，段首空两格。</a:t>
            </a:r>
            <a:endParaRPr sz="2800"/>
          </a:p>
          <a:p>
            <a:pPr fontAlgn="auto">
              <a:lnSpc>
                <a:spcPct val="150000"/>
              </a:lnSpc>
            </a:pPr>
            <a:r>
              <a:rPr sz="2800"/>
              <a:t>      </a:t>
            </a:r>
            <a:r>
              <a:rPr lang="en-US" altLang="zh-CN" sz="2800">
                <a:sym typeface="+mn-ea"/>
              </a:rPr>
              <a:t>♬</a:t>
            </a:r>
            <a:r>
              <a:rPr lang="zh-CN" altLang="en-US" sz="2800">
                <a:sym typeface="+mn-ea"/>
              </a:rPr>
              <a:t>点</a:t>
            </a:r>
            <a:r>
              <a:rPr sz="2800"/>
              <a:t>号不顶格书写。</a:t>
            </a:r>
            <a:endParaRPr sz="2800"/>
          </a:p>
          <a:p>
            <a:pPr fontAlgn="auto">
              <a:lnSpc>
                <a:spcPct val="150000"/>
              </a:lnSpc>
            </a:pPr>
            <a:r>
              <a:rPr sz="2800"/>
              <a:t>      </a:t>
            </a:r>
            <a:r>
              <a:rPr lang="en-US" altLang="zh-CN" sz="2800">
                <a:sym typeface="+mn-ea"/>
              </a:rPr>
              <a:t>♬</a:t>
            </a:r>
            <a:r>
              <a:rPr sz="2800"/>
              <a:t>注意字都要写在每一行的中间。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决策 6"/>
          <p:cNvSpPr/>
          <p:nvPr/>
        </p:nvSpPr>
        <p:spPr>
          <a:xfrm>
            <a:off x="2914015" y="87630"/>
            <a:ext cx="3168015" cy="839470"/>
          </a:xfrm>
          <a:prstGeom prst="flowChartDecis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689350" y="268605"/>
            <a:ext cx="2464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日积月累</a:t>
            </a:r>
            <a:endParaRPr lang="zh-CN" altLang="en-US" sz="2800" b="1"/>
          </a:p>
        </p:txBody>
      </p:sp>
      <p:sp>
        <p:nvSpPr>
          <p:cNvPr id="16" name="文本框 15"/>
          <p:cNvSpPr txBox="1"/>
          <p:nvPr/>
        </p:nvSpPr>
        <p:spPr>
          <a:xfrm>
            <a:off x="3229610" y="1000760"/>
            <a:ext cx="2924175" cy="383857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/>
              <a:t>         </a:t>
            </a:r>
            <a:r>
              <a:rPr lang="en-US" altLang="zh-CN" sz="2800"/>
              <a:t> </a:t>
            </a:r>
            <a:r>
              <a:rPr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凉 州 词</a:t>
            </a:r>
            <a:endParaRPr sz="28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ctr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［唐］王之涣</a:t>
            </a:r>
            <a:endParaRPr sz="28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ctr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黄河远</a:t>
            </a:r>
            <a:r>
              <a:rPr lang="zh-CN"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上</a:t>
            </a:r>
            <a:r>
              <a:rPr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白云间，</a:t>
            </a:r>
            <a:endParaRPr sz="28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ctr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一片孤城万仞山。</a:t>
            </a:r>
            <a:endParaRPr sz="28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ctr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羌笛何须怨杨柳，</a:t>
            </a:r>
            <a:endParaRPr sz="28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algn="ctr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春风不度玉门关。</a:t>
            </a:r>
            <a:endParaRPr sz="28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0980" y="1617345"/>
            <a:ext cx="2773045" cy="2922905"/>
          </a:xfrm>
          <a:prstGeom prst="rect">
            <a:avLst/>
          </a:prstGeom>
          <a:noFill/>
          <a:ln w="38100" cmpd="sng">
            <a:solidFill>
              <a:schemeClr val="accent3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r>
              <a:rPr lang="en-US" altLang="zh-CN" sz="2400"/>
              <a:t>        </a:t>
            </a:r>
            <a:r>
              <a:rPr lang="zh-CN" altLang="en-US" sz="2000">
                <a:latin typeface="+mn-ea"/>
                <a:cs typeface="楷体_GB2312" panose="02010609030101010101" charset="-122"/>
              </a:rPr>
              <a:t>【</a:t>
            </a:r>
            <a:r>
              <a:rPr lang="zh-CN" altLang="en-US" sz="2000" b="1">
                <a:latin typeface="+mn-ea"/>
                <a:cs typeface="楷体_GB2312" panose="02010609030101010101" charset="-122"/>
              </a:rPr>
              <a:t>注释】</a:t>
            </a:r>
            <a:endParaRPr lang="zh-CN" altLang="en-US" sz="2000" b="1">
              <a:latin typeface="+mn-ea"/>
              <a:cs typeface="楷体_GB2312" panose="02010609030101010101" charset="-122"/>
            </a:endParaRPr>
          </a:p>
          <a:p>
            <a:r>
              <a:rPr lang="zh-CN" altLang="en-US" sz="2000" b="1">
                <a:latin typeface="+mn-ea"/>
                <a:cs typeface="楷体_GB2312" panose="02010609030101010101" charset="-122"/>
              </a:rPr>
              <a:t>远上：远远向西望去。</a:t>
            </a:r>
            <a:endParaRPr lang="zh-CN" altLang="en-US" sz="2000" b="1">
              <a:latin typeface="+mn-ea"/>
              <a:cs typeface="楷体_GB2312" panose="02010609030101010101" charset="-122"/>
            </a:endParaRPr>
          </a:p>
          <a:p>
            <a:r>
              <a:rPr lang="zh-CN" altLang="en-US" sz="2000" b="1">
                <a:latin typeface="+mn-ea"/>
                <a:cs typeface="楷体_GB2312" panose="02010609030101010101" charset="-122"/>
              </a:rPr>
              <a:t>仞：古代的长度单位，一仞相当于七尺或八尺。</a:t>
            </a:r>
            <a:endParaRPr lang="zh-CN" altLang="en-US" sz="2000" b="1">
              <a:latin typeface="+mn-ea"/>
              <a:cs typeface="楷体_GB2312" panose="02010609030101010101" charset="-122"/>
            </a:endParaRPr>
          </a:p>
          <a:p>
            <a:r>
              <a:rPr lang="zh-CN" altLang="en-US" sz="2000" b="1">
                <a:latin typeface="+mn-ea"/>
                <a:cs typeface="楷体_GB2312" panose="02010609030101010101" charset="-122"/>
              </a:rPr>
              <a:t>何须：何必。</a:t>
            </a:r>
            <a:endParaRPr lang="zh-CN" altLang="en-US" sz="2000" b="1">
              <a:latin typeface="+mn-ea"/>
              <a:cs typeface="楷体_GB2312" panose="02010609030101010101" charset="-122"/>
            </a:endParaRPr>
          </a:p>
          <a:p>
            <a:r>
              <a:rPr lang="zh-CN" altLang="en-US" sz="2000" b="1">
                <a:latin typeface="+mn-ea"/>
                <a:cs typeface="楷体_GB2312" panose="02010609030101010101" charset="-122"/>
              </a:rPr>
              <a:t>杨柳：《折杨柳》曲。古诗文中常以杨柳喻送别情事。</a:t>
            </a:r>
            <a:endParaRPr lang="zh-CN" altLang="en-US" sz="2000" b="1">
              <a:latin typeface="+mn-ea"/>
              <a:cs typeface="楷体_GB2312" panose="02010609030101010101" charset="-122"/>
            </a:endParaRPr>
          </a:p>
          <a:p>
            <a:r>
              <a:rPr lang="zh-CN" altLang="en-US" sz="2000" b="1">
                <a:latin typeface="+mn-ea"/>
                <a:cs typeface="楷体_GB2312" panose="02010609030101010101" charset="-122"/>
              </a:rPr>
              <a:t>度：吹到过。</a:t>
            </a:r>
            <a:endParaRPr lang="zh-CN" altLang="en-US" sz="2000" b="1">
              <a:latin typeface="+mn-ea"/>
              <a:cs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84290" y="566420"/>
            <a:ext cx="2611120" cy="433832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/>
              <a:t>【</a:t>
            </a:r>
            <a:r>
              <a:rPr lang="zh-CN" altLang="en-US" sz="2000" b="1"/>
              <a:t>诗意</a:t>
            </a:r>
            <a:r>
              <a:rPr lang="zh-CN" altLang="en-US" sz="2000"/>
              <a:t>】</a:t>
            </a:r>
            <a:endParaRPr lang="zh-CN" altLang="en-US" sz="2000"/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/>
              <a:t>纵目望去，黄河渐行渐远，好像奔流在缭绕的白云中间，就在黄河上游的万仞高山之中，一座孤城玉门关耸峙在那里，显得孤峭冷寂。何必用羌笛吹起那哀怨的杨柳曲去埋怨春光迟迟不来呢，原来玉门关一带春风是吹不到的啊！</a:t>
            </a:r>
            <a:endParaRPr lang="zh-CN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bldLvl="0" animBg="1"/>
      <p:bldP spid="3" grpId="0" bldLvl="0" animBg="1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255395" y="1418590"/>
            <a:ext cx="6014720" cy="230695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本次习作要求把题目补充完整，如“他感动了” “他生气了”，把事情的前因后果写清楚，特别要把这个人当时的样子写具体，表现出他的内心活动。</a:t>
            </a:r>
            <a:endParaRPr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小松鼠吃松子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9130" y="2662555"/>
            <a:ext cx="5388610" cy="1627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3272790" y="448310"/>
            <a:ext cx="3001645" cy="446278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/>
              <a:t> </a:t>
            </a:r>
            <a:r>
              <a:rPr lang="en-US" altLang="zh-CN"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黄鹤楼送孟浩然     之广陵 </a:t>
            </a:r>
            <a:endParaRPr lang="en-US" altLang="zh-CN" sz="28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  ［唐］李 白</a:t>
            </a:r>
            <a:endParaRPr sz="28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故人西辞黄鹤楼，</a:t>
            </a:r>
            <a:endParaRPr sz="28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烟花三月下扬州。</a:t>
            </a:r>
            <a:endParaRPr sz="28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孤帆远影碧空尽 ，</a:t>
            </a:r>
            <a:endParaRPr sz="28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sz="28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唯见长江天际流。</a:t>
            </a:r>
            <a:endParaRPr sz="28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2890" y="1452880"/>
            <a:ext cx="2773045" cy="3046095"/>
          </a:xfrm>
          <a:prstGeom prst="rect">
            <a:avLst/>
          </a:prstGeom>
          <a:noFill/>
          <a:ln w="38100" cmpd="sng">
            <a:solidFill>
              <a:schemeClr val="accent3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sz="2400"/>
              <a:t>        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【诗意】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/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友人在黄鹤楼向我挥手告别，阳光明媚的三月他要去扬州。他的帆影渐渐消失在碧空中，只看见滚滚长江在天边奔流。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34150" y="351155"/>
            <a:ext cx="2415540" cy="452310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/>
              <a:t>        </a:t>
            </a:r>
            <a:r>
              <a:rPr lang="zh-CN" altLang="en-US" sz="2400" b="1"/>
              <a:t>【注释】</a:t>
            </a:r>
            <a:endParaRPr lang="zh-CN" altLang="en-US" sz="2400" b="1"/>
          </a:p>
          <a:p>
            <a:r>
              <a:rPr lang="zh-CN" altLang="en-US" sz="2400" b="1"/>
              <a:t>之：往，到……去。</a:t>
            </a:r>
            <a:endParaRPr lang="zh-CN" altLang="en-US" sz="2400" b="1"/>
          </a:p>
          <a:p>
            <a:r>
              <a:rPr lang="zh-CN" altLang="en-US" sz="2400" b="1"/>
              <a:t>广陵：即扬州。</a:t>
            </a:r>
            <a:endParaRPr lang="zh-CN" altLang="en-US" sz="2400" b="1"/>
          </a:p>
          <a:p>
            <a:r>
              <a:rPr lang="zh-CN" altLang="en-US" sz="2400" b="1"/>
              <a:t>故人：老朋友，这里指孟浩然。</a:t>
            </a:r>
            <a:endParaRPr lang="zh-CN" altLang="en-US" sz="2400" b="1"/>
          </a:p>
          <a:p>
            <a:r>
              <a:rPr lang="zh-CN" altLang="en-US" sz="2400" b="1"/>
              <a:t>烟花：形容柳絮如烟、鲜花似锦的春天景物，指艳丽的春景。</a:t>
            </a:r>
            <a:endParaRPr lang="zh-CN" altLang="en-US" sz="2400" b="1"/>
          </a:p>
          <a:p>
            <a:r>
              <a:rPr lang="zh-CN" altLang="en-US" sz="2400" b="1"/>
              <a:t>碧空尽：消失在碧蓝的天际。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" grpId="0" bldLvl="0" animBg="1"/>
      <p:bldP spid="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47955" y="938530"/>
            <a:ext cx="8806815" cy="36925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/>
              <a:t> 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【作者】</a:t>
            </a:r>
            <a:r>
              <a:rPr lang="en-US" altLang="zh-CN" sz="20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王之涣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（688—742），字季凌，唐代诗人，祖籍晋阳（今</a:t>
            </a:r>
            <a:r>
              <a:rPr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山西太原）。其诗以善于描写边塞风光著称，用词十分朴实，造境极为深远。他的诗以《登鹳雀楼》《凉州词》为代表。</a:t>
            </a:r>
            <a:endParaRPr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>
                <a:sym typeface="+mn-ea"/>
              </a:rPr>
              <a:t> </a:t>
            </a:r>
            <a:r>
              <a:rPr sz="20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李白</a:t>
            </a:r>
            <a:r>
              <a:rPr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701—762），字太白，号青莲居士。唐代伟大的浪漫主义诗人，有“诗仙”之美誉，与杜甫并称“李杜”。其诗以抒情为主，表现出蔑视权贵的傲岸精神，对人民疾苦表示同情，又善于描绘自然景色，表达对祖国山河的热爱。诗风雄奇豪放，想象丰富，语言流转自然，音律和谐多变，善于从民间文艺和神话传说中吸取营养和素材，构成其特有的瑰玮绚烂的色彩，达到盛唐诗歌艺术的巅峰。存世诗文千余篇</a:t>
            </a:r>
            <a:r>
              <a:rPr 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有《李太白集》30卷。</a:t>
            </a:r>
            <a:endParaRPr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30" y="1187450"/>
            <a:ext cx="9239885" cy="25469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通用的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9540" y="488315"/>
            <a:ext cx="1724660" cy="5822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0200" y="536575"/>
            <a:ext cx="1542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/>
              <a:t>习作例文</a:t>
            </a:r>
            <a:endParaRPr lang="zh-CN" altLang="zh-CN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465455" y="823595"/>
            <a:ext cx="8159115" cy="40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他 生 气 了</a:t>
            </a:r>
            <a:endParaRPr lang="zh-CN" altLang="en-US" sz="24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6096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在我的印象中，爸爸一直都是一个很温和的人，极少冲人发脾气。但那一次，我却把爸爸惹火了。</a:t>
            </a:r>
            <a:endParaRPr lang="zh-CN" altLang="en-US" sz="24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6096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那天放学回家，公交车到站后，我正要下车，可车门外一个小弟弟一直往里挤。我非常生气，就狠狠地推了他一下，把他推倒了。</a:t>
            </a: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这一幕正好被接我的爸爸看到了，他的脸立马拉了下来，但他什么也没说，只是走过去拉起小弟弟，将他送上车。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【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通过对爸爸的神态和动作描写，表现了他非常生气但又极力克制的情态。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】</a:t>
            </a:r>
            <a:endParaRPr lang="zh-CN" altLang="en-US" sz="2400" b="1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86105" y="1033145"/>
            <a:ext cx="7971790" cy="363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4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之后，爸爸看也不看我一眼，就一言不发地向家走去。我忐忑不安地跟在爸爸身后，心里别提有多后悔了。</a:t>
            </a:r>
            <a:endParaRPr lang="zh-CN" altLang="en-US" sz="24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60960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4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回到家，爸爸往沙发上一坐，狠狠地瞪着我。他的脸上布满了阴云，额头上多了好几条“小溪”，我赶忙低下头，不敢再看。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【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通过具体的神态描写，表现了爸爸生气的心情。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】</a:t>
            </a:r>
            <a:endParaRPr lang="zh-CN" altLang="en-US" sz="2400" b="1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60960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4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“说，你今天错在哪儿了？”爸爸终于忍不住了，大声地责问我。</a:t>
            </a:r>
            <a:endParaRPr lang="zh-CN" altLang="en-US" sz="2400" b="1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2605" y="991870"/>
            <a:ext cx="8098790" cy="540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4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“我哪儿错了？要不是他一直挡着我，我才不会推他呢！”我勇敢地抬起头，理直气壮地说。</a:t>
            </a:r>
            <a:endParaRPr lang="zh-CN" altLang="en-US" sz="24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60960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4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爸爸气得站起来，喝道：“把别人推倒，你还有理了？”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【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气得站起来” “喝道”，表现了爸爸听了“我”的辩解后气急的样子。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】</a:t>
            </a:r>
            <a:endParaRPr lang="zh-CN" altLang="en-US" sz="2400" b="1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pPr indent="60960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4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“怎么没理？本来上车的就该让下车的，我没错！”我好像溺水的人抓住了一根救命稻草，拼命地辩解道。</a:t>
            </a:r>
            <a:endParaRPr lang="zh-CN" altLang="en-US" sz="24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pPr indent="60960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4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“嗬，癞蛤蟆打哈欠</a:t>
            </a:r>
            <a:r>
              <a:rPr lang="zh-CN" altLang="en-US" sz="2400" b="1">
                <a:latin typeface="方正姚体" panose="02010601030101010101" charset="-122"/>
                <a:ea typeface="方正姚体" panose="02010601030101010101" charset="-122"/>
                <a:cs typeface="楷体_GB2312" panose="02010609030101010101" charset="-122"/>
                <a:sym typeface="+mn-ea"/>
              </a:rPr>
              <a:t>—— </a:t>
            </a:r>
            <a:r>
              <a:rPr lang="zh-CN" altLang="en-US" sz="24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你好大的口气，想想你是从</a:t>
            </a:r>
            <a:endParaRPr lang="zh-CN" altLang="en-US" sz="24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60960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zh-CN" altLang="en-US" sz="24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60960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zh-CN" altLang="en-US" sz="2400" b="1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pPr indent="60960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zh-CN" altLang="en-US" sz="2400" b="1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60960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zh-CN" altLang="en-US" sz="24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10235" y="1216660"/>
            <a:ext cx="7924165" cy="1937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/>
              <a:t>   </a:t>
            </a:r>
            <a:r>
              <a:rPr lang="zh-CN" altLang="en-US" sz="24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哪个门下的车？”爸爸的脸涨得通红，眼珠子瞪得吓人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。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【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“脸涨得通红，眼珠子瞪得吓人”，此处的神态描写写出了爸爸的生气程度进一步加深。】</a:t>
            </a:r>
            <a:endParaRPr lang="zh-CN" altLang="en-US" sz="2400">
              <a:solidFill>
                <a:srgbClr val="FF0000"/>
              </a:solidFill>
            </a:endParaRPr>
          </a:p>
          <a:p>
            <a:pPr indent="60960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zh-CN" altLang="en-US" sz="24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pic>
        <p:nvPicPr>
          <p:cNvPr id="5" name="图片 4" descr="习作四-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5575" y="2371090"/>
            <a:ext cx="2991485" cy="26225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03605" y="2750820"/>
            <a:ext cx="5989320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4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啊呀，我记起来了，我好像是从前门下的车。这一刻，我羞得脸都烧红了，仿佛从耳根，连脖子，经背脊一路烧下去，直到脚跟。</a:t>
            </a:r>
            <a:endParaRPr lang="zh-CN" altLang="en-US" sz="24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9435" y="1320800"/>
            <a:ext cx="6196965" cy="274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4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“爸爸，对不起，我错了！”我低下头看着脚尖，嗫嚅道。</a:t>
            </a:r>
            <a:endParaRPr lang="zh-CN" altLang="en-US" sz="24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indent="609600"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4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爸爸的脸色终于缓和下来，慢慢走到我面前，摸摸我的头： “知错能改，还是好孩子！”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【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“脸色终于缓和下来”，写出了爸爸知道“我”知错后，对“我”的谅解。</a:t>
            </a:r>
            <a:r>
              <a:rPr lang="zh-CN" altLang="en-US" sz="24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】</a:t>
            </a:r>
            <a:endParaRPr lang="zh-CN" altLang="en-US" sz="2400" b="1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pic>
        <p:nvPicPr>
          <p:cNvPr id="5" name="图片 4" descr="习作四-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0180" y="1629410"/>
            <a:ext cx="2991485" cy="262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92250" y="1419225"/>
            <a:ext cx="6160135" cy="133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EBD2">
                    <a:alpha val="53000"/>
                  </a:srgb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5400" b="1">
                <a:sym typeface="+mn-ea"/>
              </a:rPr>
              <a:t>语文园地</a:t>
            </a:r>
            <a:endParaRPr lang="zh-CN" altLang="en-US" sz="5400" b="1">
              <a:latin typeface="黑体" panose="02010600030101010101" pitchFamily="2" charset="-122"/>
              <a:ea typeface="黑体" panose="02010600030101010101" pitchFamily="2" charset="-122"/>
              <a:cs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</p:tagLst>
</file>

<file path=ppt/tags/tag2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</p:tagLst>
</file>

<file path=ppt/theme/theme1.xml><?xml version="1.0" encoding="utf-8"?>
<a:theme xmlns:a="http://schemas.openxmlformats.org/drawingml/2006/main" name="1_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2670</Words>
  <Application>WPS 演示</Application>
  <PresentationFormat>全屏显示(16:9)</PresentationFormat>
  <Paragraphs>123</Paragraphs>
  <Slides>21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宋体</vt:lpstr>
      <vt:lpstr>Wingdings</vt:lpstr>
      <vt:lpstr>黑体</vt:lpstr>
      <vt:lpstr>楷体_GB2312</vt:lpstr>
      <vt:lpstr>微软雅黑</vt:lpstr>
      <vt:lpstr>方正姚体</vt:lpstr>
      <vt:lpstr>Arial Unicode MS</vt:lpstr>
      <vt:lpstr>Calibri</vt:lpstr>
      <vt:lpstr>Lucida Sans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jinhu.me</dc:creator>
  <cp:lastModifiedBy>Administrator</cp:lastModifiedBy>
  <cp:revision>475</cp:revision>
  <dcterms:created xsi:type="dcterms:W3CDTF">2016-03-25T01:23:00Z</dcterms:created>
  <dcterms:modified xsi:type="dcterms:W3CDTF">2020-03-03T04:28:16Z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