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3"/>
    <p:sldId id="258" r:id="rId4"/>
    <p:sldId id="259" r:id="rId5"/>
    <p:sldId id="260" r:id="rId6"/>
    <p:sldId id="274" r:id="rId7"/>
    <p:sldId id="261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76" r:id="rId16"/>
    <p:sldId id="268" r:id="rId17"/>
    <p:sldId id="277" r:id="rId18"/>
  </p:sldIdLst>
  <p:sldSz cx="12192000" cy="6858000"/>
  <p:notesSz cx="6858000" cy="9144000"/>
  <p:embeddedFontLst>
    <p:embeddedFont>
      <p:font typeface="黑体" panose="02010600030101010101" charset="-122"/>
      <p:regular r:id="rId24"/>
    </p:embeddedFont>
    <p:embeddedFont>
      <p:font typeface="Calibri" panose="020F0502020204030204" charset="0"/>
      <p:regular r:id="rId25"/>
      <p:bold r:id="rId26"/>
      <p:italic r:id="rId27"/>
      <p:boldItalic r:id="rId28"/>
    </p:embeddedFont>
    <p:embeddedFont>
      <p:font typeface="微软雅黑" panose="020B0503020204020204" charset="-122"/>
      <p:regular r:id="rId29"/>
    </p:embeddedFont>
    <p:embeddedFont>
      <p:font typeface="隶书" panose="02010509060101010101" charset="-122"/>
      <p:regular r:id="rId30"/>
    </p:embeddedFont>
    <p:embeddedFont>
      <p:font typeface="GB Pinyinok-D" panose="02010601030101010101" charset="-122"/>
      <p:regular r:id="rId31"/>
    </p:embeddedFont>
    <p:embeddedFont>
      <p:font typeface="楷体" panose="02010609060101010101" charset="-122"/>
      <p:regular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9AD0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03" y="53"/>
      </p:cViewPr>
      <p:guideLst>
        <p:guide orient="horz" pos="2174"/>
        <p:guide pos="376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font" Target="fonts/font9.fntdata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" Target="slides/slide1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gradFill rotWithShape="0">
          <a:gsLst>
            <a:gs pos="0">
              <a:schemeClr val="bg1"/>
            </a:gs>
            <a:gs pos="100000">
              <a:srgbClr val="CBE0F1">
                <a:alpha val="46999"/>
              </a:srgbClr>
            </a:gs>
          </a:gsLst>
          <a:lin ang="189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9525" y="0"/>
            <a:ext cx="196850" cy="6881813"/>
          </a:xfrm>
          <a:prstGeom prst="rect">
            <a:avLst/>
          </a:prstGeom>
          <a:solidFill>
            <a:srgbClr val="66A4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" name="矩形 5"/>
          <p:cNvSpPr/>
          <p:nvPr userDrawn="1"/>
        </p:nvSpPr>
        <p:spPr>
          <a:xfrm>
            <a:off x="206375" y="-3175"/>
            <a:ext cx="11974513" cy="227013"/>
          </a:xfrm>
          <a:prstGeom prst="rect">
            <a:avLst/>
          </a:prstGeom>
          <a:solidFill>
            <a:srgbClr val="66A4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8" name="矩形 7"/>
          <p:cNvSpPr/>
          <p:nvPr userDrawn="1"/>
        </p:nvSpPr>
        <p:spPr>
          <a:xfrm flipV="1">
            <a:off x="206375" y="6613525"/>
            <a:ext cx="11779250" cy="269875"/>
          </a:xfrm>
          <a:prstGeom prst="rect">
            <a:avLst/>
          </a:prstGeom>
          <a:solidFill>
            <a:srgbClr val="66A4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0" name="矩形 9"/>
          <p:cNvSpPr/>
          <p:nvPr userDrawn="1"/>
        </p:nvSpPr>
        <p:spPr>
          <a:xfrm flipH="1">
            <a:off x="11985625" y="223838"/>
            <a:ext cx="195263" cy="6651625"/>
          </a:xfrm>
          <a:prstGeom prst="rect">
            <a:avLst/>
          </a:prstGeom>
          <a:solidFill>
            <a:srgbClr val="66A4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2" name="矩形 11"/>
          <p:cNvSpPr/>
          <p:nvPr userDrawn="1"/>
        </p:nvSpPr>
        <p:spPr>
          <a:xfrm>
            <a:off x="206375" y="3384550"/>
            <a:ext cx="5040313" cy="3316288"/>
          </a:xfrm>
          <a:prstGeom prst="rect">
            <a:avLst/>
          </a:prstGeom>
          <a:blipFill rotWithShape="1">
            <a:blip r:embed="rId2" cstate="print">
              <a:alphaModFix amt="4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rgbClr val="71B4E4">
            <a:alpha val="68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701800" y="796925"/>
            <a:ext cx="1962150" cy="1431925"/>
          </a:xfrm>
          <a:prstGeom prst="rect">
            <a:avLst/>
          </a:prstGeom>
          <a:solidFill>
            <a:srgbClr val="9DC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" name="矩形 5"/>
          <p:cNvSpPr/>
          <p:nvPr userDrawn="1"/>
        </p:nvSpPr>
        <p:spPr>
          <a:xfrm>
            <a:off x="1588" y="22225"/>
            <a:ext cx="1812925" cy="1384300"/>
          </a:xfrm>
          <a:prstGeom prst="rect">
            <a:avLst/>
          </a:prstGeom>
          <a:solidFill>
            <a:srgbClr val="9DC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7" name="矩形 16"/>
          <p:cNvSpPr/>
          <p:nvPr userDrawn="1"/>
        </p:nvSpPr>
        <p:spPr>
          <a:xfrm>
            <a:off x="447675" y="500063"/>
            <a:ext cx="11277600" cy="58816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bg>
      <p:bgPr>
        <a:solidFill>
          <a:srgbClr val="71B4E4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2479675" y="1973263"/>
            <a:ext cx="731202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矩形 3"/>
          <p:cNvSpPr/>
          <p:nvPr userDrawn="1"/>
        </p:nvSpPr>
        <p:spPr>
          <a:xfrm>
            <a:off x="4314825" y="936625"/>
            <a:ext cx="3571875" cy="828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48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声  明</a:t>
            </a:r>
            <a:endParaRPr lang="zh-CN" altLang="en-US" sz="48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5125" name="文本框 4"/>
          <p:cNvSpPr txBox="1"/>
          <p:nvPr userDrawn="1"/>
        </p:nvSpPr>
        <p:spPr>
          <a:xfrm>
            <a:off x="1158875" y="2174875"/>
            <a:ext cx="9847263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b="1">
                <a:solidFill>
                  <a:srgbClr val="1F74B4"/>
                </a:solidFill>
                <a:latin typeface="Calibri" panose="020F0502020204030204" charset="0"/>
                <a:ea typeface="宋体" panose="02010600030101010101" pitchFamily="2" charset="-122"/>
              </a:rPr>
              <a:t>         </a:t>
            </a:r>
            <a:r>
              <a:rPr lang="zh-CN" altLang="zh-CN" sz="2800" b="1">
                <a:solidFill>
                  <a:srgbClr val="1F74B4"/>
                </a:solidFill>
                <a:latin typeface="Calibri" panose="020F0502020204030204" charset="0"/>
                <a:ea typeface="宋体" panose="02010600030101010101" pitchFamily="2" charset="-122"/>
              </a:rPr>
              <a:t>本文件著作权为创作公司所有，仅限于教师教学及其他非商业性和非盈利性用途。如发现盗用、转卖、网络传播等侵权行为，本公司将依法追究其相应法律责任。</a:t>
            </a:r>
            <a:endParaRPr lang="zh-CN" altLang="zh-CN" sz="2800" b="1">
              <a:solidFill>
                <a:srgbClr val="1F74B4"/>
              </a:solidFill>
              <a:latin typeface="Calibri" panose="020F0502020204030204" charset="0"/>
              <a:ea typeface="宋体" panose="02010600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zh-CN" sz="2800" b="1">
                <a:solidFill>
                  <a:srgbClr val="1F74B4"/>
                </a:solidFill>
                <a:latin typeface="Calibri" panose="020F0502020204030204" charset="0"/>
                <a:ea typeface="宋体" panose="02010600030101010101" pitchFamily="2" charset="-122"/>
              </a:rPr>
              <a:t>         部分素材选自网络，如有争议，请联系删改。</a:t>
            </a:r>
            <a:endParaRPr lang="zh-CN" altLang="zh-CN" sz="2800" b="1">
              <a:solidFill>
                <a:srgbClr val="1F74B4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tags" Target="../tags/tag6.xml"/><Relationship Id="rId21" Type="http://schemas.openxmlformats.org/officeDocument/2006/relationships/tags" Target="../tags/tag5.xml"/><Relationship Id="rId20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3.xml"/><Relationship Id="rId18" Type="http://schemas.openxmlformats.org/officeDocument/2006/relationships/tags" Target="../tags/tag2.xml"/><Relationship Id="rId17" Type="http://schemas.openxmlformats.org/officeDocument/2006/relationships/tags" Target="../tags/tag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69925" y="431800"/>
            <a:ext cx="10852150" cy="6477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8"/>
            </p:custDataLst>
          </p:nvPr>
        </p:nvSpPr>
        <p:spPr>
          <a:xfrm>
            <a:off x="669925" y="1295400"/>
            <a:ext cx="10852150" cy="5040313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.xml"/><Relationship Id="rId2" Type="http://schemas.openxmlformats.org/officeDocument/2006/relationships/image" Target="../media/image3.png"/><Relationship Id="rId1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2" Type="http://schemas.openxmlformats.org/officeDocument/2006/relationships/image" Target="../media/image21.GIF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7.xml"/><Relationship Id="rId2" Type="http://schemas.openxmlformats.org/officeDocument/2006/relationships/image" Target="../media/image23.jpeg"/><Relationship Id="rId1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8.xml"/><Relationship Id="rId2" Type="http://schemas.openxmlformats.org/officeDocument/2006/relationships/image" Target="../media/image25.GIF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2" Type="http://schemas.openxmlformats.org/officeDocument/2006/relationships/image" Target="../media/image27.GIF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2" Type="http://schemas.openxmlformats.org/officeDocument/2006/relationships/image" Target="../media/image29.jpeg"/><Relationship Id="rId1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2" Type="http://schemas.openxmlformats.org/officeDocument/2006/relationships/image" Target="../media/image31.GIF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2.xml"/><Relationship Id="rId2" Type="http://schemas.openxmlformats.org/officeDocument/2006/relationships/image" Target="../media/image33.jpeg"/><Relationship Id="rId1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2" Type="http://schemas.openxmlformats.org/officeDocument/2006/relationships/image" Target="../media/image5.jpeg"/><Relationship Id="rId1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2" Type="http://schemas.openxmlformats.org/officeDocument/2006/relationships/image" Target="../media/image7.GIF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2" Type="http://schemas.openxmlformats.org/officeDocument/2006/relationships/image" Target="../media/image9.emf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" Type="http://schemas.openxmlformats.org/officeDocument/2006/relationships/image" Target="../media/image11.jpeg"/><Relationship Id="rId1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2" Type="http://schemas.openxmlformats.org/officeDocument/2006/relationships/image" Target="../media/image13.GIF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2" Type="http://schemas.openxmlformats.org/officeDocument/2006/relationships/image" Target="../media/image15.jpeg"/><Relationship Id="rId1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2" Type="http://schemas.openxmlformats.org/officeDocument/2006/relationships/image" Target="../media/image17.GIF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image" Target="../media/image19.GIF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700088" y="604838"/>
            <a:ext cx="63896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800" b="1" spc="200" noProof="1">
                <a:solidFill>
                  <a:schemeClr val="accent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根据部编版教材修订  五年级（下）  </a:t>
            </a:r>
            <a:endParaRPr lang="zh-CN" altLang="en-US" sz="2800" b="1" spc="200" noProof="1">
              <a:solidFill>
                <a:schemeClr val="accent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7170" name="组合 6"/>
          <p:cNvGrpSpPr/>
          <p:nvPr/>
        </p:nvGrpSpPr>
        <p:grpSpPr>
          <a:xfrm>
            <a:off x="9275763" y="4340225"/>
            <a:ext cx="1333500" cy="1333500"/>
            <a:chOff x="11805" y="6025"/>
            <a:chExt cx="2100" cy="2100"/>
          </a:xfrm>
        </p:grpSpPr>
        <p:grpSp>
          <p:nvGrpSpPr>
            <p:cNvPr id="7171" name="组合 19"/>
            <p:cNvGrpSpPr/>
            <p:nvPr/>
          </p:nvGrpSpPr>
          <p:grpSpPr>
            <a:xfrm>
              <a:off x="11805" y="6025"/>
              <a:ext cx="2100" cy="2100"/>
              <a:chOff x="17297" y="6072"/>
              <a:chExt cx="2100" cy="2100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17638" y="6431"/>
                <a:ext cx="1432" cy="143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pic>
            <p:nvPicPr>
              <p:cNvPr id="7173" name="图片 14"/>
              <p:cNvPicPr>
                <a:picLocks noChangeAspect="1"/>
              </p:cNvPicPr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17297" y="6072"/>
                <a:ext cx="2100" cy="210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" name="文本框 1"/>
            <p:cNvSpPr txBox="1"/>
            <p:nvPr/>
          </p:nvSpPr>
          <p:spPr>
            <a:xfrm>
              <a:off x="12030" y="6254"/>
              <a:ext cx="88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3200" spc="1000" noProof="1">
                  <a:solidFill>
                    <a:srgbClr val="66A4D5"/>
                  </a:solidFill>
                  <a:latin typeface="隶书" panose="02010509060101010101" charset="-122"/>
                  <a:ea typeface="隶书" panose="02010509060101010101" charset="-122"/>
                  <a:cs typeface="+mn-cs"/>
                </a:rPr>
                <a:t>生</a:t>
              </a:r>
              <a:endParaRPr lang="zh-CN" altLang="en-US" sz="3200" spc="1000" noProof="1">
                <a:solidFill>
                  <a:srgbClr val="66A4D5"/>
                </a:solidFill>
                <a:latin typeface="隶书" panose="02010509060101010101" charset="-122"/>
                <a:ea typeface="隶书" panose="02010509060101010101" charset="-122"/>
                <a:cs typeface="+mn-cs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2064" y="7022"/>
              <a:ext cx="88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3200" spc="1000" noProof="1">
                  <a:solidFill>
                    <a:srgbClr val="66A4D5"/>
                  </a:solidFill>
                  <a:latin typeface="隶书" panose="02010509060101010101" charset="-122"/>
                  <a:ea typeface="隶书" panose="02010509060101010101" charset="-122"/>
                  <a:cs typeface="+mn-cs"/>
                </a:rPr>
                <a:t>字</a:t>
              </a:r>
              <a:endParaRPr lang="zh-CN" altLang="en-US" sz="3200" spc="1000" noProof="1">
                <a:solidFill>
                  <a:srgbClr val="66A4D5"/>
                </a:solidFill>
                <a:latin typeface="隶书" panose="02010509060101010101" charset="-122"/>
                <a:ea typeface="隶书" panose="02010509060101010101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786" y="6266"/>
              <a:ext cx="88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3200" spc="1000" noProof="1">
                  <a:solidFill>
                    <a:srgbClr val="66A4D5"/>
                  </a:solidFill>
                  <a:latin typeface="隶书" panose="02010509060101010101" charset="-122"/>
                  <a:ea typeface="隶书" panose="02010509060101010101" charset="-122"/>
                  <a:cs typeface="+mn-cs"/>
                </a:rPr>
                <a:t>课</a:t>
              </a:r>
              <a:endParaRPr lang="zh-CN" altLang="en-US" sz="3200" spc="1000" noProof="1">
                <a:solidFill>
                  <a:srgbClr val="66A4D5"/>
                </a:solidFill>
                <a:latin typeface="隶书" panose="02010509060101010101" charset="-122"/>
                <a:ea typeface="隶书" panose="02010509060101010101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810" y="7022"/>
              <a:ext cx="88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zh-CN" altLang="en-US" sz="3200" spc="1000" noProof="1">
                  <a:solidFill>
                    <a:srgbClr val="66A4D5"/>
                  </a:solidFill>
                  <a:latin typeface="隶书" panose="02010509060101010101" charset="-122"/>
                  <a:ea typeface="隶书" panose="02010509060101010101" charset="-122"/>
                  <a:cs typeface="+mn-cs"/>
                </a:rPr>
                <a:t>件</a:t>
              </a:r>
              <a:endParaRPr lang="zh-CN" altLang="en-US" sz="3200" spc="1000" noProof="1">
                <a:solidFill>
                  <a:srgbClr val="66A4D5"/>
                </a:solidFill>
                <a:latin typeface="隶书" panose="02010509060101010101" charset="-122"/>
                <a:ea typeface="隶书" panose="02010509060101010101" charset="-122"/>
                <a:cs typeface="+mn-cs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" y="1910715"/>
            <a:ext cx="11369040" cy="15697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juàn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J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上下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目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11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家眷  女眷  眷属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誊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写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试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卷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名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誉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5" name="图片 4" descr="FS眷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25" y="5454809"/>
            <a:ext cx="6137275" cy="525145"/>
          </a:xfrm>
          <a:prstGeom prst="rect">
            <a:avLst/>
          </a:prstGeom>
        </p:spPr>
      </p:pic>
      <p:pic>
        <p:nvPicPr>
          <p:cNvPr id="7" name="图片 6" descr="眷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" y="2536825"/>
            <a:ext cx="4104640" cy="28733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fù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F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半包围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走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9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奔赴  赴约  赶赴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380" y="3451225"/>
            <a:ext cx="63658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赶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路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趋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势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超越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2" name="图片 1" descr="赴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6405" y="2513330"/>
            <a:ext cx="4021455" cy="2815590"/>
          </a:xfrm>
          <a:prstGeom prst="rect">
            <a:avLst/>
          </a:prstGeom>
        </p:spPr>
      </p:pic>
      <p:pic>
        <p:nvPicPr>
          <p:cNvPr id="3" name="图片 2" descr="FS赴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4950" y="5428139"/>
            <a:ext cx="5186680" cy="5429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gǎo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G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扌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13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搞笑  搞定  搞花样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380" y="3451225"/>
            <a:ext cx="63658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草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稿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铁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镐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芦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蒿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4" name="图片 3" descr="FS搞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4620" y="5402580"/>
            <a:ext cx="7583170" cy="548640"/>
          </a:xfrm>
          <a:prstGeom prst="rect">
            <a:avLst/>
          </a:prstGeom>
        </p:spPr>
      </p:pic>
      <p:pic>
        <p:nvPicPr>
          <p:cNvPr id="5" name="图片 4" descr="搞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225" y="2513330"/>
            <a:ext cx="4086860" cy="28613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shū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S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歹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10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特殊  殊荣  殊途同归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380" y="3451225"/>
            <a:ext cx="63658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珍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珠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一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株  诛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心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2" name="图片 1" descr="FS殊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8285" y="5422424"/>
            <a:ext cx="5695315" cy="536575"/>
          </a:xfrm>
          <a:prstGeom prst="rect">
            <a:avLst/>
          </a:prstGeom>
        </p:spPr>
      </p:pic>
      <p:pic>
        <p:nvPicPr>
          <p:cNvPr id="6" name="图片 5" descr="殊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180" y="2537460"/>
            <a:ext cx="4093210" cy="28663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zūn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Z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上下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寸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12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尊敬  尊崇  尊重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1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遵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守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蹲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守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酒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樽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尊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9895" y="2536825"/>
            <a:ext cx="4022090" cy="2815590"/>
          </a:xfrm>
          <a:prstGeom prst="rect">
            <a:avLst/>
          </a:prstGeom>
        </p:spPr>
      </p:pic>
      <p:pic>
        <p:nvPicPr>
          <p:cNvPr id="3" name="图片 2" descr="FS尊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8120" y="5423535"/>
            <a:ext cx="7028180" cy="5251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qiān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Q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上下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⺮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13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签名  签字  竹签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380" y="3451225"/>
            <a:ext cx="63658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答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应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宝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剑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勤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俭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2" name="图片 1" descr="FS签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3360" y="5438140"/>
            <a:ext cx="7489825" cy="487680"/>
          </a:xfrm>
          <a:prstGeom prst="rect">
            <a:avLst/>
          </a:prstGeom>
        </p:spPr>
      </p:pic>
      <p:pic>
        <p:nvPicPr>
          <p:cNvPr id="4" name="图片 3" descr="签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595" y="2538095"/>
            <a:ext cx="4031615" cy="28225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gé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G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独体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革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9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革命  皮革  改革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380" y="3451225"/>
            <a:ext cx="63658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花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草  鞋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子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靴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子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5" name="图片 4" descr="革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4500" y="2505710"/>
            <a:ext cx="4024630" cy="2817495"/>
          </a:xfrm>
          <a:prstGeom prst="rect">
            <a:avLst/>
          </a:prstGeom>
        </p:spPr>
      </p:pic>
      <p:pic>
        <p:nvPicPr>
          <p:cNvPr id="2" name="图片 1" descr="FS革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1600" y="5372100"/>
            <a:ext cx="5294630" cy="5537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组合 5"/>
          <p:cNvGrpSpPr/>
          <p:nvPr/>
        </p:nvGrpSpPr>
        <p:grpSpPr>
          <a:xfrm>
            <a:off x="465138" y="730250"/>
            <a:ext cx="3055937" cy="584200"/>
            <a:chOff x="732" y="1151"/>
            <a:chExt cx="4813" cy="919"/>
          </a:xfrm>
        </p:grpSpPr>
        <p:sp>
          <p:nvSpPr>
            <p:cNvPr id="7" name="矩形 6"/>
            <p:cNvSpPr/>
            <p:nvPr/>
          </p:nvSpPr>
          <p:spPr>
            <a:xfrm>
              <a:off x="732" y="1199"/>
              <a:ext cx="804" cy="804"/>
            </a:xfrm>
            <a:prstGeom prst="rect">
              <a:avLst/>
            </a:prstGeom>
            <a:solidFill>
              <a:srgbClr val="71B4E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8" name="矩形 7"/>
            <p:cNvSpPr/>
            <p:nvPr/>
          </p:nvSpPr>
          <p:spPr>
            <a:xfrm>
              <a:off x="1716" y="1199"/>
              <a:ext cx="180" cy="804"/>
            </a:xfrm>
            <a:prstGeom prst="rect">
              <a:avLst/>
            </a:prstGeom>
            <a:solidFill>
              <a:srgbClr val="71B4E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220" y="1151"/>
              <a:ext cx="33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spc="1600" noProof="1">
                  <a:solidFill>
                    <a:srgbClr val="509AD0"/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rPr>
                <a:t>会写字</a:t>
              </a:r>
              <a:endParaRPr lang="zh-CN" altLang="en-US" sz="3200" b="1" spc="1600" noProof="1">
                <a:solidFill>
                  <a:srgbClr val="509AD0"/>
                </a:solidFill>
              </a:endParaRPr>
            </a:p>
          </p:txBody>
        </p:sp>
      </p:grpSp>
      <p:sp>
        <p:nvSpPr>
          <p:cNvPr id="922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zé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922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922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2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23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Z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923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23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23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氵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23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8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23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23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光泽  福泽  沼泽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23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23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241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24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9243" name="文本框 26"/>
          <p:cNvSpPr txBox="1"/>
          <p:nvPr/>
        </p:nvSpPr>
        <p:spPr>
          <a:xfrm>
            <a:off x="5580380" y="3451225"/>
            <a:ext cx="562991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翻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译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演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绎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选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择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泽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80365" y="2536825"/>
            <a:ext cx="4067175" cy="2846705"/>
          </a:xfrm>
          <a:prstGeom prst="rect">
            <a:avLst/>
          </a:prstGeom>
        </p:spPr>
      </p:pic>
      <p:pic>
        <p:nvPicPr>
          <p:cNvPr id="3" name="图片 2" descr="FS泽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4160" y="5435124"/>
            <a:ext cx="4486275" cy="5289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péng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P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彡 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12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姓彭  彭泽  大彭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1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膨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胀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澎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湖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鼓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励</a:t>
            </a:r>
            <a:endParaRPr lang="zh-CN" altLang="en-US" sz="4000" b="1">
              <a:solidFill>
                <a:srgbClr val="509AD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FS彭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5755" y="5424170"/>
            <a:ext cx="6858000" cy="537845"/>
          </a:xfrm>
          <a:prstGeom prst="rect">
            <a:avLst/>
          </a:prstGeom>
        </p:spPr>
      </p:pic>
      <p:pic>
        <p:nvPicPr>
          <p:cNvPr id="3" name="图片 2" descr="彭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415" y="2536825"/>
            <a:ext cx="4073525" cy="28524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nǐ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N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扌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7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模拟  拟人  拟定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1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褒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姒  似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乎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 descr="FS拟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5425" y="5428139"/>
            <a:ext cx="3759200" cy="507365"/>
          </a:xfrm>
          <a:prstGeom prst="rect">
            <a:avLst/>
          </a:prstGeom>
        </p:spPr>
      </p:pic>
      <p:pic>
        <p:nvPicPr>
          <p:cNvPr id="10259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4125" y="2751138"/>
            <a:ext cx="2422525" cy="2430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0" name="文本框 30"/>
          <p:cNvSpPr txBox="1"/>
          <p:nvPr/>
        </p:nvSpPr>
        <p:spPr>
          <a:xfrm>
            <a:off x="1323975" y="2732088"/>
            <a:ext cx="205740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6000">
                <a:latin typeface="楷体" panose="02010609060101010101" charset="-122"/>
                <a:ea typeface="楷体" panose="02010609060101010101" charset="-122"/>
              </a:rPr>
              <a:t>拟</a:t>
            </a:r>
            <a:endParaRPr lang="zh-CN" altLang="en-US" sz="1600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móu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M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讠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11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阴谋  谋划  计谋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1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媒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体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煤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炭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间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谍 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谋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3230" y="2522855"/>
            <a:ext cx="3995420" cy="2797175"/>
          </a:xfrm>
          <a:prstGeom prst="rect">
            <a:avLst/>
          </a:prstGeom>
        </p:spPr>
      </p:pic>
      <p:pic>
        <p:nvPicPr>
          <p:cNvPr id="4" name="图片 3" descr="FS谋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920" y="5476399"/>
            <a:ext cx="5636895" cy="4819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ruì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R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王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13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祥瑞  瑞雪  瑞年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端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着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揣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着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惴惴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不安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4" name="图片 3" descr="FS瑞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4310" y="5396230"/>
            <a:ext cx="7419975" cy="537210"/>
          </a:xfrm>
          <a:prstGeom prst="rect">
            <a:avLst/>
          </a:prstGeom>
        </p:spPr>
      </p:pic>
      <p:pic>
        <p:nvPicPr>
          <p:cNvPr id="5" name="图片 4" descr="瑞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260" y="2503805"/>
            <a:ext cx="4022725" cy="28162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sǔn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S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扌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10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损坏  破损  损失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方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圆  陨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落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成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员  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2" name="图片 1" descr="损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1640" y="2561590"/>
            <a:ext cx="4029710" cy="2820670"/>
          </a:xfrm>
          <a:prstGeom prst="rect">
            <a:avLst/>
          </a:prstGeom>
        </p:spPr>
      </p:pic>
      <p:pic>
        <p:nvPicPr>
          <p:cNvPr id="3" name="图片 2" descr="FS损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7650" y="5411470"/>
            <a:ext cx="5596255" cy="527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duàn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D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钅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14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锻炼  锻造  锻铸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锦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缎  椴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树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文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段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4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 descr="FS锻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5735" y="5385435"/>
            <a:ext cx="8521700" cy="572135"/>
          </a:xfrm>
          <a:prstGeom prst="rect">
            <a:avLst/>
          </a:prstGeom>
        </p:spPr>
      </p:pic>
      <p:pic>
        <p:nvPicPr>
          <p:cNvPr id="7" name="图片 6" descr="锻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395" y="2536825"/>
            <a:ext cx="4175125" cy="27838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0"/>
          <p:cNvSpPr txBox="1"/>
          <p:nvPr/>
        </p:nvSpPr>
        <p:spPr>
          <a:xfrm>
            <a:off x="1270635" y="1689100"/>
            <a:ext cx="2339975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5200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liàn</a:t>
            </a:r>
            <a:endParaRPr lang="en-US" altLang="zh-CN" sz="5200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grpSp>
        <p:nvGrpSpPr>
          <p:cNvPr id="10242" name="组合 28"/>
          <p:cNvGrpSpPr/>
          <p:nvPr/>
        </p:nvGrpSpPr>
        <p:grpSpPr>
          <a:xfrm>
            <a:off x="1262063" y="1544638"/>
            <a:ext cx="2354262" cy="1211262"/>
            <a:chOff x="2295" y="2480"/>
            <a:chExt cx="3709" cy="1909"/>
          </a:xfrm>
        </p:grpSpPr>
        <p:grpSp>
          <p:nvGrpSpPr>
            <p:cNvPr id="10243" name="组合 25"/>
            <p:cNvGrpSpPr/>
            <p:nvPr/>
          </p:nvGrpSpPr>
          <p:grpSpPr>
            <a:xfrm>
              <a:off x="2295" y="2531"/>
              <a:ext cx="3709" cy="1254"/>
              <a:chOff x="2295" y="2549"/>
              <a:chExt cx="3709" cy="1254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2295" y="2549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95" y="3176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2295" y="3803"/>
                <a:ext cx="3709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连接符 26"/>
            <p:cNvCxnSpPr/>
            <p:nvPr/>
          </p:nvCxnSpPr>
          <p:spPr>
            <a:xfrm flipV="1">
              <a:off x="2308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5995" y="2480"/>
              <a:ext cx="0" cy="190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文本框 6"/>
          <p:cNvSpPr txBox="1"/>
          <p:nvPr/>
        </p:nvSpPr>
        <p:spPr>
          <a:xfrm>
            <a:off x="4117975" y="1589088"/>
            <a:ext cx="183038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音序：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0" name="文本框 8"/>
          <p:cNvSpPr txBox="1"/>
          <p:nvPr/>
        </p:nvSpPr>
        <p:spPr>
          <a:xfrm>
            <a:off x="5662613" y="1619250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GB Pinyinok-D" panose="02010601030101010101" charset="-122"/>
                <a:ea typeface="GB Pinyinok-D" panose="02010601030101010101" charset="-122"/>
              </a:rPr>
              <a:t>L</a:t>
            </a:r>
            <a:endParaRPr lang="en-US" altLang="zh-CN" sz="4000" b="1">
              <a:solidFill>
                <a:srgbClr val="FF0000"/>
              </a:solidFill>
              <a:latin typeface="GB Pinyinok-D" panose="02010601030101010101" charset="-122"/>
              <a:ea typeface="GB Pinyinok-D" panose="02010601030101010101" charset="-122"/>
            </a:endParaRPr>
          </a:p>
        </p:txBody>
      </p:sp>
      <p:sp>
        <p:nvSpPr>
          <p:cNvPr id="10251" name="文本框 12"/>
          <p:cNvSpPr txBox="1"/>
          <p:nvPr/>
        </p:nvSpPr>
        <p:spPr>
          <a:xfrm>
            <a:off x="8736013" y="1609725"/>
            <a:ext cx="2255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左右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2" name="文本框 15"/>
          <p:cNvSpPr txBox="1"/>
          <p:nvPr/>
        </p:nvSpPr>
        <p:spPr>
          <a:xfrm>
            <a:off x="4129088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偏旁：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3" name="文本框 16"/>
          <p:cNvSpPr txBox="1"/>
          <p:nvPr/>
        </p:nvSpPr>
        <p:spPr>
          <a:xfrm>
            <a:off x="5611813" y="2503488"/>
            <a:ext cx="7318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火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4" name="文本框 19"/>
          <p:cNvSpPr txBox="1"/>
          <p:nvPr/>
        </p:nvSpPr>
        <p:spPr>
          <a:xfrm>
            <a:off x="9285288" y="2536825"/>
            <a:ext cx="15700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9</a:t>
            </a:r>
            <a:endParaRPr lang="en-US" alt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5" name="文本框 25"/>
          <p:cNvSpPr txBox="1"/>
          <p:nvPr/>
        </p:nvSpPr>
        <p:spPr>
          <a:xfrm>
            <a:off x="4148138" y="34432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形近：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6" name="文本框 26"/>
          <p:cNvSpPr txBox="1"/>
          <p:nvPr/>
        </p:nvSpPr>
        <p:spPr>
          <a:xfrm>
            <a:off x="5580063" y="4376738"/>
            <a:ext cx="65532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炼铁  冶炼  炼炉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257" name="文本框 30"/>
          <p:cNvSpPr txBox="1"/>
          <p:nvPr/>
        </p:nvSpPr>
        <p:spPr>
          <a:xfrm>
            <a:off x="1257300" y="5319713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笔顺：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58" name="文本框 25"/>
          <p:cNvSpPr txBox="1"/>
          <p:nvPr/>
        </p:nvSpPr>
        <p:spPr>
          <a:xfrm>
            <a:off x="4148138" y="43703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组词：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2" name="文本框 15"/>
          <p:cNvSpPr txBox="1"/>
          <p:nvPr/>
        </p:nvSpPr>
        <p:spPr>
          <a:xfrm>
            <a:off x="7315200" y="2516188"/>
            <a:ext cx="182880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笔画数：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263" name="文本框 26"/>
          <p:cNvSpPr txBox="1"/>
          <p:nvPr/>
        </p:nvSpPr>
        <p:spPr>
          <a:xfrm>
            <a:off x="5580063" y="3451225"/>
            <a:ext cx="59531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练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习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挑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拣 </a:t>
            </a:r>
            <a:r>
              <a:rPr lang="zh-CN" altLang="en-US" sz="4000" b="1">
                <a:solidFill>
                  <a:srgbClr val="509AD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6"/>
          <p:cNvSpPr txBox="1"/>
          <p:nvPr/>
        </p:nvSpPr>
        <p:spPr>
          <a:xfrm>
            <a:off x="7289800" y="1589088"/>
            <a:ext cx="1830388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>
                <a:solidFill>
                  <a:srgbClr val="509AD0"/>
                </a:solidFill>
                <a:latin typeface="黑体" panose="02010600030101010101" charset="-122"/>
                <a:ea typeface="黑体" panose="02010600030101010101" charset="-122"/>
              </a:rPr>
              <a:t>结构：</a:t>
            </a:r>
            <a:endParaRPr lang="zh-CN" altLang="en-US" sz="4000">
              <a:solidFill>
                <a:srgbClr val="509AD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pic>
        <p:nvPicPr>
          <p:cNvPr id="2" name="图片 1" descr="FS炼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0810" y="5393055"/>
            <a:ext cx="5356225" cy="560705"/>
          </a:xfrm>
          <a:prstGeom prst="rect">
            <a:avLst/>
          </a:prstGeom>
        </p:spPr>
      </p:pic>
      <p:pic>
        <p:nvPicPr>
          <p:cNvPr id="3" name="图片 2" descr="炼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215" y="2536825"/>
            <a:ext cx="4011930" cy="28086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LIDE_MODEL_TYPE" val="cover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为中华之崛起而读书好好学习天天向上</Template>
  <TotalTime>0</TotalTime>
  <Words>799</Words>
  <Application>WPS 演示</Application>
  <PresentationFormat>自定义</PresentationFormat>
  <Paragraphs>434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黑体</vt:lpstr>
      <vt:lpstr>Calibri</vt:lpstr>
      <vt:lpstr>微软雅黑</vt:lpstr>
      <vt:lpstr>隶书</vt:lpstr>
      <vt:lpstr>GB Pinyinok-D</vt:lpstr>
      <vt:lpstr>楷体</vt:lpstr>
      <vt:lpstr>Arial Unicode MS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为中华之崛起而读书好好学习天天向上</Company>
  <LinksUpToDate>false</LinksUpToDate>
  <SharedDoc>false</SharedDoc>
  <HyperlinksChanged>false</HyperlinksChanged>
  <AppVersion>14.0000</AppVersion>
  <Manager>为中华之崛起而读书好好学习天天向上</Manager>
  <HyperlinkBase>为中华之崛起而读书好好学习天天向上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为中华之崛起而读书好好学习天天向上</dc:title>
  <dc:creator>cgl</dc:creator>
  <cp:keywords>为中华之崛起而读书好好学习天天向上</cp:keywords>
  <dc:description>为中华之崛起而读书好好学习天天向上</dc:description>
  <dc:subject>为中华之崛起而读书好好学习天天向上</dc:subject>
  <cp:category>为中华之崛起而读书好好学习天天向上</cp:category>
  <cp:lastModifiedBy>Administrator</cp:lastModifiedBy>
  <cp:revision>52</cp:revision>
  <dcterms:created xsi:type="dcterms:W3CDTF">2019-06-19T02:08:00Z</dcterms:created>
  <dcterms:modified xsi:type="dcterms:W3CDTF">2020-03-03T04:32:05Z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