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howGuides="1">
      <p:cViewPr varScale="1">
        <p:scale>
          <a:sx n="127" d="100"/>
          <a:sy n="127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ED021-0496-42A0-8A27-2621C5EF909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2DD5E6-CA94-493B-8A10-B56CC5D133D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DD5E6-CA94-493B-8A10-B56CC5D133D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 showMasterSp="0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49655" y="1483678"/>
            <a:ext cx="201930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u="dbl" dirty="0" smtClean="0">
                <a:solidFill>
                  <a:schemeClr val="accent6"/>
                </a:solidFill>
                <a:uFillTx/>
                <a:latin typeface="方正新楷体_GBK" panose="02000000000000000000" charset="-122"/>
                <a:ea typeface="方正新楷体_GBK" panose="02000000000000000000" charset="-122"/>
              </a:rPr>
              <a:t>习作导入</a:t>
            </a:r>
            <a:endParaRPr lang="zh-CN" altLang="en-US" sz="3600" b="1" u="dbl" dirty="0" smtClean="0">
              <a:solidFill>
                <a:srgbClr val="92D050"/>
              </a:solidFill>
              <a:uFillTx/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370312" y="1539875"/>
            <a:ext cx="458046" cy="45804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endParaRPr lang="zh-CN" altLang="en-US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chemeClr val="accent4"/>
              </a:solidFill>
              <a:effectLst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538587" y="1537067"/>
            <a:ext cx="463307" cy="46330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1" name="文本框 4"/>
          <p:cNvSpPr txBox="1"/>
          <p:nvPr/>
        </p:nvSpPr>
        <p:spPr>
          <a:xfrm>
            <a:off x="357158" y="2428868"/>
            <a:ext cx="4857784" cy="2676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黑体" panose="02010600030101010101" pitchFamily="2" charset="-122"/>
                <a:ea typeface="黑体" panose="02010600030101010101" pitchFamily="2" charset="-122"/>
              </a:rPr>
              <a:t>    他定住了一下，眼睛随即变得有些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晶亮</a:t>
            </a:r>
            <a:r>
              <a:rPr lang="zh-CN" altLang="en-US" sz="2800" b="1" dirty="0" smtClean="0">
                <a:latin typeface="黑体" panose="02010600030101010101" pitchFamily="2" charset="-122"/>
                <a:ea typeface="黑体" panose="02010600030101010101" pitchFamily="2" charset="-122"/>
              </a:rPr>
              <a:t>，脸部肌肉微微的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颤抖</a:t>
            </a:r>
            <a:r>
              <a:rPr lang="zh-CN" altLang="en-US" sz="2800" b="1" dirty="0" smtClean="0">
                <a:latin typeface="黑体" panose="02010600030101010101" pitchFamily="2" charset="-122"/>
                <a:ea typeface="黑体" panose="02010600030101010101" pitchFamily="2" charset="-122"/>
              </a:rPr>
              <a:t>。他没有说话。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慢慢的</a:t>
            </a:r>
            <a:r>
              <a:rPr lang="zh-CN" altLang="en-US" sz="2800" b="1" dirty="0" smtClean="0">
                <a:latin typeface="黑体" panose="02010600030101010101" pitchFamily="2" charset="-122"/>
                <a:ea typeface="黑体" panose="02010600030101010101" pitchFamily="2" charset="-122"/>
              </a:rPr>
              <a:t>用右手握住我的左臂，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紧紧的</a:t>
            </a:r>
            <a:r>
              <a:rPr lang="zh-CN" altLang="en-US" sz="2800" b="1" dirty="0" smtClean="0">
                <a:latin typeface="黑体" panose="02010600030101010101" pitchFamily="2" charset="-122"/>
                <a:ea typeface="黑体" panose="02010600030101010101" pitchFamily="2" charset="-122"/>
              </a:rPr>
              <a:t>。</a:t>
            </a:r>
            <a:endParaRPr lang="zh-CN" altLang="en-US" sz="2800" b="1" dirty="0"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pic>
        <p:nvPicPr>
          <p:cNvPr id="23554" name="Picture 2" descr="http://www.360changshi.com/uploadfile/2016/1021/20161021095044669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429256" y="2500306"/>
            <a:ext cx="3714744" cy="248602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21093" y="1483678"/>
            <a:ext cx="201930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dbl" strike="noStrike" kern="0" cap="none" spc="0" normalizeH="0" baseline="0" noProof="0" dirty="0" smtClean="0">
                <a:ln>
                  <a:noFill/>
                </a:ln>
                <a:solidFill>
                  <a:srgbClr val="FA8D3D"/>
                </a:solidFill>
                <a:effectLst/>
                <a:uLnTx/>
                <a:uFillTx/>
                <a:latin typeface="方正新楷体_GBK" panose="02000000000000000000" charset="-122"/>
                <a:ea typeface="方正新楷体_GBK" panose="02000000000000000000" charset="-122"/>
              </a:rPr>
              <a:t>思路指导</a:t>
            </a:r>
            <a:endParaRPr kumimoji="0" lang="zh-CN" altLang="en-US" sz="3600" b="1" i="0" u="dbl" strike="noStrike" kern="0" cap="none" spc="0" normalizeH="0" baseline="0" noProof="0" dirty="0" smtClean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441750" y="1539875"/>
            <a:ext cx="458046" cy="458046"/>
          </a:xfrm>
          <a:prstGeom prst="ellipse">
            <a:avLst/>
          </a:prstGeom>
          <a:solidFill>
            <a:srgbClr val="F9B639"/>
          </a:solidFill>
          <a:ln w="25400" cap="flat" cmpd="sng" algn="ctr">
            <a:solidFill>
              <a:srgbClr val="F9B639"/>
            </a:solidFill>
            <a:prstDash val="solid"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solidFill>
                  <a:srgbClr val="F9B639">
                    <a:lumMod val="60000"/>
                    <a:lumOff val="40000"/>
                  </a:srgbClr>
                </a:solidFill>
              </a:ln>
              <a:solidFill>
                <a:srgbClr val="F9B639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610025" y="1537067"/>
            <a:ext cx="463307" cy="463307"/>
          </a:xfrm>
          <a:prstGeom prst="ellipse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AC66BB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文本框 14"/>
          <p:cNvSpPr txBox="1"/>
          <p:nvPr/>
        </p:nvSpPr>
        <p:spPr>
          <a:xfrm>
            <a:off x="2786050" y="2143116"/>
            <a:ext cx="5286412" cy="953134"/>
          </a:xfrm>
          <a:prstGeom prst="wedgeRectCallout">
            <a:avLst>
              <a:gd name="adj1" fmla="val 45903"/>
              <a:gd name="adj2" fmla="val 10531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 fontAlgn="base"/>
            <a:r>
              <a:rPr lang="zh-CN" altLang="en-US" sz="2800" b="1" dirty="0" smtClean="0">
                <a:solidFill>
                  <a:srgbClr val="0070C0"/>
                </a:solidFill>
                <a:effectLst/>
                <a:latin typeface="楷体" panose="02010609060101010101" charset="-122"/>
                <a:ea typeface="楷体" panose="02010609060101010101" charset="-122"/>
                <a:sym typeface="+mn-ea"/>
              </a:rPr>
              <a:t>你可以用上一些修辞手法，比如：比喻、抒情等加以辅助。</a:t>
            </a:r>
            <a:endParaRPr lang="zh-CN" altLang="en-US" sz="2800" b="1" dirty="0">
              <a:solidFill>
                <a:srgbClr val="0070C0"/>
              </a:solidFill>
              <a:effectLst/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  <p:pic>
        <p:nvPicPr>
          <p:cNvPr id="6" name="Picture 2" descr="https://timgsa.baidu.com/timg?image&amp;quality=80&amp;size=b9999_10000&amp;sec=1552142212845&amp;di=36a0ac180e695fc55332fa3f7c7015e3&amp;imgtype=0&amp;src=http%3A%2F%2Fbpic.588ku.com%2Felement_origin_min_pic%2F17%2F02%2F08%2Ff196cfb0a49d10019890a383a7d6f6de.jpg"/>
          <p:cNvPicPr>
            <a:picLocks noChangeAspect="1" noChangeArrowheads="1"/>
          </p:cNvPicPr>
          <p:nvPr/>
        </p:nvPicPr>
        <p:blipFill>
          <a:blip r:embed="rId1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 l="26538" t="17051" r="19231" b="9216"/>
          <a:stretch>
            <a:fillRect/>
          </a:stretch>
        </p:blipFill>
        <p:spPr bwMode="auto">
          <a:xfrm>
            <a:off x="0" y="3429000"/>
            <a:ext cx="1285884" cy="1750984"/>
          </a:xfrm>
          <a:prstGeom prst="rect">
            <a:avLst/>
          </a:prstGeom>
          <a:noFill/>
        </p:spPr>
      </p:pic>
      <p:pic>
        <p:nvPicPr>
          <p:cNvPr id="7" name="Picture 4" descr="https://timgsa.baidu.com/timg?image&amp;quality=80&amp;size=b9999_10000&amp;sec=1552142643082&amp;di=1235e9c51cc977738dd4c9b4206aa62e&amp;imgtype=0&amp;src=http%3A%2F%2Fimg3.redocn.com%2Ftupian%2F20180327%2Fjiaoshikatongrenwu_928314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5881" r="17690" b="4749"/>
          <a:stretch>
            <a:fillRect/>
          </a:stretch>
        </p:blipFill>
        <p:spPr bwMode="auto">
          <a:xfrm>
            <a:off x="7572396" y="3071810"/>
            <a:ext cx="1386339" cy="2143140"/>
          </a:xfrm>
          <a:prstGeom prst="rect">
            <a:avLst/>
          </a:prstGeom>
          <a:noFill/>
        </p:spPr>
      </p:pic>
      <p:sp>
        <p:nvSpPr>
          <p:cNvPr id="8" name="矩形标注 7"/>
          <p:cNvSpPr/>
          <p:nvPr/>
        </p:nvSpPr>
        <p:spPr>
          <a:xfrm>
            <a:off x="1500166" y="3286124"/>
            <a:ext cx="4572000" cy="953134"/>
          </a:xfrm>
          <a:prstGeom prst="wedgeRectCallout">
            <a:avLst>
              <a:gd name="adj1" fmla="val -56350"/>
              <a:gd name="adj2" fmla="val -335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zh-CN" altLang="en-US" sz="2800" b="1" dirty="0" smtClean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我应该怎么来写，才能描写出他生气或者伤心的样子？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8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s://timgsa.baidu.com/timg?image&amp;quality=80&amp;size=b9999_10000&amp;sec=1552142212845&amp;di=36a0ac180e695fc55332fa3f7c7015e3&amp;imgtype=0&amp;src=http%3A%2F%2Fbpic.588ku.com%2Felement_origin_min_pic%2F17%2F02%2F08%2Ff196cfb0a49d10019890a383a7d6f6de.jpg"/>
          <p:cNvPicPr>
            <a:picLocks noChangeAspect="1" noChangeArrowheads="1"/>
          </p:cNvPicPr>
          <p:nvPr/>
        </p:nvPicPr>
        <p:blipFill>
          <a:blip r:embed="rId1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 l="26538" t="17051" r="19231" b="9216"/>
          <a:stretch>
            <a:fillRect/>
          </a:stretch>
        </p:blipFill>
        <p:spPr bwMode="auto">
          <a:xfrm>
            <a:off x="0" y="3429000"/>
            <a:ext cx="1285884" cy="1750984"/>
          </a:xfrm>
          <a:prstGeom prst="rect">
            <a:avLst/>
          </a:prstGeom>
          <a:noFill/>
        </p:spPr>
      </p:pic>
      <p:pic>
        <p:nvPicPr>
          <p:cNvPr id="10" name="Picture 4" descr="https://timgsa.baidu.com/timg?image&amp;quality=80&amp;size=b9999_10000&amp;sec=1552142643082&amp;di=1235e9c51cc977738dd4c9b4206aa62e&amp;imgtype=0&amp;src=http%3A%2F%2Fimg3.redocn.com%2Ftupian%2F20180327%2Fjiaoshikatongrenwu_928314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5881" r="17690" b="4749"/>
          <a:stretch>
            <a:fillRect/>
          </a:stretch>
        </p:blipFill>
        <p:spPr bwMode="auto">
          <a:xfrm>
            <a:off x="7286644" y="2714620"/>
            <a:ext cx="1672091" cy="2500330"/>
          </a:xfrm>
          <a:prstGeom prst="rect">
            <a:avLst/>
          </a:prstGeom>
          <a:noFill/>
        </p:spPr>
      </p:pic>
      <p:sp>
        <p:nvSpPr>
          <p:cNvPr id="11" name="矩形标注 10"/>
          <p:cNvSpPr/>
          <p:nvPr/>
        </p:nvSpPr>
        <p:spPr>
          <a:xfrm>
            <a:off x="1500166" y="3429000"/>
            <a:ext cx="5000660" cy="953134"/>
          </a:xfrm>
          <a:prstGeom prst="wedgeRectCallout">
            <a:avLst>
              <a:gd name="adj1" fmla="val -56350"/>
              <a:gd name="adj2" fmla="val -335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我不想只写那一时刻，我还想出自己他生气或者伤心的原因。</a:t>
            </a:r>
            <a:endParaRPr lang="zh-CN" altLang="en-US" sz="2800" dirty="0"/>
          </a:p>
        </p:txBody>
      </p:sp>
      <p:sp>
        <p:nvSpPr>
          <p:cNvPr id="12" name="文本框 14"/>
          <p:cNvSpPr txBox="1"/>
          <p:nvPr/>
        </p:nvSpPr>
        <p:spPr>
          <a:xfrm>
            <a:off x="2571736" y="2000240"/>
            <a:ext cx="5572164" cy="953134"/>
          </a:xfrm>
          <a:prstGeom prst="wedgeRectCallout">
            <a:avLst>
              <a:gd name="adj1" fmla="val 41659"/>
              <a:gd name="adj2" fmla="val 921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这样也可以，注意逻辑性，加上一些推断性词语，显得更准确！</a:t>
            </a:r>
            <a:endParaRPr lang="zh-CN" altLang="en-US" sz="2800" b="1" dirty="0">
              <a:solidFill>
                <a:srgbClr val="0070C0"/>
              </a:solidFill>
              <a:effectLst/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nimBg="1"/>
      <p:bldP spid="12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28596" y="2500306"/>
            <a:ext cx="8715404" cy="6508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altLang="zh-CN" sz="2800" b="1" dirty="0"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  <a:sym typeface="宋体" panose="02010600030101010101" pitchFamily="2" charset="-122"/>
              </a:rPr>
              <a:t>1.</a:t>
            </a:r>
            <a:r>
              <a:rPr lang="zh-CN" altLang="en-US" sz="2800" b="1" dirty="0" smtClean="0"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  <a:sym typeface="宋体" panose="02010600030101010101" pitchFamily="2" charset="-122"/>
              </a:rPr>
              <a:t>选取给你印象最深的一个场景，什么让他生气了？</a:t>
            </a:r>
            <a:endParaRPr lang="zh-CN" altLang="en-US" sz="2800" b="1" dirty="0">
              <a:latin typeface="黑体" panose="02010600030101010101" pitchFamily="2" charset="-122"/>
              <a:ea typeface="黑体" panose="02010600030101010101" pitchFamily="2" charset="-122"/>
              <a:cs typeface="黑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" name="流程图: 可选过程 3"/>
          <p:cNvSpPr/>
          <p:nvPr/>
        </p:nvSpPr>
        <p:spPr>
          <a:xfrm>
            <a:off x="571472" y="3286124"/>
            <a:ext cx="8215370" cy="2000264"/>
          </a:xfrm>
          <a:prstGeom prst="flowChartAlternateProcess">
            <a:avLst/>
          </a:prstGeom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eaLnBrk="0" hangingPunct="0">
              <a:lnSpc>
                <a:spcPct val="150000"/>
              </a:lnSpc>
            </a:pPr>
            <a:r>
              <a:rPr lang="zh-CN" altLang="en-US" sz="2800" noProof="1" smtClean="0">
                <a:solidFill>
                  <a:prstClr val="black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我在家里玩，爷爷叫我去学习，我先不肯，但在爷爷的劝说下，漫不经心地读起来，我偷偷地把小人书放在英语书里面，不料被爷爷发现了。</a:t>
            </a:r>
            <a:endParaRPr lang="zh-CN" altLang="en-US" sz="2800" strike="noStrike" noProof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  <p:sp>
        <p:nvSpPr>
          <p:cNvPr id="5" name="文本框 1"/>
          <p:cNvSpPr txBox="1"/>
          <p:nvPr/>
        </p:nvSpPr>
        <p:spPr>
          <a:xfrm>
            <a:off x="1121093" y="1483678"/>
            <a:ext cx="201930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dbl" strike="noStrike" kern="0" cap="none" spc="0" normalizeH="0" baseline="0" noProof="0" dirty="0" smtClean="0">
                <a:ln>
                  <a:noFill/>
                </a:ln>
                <a:solidFill>
                  <a:srgbClr val="FA8D3D"/>
                </a:solidFill>
                <a:effectLst/>
                <a:uLnTx/>
                <a:uFillTx/>
                <a:latin typeface="方正新楷体_GBK" panose="02000000000000000000" charset="-122"/>
                <a:ea typeface="方正新楷体_GBK" panose="02000000000000000000" charset="-122"/>
              </a:rPr>
              <a:t>技法点拨</a:t>
            </a:r>
            <a:endParaRPr kumimoji="0" lang="zh-CN" altLang="en-US" sz="3600" b="1" i="0" u="dbl" strike="noStrike" kern="0" cap="none" spc="0" normalizeH="0" baseline="0" noProof="0" dirty="0" smtClean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441750" y="1539875"/>
            <a:ext cx="458046" cy="458046"/>
          </a:xfrm>
          <a:prstGeom prst="ellipse">
            <a:avLst/>
          </a:prstGeom>
          <a:solidFill>
            <a:srgbClr val="F9B639"/>
          </a:solidFill>
          <a:ln w="25400" cap="flat" cmpd="sng" algn="ctr">
            <a:solidFill>
              <a:srgbClr val="F9B639"/>
            </a:solidFill>
            <a:prstDash val="solid"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solidFill>
                  <a:srgbClr val="F9B639">
                    <a:lumMod val="60000"/>
                    <a:lumOff val="40000"/>
                  </a:srgbClr>
                </a:solidFill>
              </a:ln>
              <a:solidFill>
                <a:srgbClr val="F9B639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610025" y="1537067"/>
            <a:ext cx="463307" cy="463307"/>
          </a:xfrm>
          <a:prstGeom prst="ellipse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AC66BB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/>
          <p:nvPr/>
        </p:nvSpPr>
        <p:spPr>
          <a:xfrm>
            <a:off x="785786" y="1643050"/>
            <a:ext cx="6786610" cy="7372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l" eaLnBrk="0" hangingPunct="0">
              <a:lnSpc>
                <a:spcPct val="150000"/>
              </a:lnSpc>
            </a:pPr>
            <a:r>
              <a:rPr lang="en-US" altLang="zh-CN" sz="2800" b="1" dirty="0"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  <a:sym typeface="宋体" panose="02010600030101010101" pitchFamily="2" charset="-122"/>
              </a:rPr>
              <a:t>2.</a:t>
            </a:r>
            <a:r>
              <a:rPr lang="en-US" altLang="zh-CN" sz="2800" b="1" dirty="0" smtClean="0"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  <a:sym typeface="宋体" panose="02010600030101010101" pitchFamily="2" charset="-122"/>
              </a:rPr>
              <a:t>讲清楚</a:t>
            </a:r>
            <a:r>
              <a:rPr lang="zh-CN" altLang="en-US" sz="2800" b="1" dirty="0" smtClean="0"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  <a:sym typeface="宋体" panose="02010600030101010101" pitchFamily="2" charset="-122"/>
              </a:rPr>
              <a:t>他生气是什么样子</a:t>
            </a:r>
            <a:r>
              <a:rPr lang="en-US" altLang="zh-CN" sz="2800" b="1" dirty="0" smtClean="0"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  <a:sym typeface="宋体" panose="02010600030101010101" pitchFamily="2" charset="-122"/>
              </a:rPr>
              <a:t>。</a:t>
            </a:r>
            <a:endParaRPr lang="en-US" altLang="zh-CN" sz="2800" b="1" dirty="0">
              <a:latin typeface="黑体" panose="02010600030101010101" pitchFamily="2" charset="-122"/>
              <a:ea typeface="黑体" panose="02010600030101010101" pitchFamily="2" charset="-122"/>
              <a:cs typeface="黑体" panose="02010600030101010101" pitchFamily="2" charset="-122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714348" y="2500306"/>
            <a:ext cx="7715304" cy="2786082"/>
          </a:xfrm>
          <a:prstGeom prst="roundRect">
            <a:avLst/>
          </a:prstGeom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indent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kern="0" noProof="1" smtClean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_GB2312" panose="02010609030101010101" charset="-122"/>
                <a:sym typeface="+mn-ea"/>
              </a:rPr>
              <a:t>  爷爷双眼凝视着对我说道：“爷爷平时疼你、宠你、关心你都是为了你长大能有出息，可一个不爱念书的人会有出息吗？你什么时候才能令爷爷放心啊</a:t>
            </a:r>
            <a:r>
              <a:rPr lang="en-US" altLang="zh-CN" sz="2800" kern="0" noProof="1" smtClean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_GB2312" panose="02010609030101010101" charset="-122"/>
                <a:sym typeface="+mn-ea"/>
              </a:rPr>
              <a:t>……”</a:t>
            </a:r>
            <a:endParaRPr kumimoji="0" lang="en-US" altLang="zh-CN" sz="28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楷体" panose="02010609060101010101" charset="-122"/>
              <a:ea typeface="楷体" panose="02010609060101010101" charset="-122"/>
              <a:cs typeface="楷体_GB2312" panose="0201060903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2"/>
          <p:cNvSpPr txBox="1"/>
          <p:nvPr/>
        </p:nvSpPr>
        <p:spPr>
          <a:xfrm>
            <a:off x="714348" y="1714488"/>
            <a:ext cx="7429552" cy="7372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  <a:sym typeface="宋体" panose="02010600030101010101" pitchFamily="2" charset="-122"/>
              </a:rPr>
              <a:t>3</a:t>
            </a:r>
            <a:r>
              <a:rPr lang="en-US" altLang="zh-CN" sz="2800" b="1" dirty="0" smtClean="0"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  <a:sym typeface="宋体" panose="02010600030101010101" pitchFamily="2" charset="-122"/>
              </a:rPr>
              <a:t>.</a:t>
            </a:r>
            <a:r>
              <a:rPr lang="zh-CN" altLang="en-US" sz="2800" b="1" dirty="0" smtClean="0"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  <a:sym typeface="宋体" panose="02010600030101010101" pitchFamily="2" charset="-122"/>
              </a:rPr>
              <a:t>说出自己的想法和感受，了解他的内心世界。</a:t>
            </a:r>
            <a:endParaRPr lang="zh-CN" altLang="en-US" sz="2400" b="1" dirty="0">
              <a:latin typeface="楷体" panose="02010609060101010101" charset="-122"/>
              <a:ea typeface="楷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642910" y="2857496"/>
            <a:ext cx="7908632" cy="1928826"/>
          </a:xfrm>
          <a:prstGeom prst="roundRect">
            <a:avLst/>
          </a:prstGeom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kern="0" dirty="0" smtClean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sym typeface="宋体" panose="02010600030101010101" pitchFamily="2" charset="-122"/>
              </a:rPr>
              <a:t>    爷爷的话令我泪流满面，在感到羞愧的同时，我也突然觉得爷爷是世界上最好的爷爷，尤其是在他生气的时候。</a:t>
            </a: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楷体" panose="02010609060101010101" charset="-122"/>
              <a:ea typeface="楷体" panose="02010609060101010101" charset="-122"/>
              <a:cs typeface="+mn-cs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428728" y="2357430"/>
            <a:ext cx="6572296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矩形标注 15"/>
          <p:cNvSpPr/>
          <p:nvPr/>
        </p:nvSpPr>
        <p:spPr>
          <a:xfrm>
            <a:off x="6572264" y="1743050"/>
            <a:ext cx="2287588" cy="571504"/>
          </a:xfrm>
          <a:prstGeom prst="wedgeRectCallout">
            <a:avLst>
              <a:gd name="adj1" fmla="val -65301"/>
              <a:gd name="adj2" fmla="val 74461"/>
            </a:avLst>
          </a:prstGeom>
          <a:noFill/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0" cap="none" spc="0" normalizeH="0" baseline="0" noProof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/>
                <a:ea typeface="黑体" panose="02010600030101010101" pitchFamily="2" charset="-122"/>
                <a:cs typeface="+mn-cs"/>
              </a:rPr>
              <a:t>老师的笑容地样子。</a:t>
            </a:r>
            <a:endParaRPr kumimoji="0" lang="zh-CN" altLang="en-US" sz="1800" b="1" i="0" u="none" strike="noStrike" kern="0" cap="none" spc="0" normalizeH="0" baseline="0" noProof="1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/>
              <a:ea typeface="黑体" panose="02010600030101010101" pitchFamily="2" charset="-122"/>
              <a:cs typeface="+mn-cs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714480" y="2786058"/>
            <a:ext cx="1785950" cy="35719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黑体" panose="02010600030101010101" pitchFamily="2" charset="-122"/>
              <a:cs typeface="+mn-cs"/>
            </a:endParaRPr>
          </a:p>
        </p:txBody>
      </p:sp>
      <p:sp>
        <p:nvSpPr>
          <p:cNvPr id="18" name="矩形标注 17"/>
          <p:cNvSpPr/>
          <p:nvPr/>
        </p:nvSpPr>
        <p:spPr>
          <a:xfrm>
            <a:off x="4357370" y="4733290"/>
            <a:ext cx="3143250" cy="281940"/>
          </a:xfrm>
          <a:prstGeom prst="wedgeRectCallout">
            <a:avLst>
              <a:gd name="adj1" fmla="val -91295"/>
              <a:gd name="adj2" fmla="val -147110"/>
            </a:avLst>
          </a:prstGeom>
          <a:noFill/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0" cap="none" spc="0" normalizeH="0" baseline="0" noProof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/>
                <a:ea typeface="黑体" panose="02010600030101010101" pitchFamily="2" charset="-122"/>
                <a:cs typeface="+mn-cs"/>
              </a:rPr>
              <a:t>用词准确，值得学习</a:t>
            </a:r>
            <a:endParaRPr kumimoji="0" lang="zh-CN" altLang="en-US" sz="1800" b="1" i="0" u="none" strike="noStrike" kern="0" cap="none" spc="0" normalizeH="0" baseline="0" noProof="1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/>
              <a:ea typeface="黑体" panose="02010600030101010101" pitchFamily="2" charset="-122"/>
              <a:cs typeface="+mn-cs"/>
            </a:endParaRPr>
          </a:p>
        </p:txBody>
      </p:sp>
      <p:sp>
        <p:nvSpPr>
          <p:cNvPr id="19" name="左大括号 18"/>
          <p:cNvSpPr/>
          <p:nvPr/>
        </p:nvSpPr>
        <p:spPr>
          <a:xfrm rot="10800000">
            <a:off x="7929586" y="3286124"/>
            <a:ext cx="287338" cy="1728788"/>
          </a:xfrm>
          <a:prstGeom prst="leftBrace">
            <a:avLst/>
          </a:prstGeom>
          <a:noFill/>
          <a:ln w="9525" cap="flat" cmpd="sng" algn="ctr">
            <a:solidFill>
              <a:srgbClr val="FF33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黑体" panose="02010600030101010101" pitchFamily="2" charset="-122"/>
              <a:cs typeface="+mn-cs"/>
            </a:endParaRPr>
          </a:p>
        </p:txBody>
      </p:sp>
      <p:sp>
        <p:nvSpPr>
          <p:cNvPr id="20" name="文本框 18"/>
          <p:cNvSpPr txBox="1"/>
          <p:nvPr/>
        </p:nvSpPr>
        <p:spPr>
          <a:xfrm>
            <a:off x="8288705" y="3214686"/>
            <a:ext cx="459740" cy="2000264"/>
          </a:xfrm>
          <a:prstGeom prst="rect">
            <a:avLst/>
          </a:prstGeom>
          <a:noFill/>
          <a:ln w="9525">
            <a:noFill/>
          </a:ln>
        </p:spPr>
        <p:txBody>
          <a:bodyPr vert="eaVert" wrap="square" anchor="t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描写老师舒心的笑</a:t>
            </a:r>
            <a:endParaRPr lang="zh-CN" altLang="en-US" b="1" dirty="0">
              <a:solidFill>
                <a:srgbClr val="FF0000"/>
              </a:solidFill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sp>
        <p:nvSpPr>
          <p:cNvPr id="22" name="矩形标注 21"/>
          <p:cNvSpPr/>
          <p:nvPr/>
        </p:nvSpPr>
        <p:spPr>
          <a:xfrm>
            <a:off x="4429124" y="1457298"/>
            <a:ext cx="1163638" cy="378619"/>
          </a:xfrm>
          <a:prstGeom prst="wedgeRectCallout">
            <a:avLst>
              <a:gd name="adj1" fmla="val -27609"/>
              <a:gd name="adj2" fmla="val 99680"/>
            </a:avLst>
          </a:prstGeom>
          <a:noFill/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/>
                <a:ea typeface="黑体" panose="02010600030101010101" pitchFamily="2" charset="-122"/>
                <a:cs typeface="+mn-cs"/>
              </a:rPr>
              <a:t>标题居中</a:t>
            </a:r>
            <a:endParaRPr kumimoji="0" lang="zh-CN" altLang="en-US" sz="1800" b="1" i="0" u="none" strike="noStrike" kern="0" cap="none" spc="0" normalizeH="0" baseline="0" noProof="1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/>
              <a:ea typeface="黑体" panose="02010600030101010101" pitchFamily="2" charset="-122"/>
              <a:cs typeface="+mn-cs"/>
            </a:endParaRPr>
          </a:p>
        </p:txBody>
      </p:sp>
      <p:sp>
        <p:nvSpPr>
          <p:cNvPr id="23" name="矩形标注 22"/>
          <p:cNvSpPr/>
          <p:nvPr/>
        </p:nvSpPr>
        <p:spPr>
          <a:xfrm>
            <a:off x="285720" y="2100240"/>
            <a:ext cx="1420813" cy="431006"/>
          </a:xfrm>
          <a:prstGeom prst="wedgeRectCallout">
            <a:avLst>
              <a:gd name="adj1" fmla="val 35375"/>
              <a:gd name="adj2" fmla="val 101160"/>
            </a:avLst>
          </a:prstGeom>
          <a:noFill/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/>
                <a:ea typeface="黑体" panose="02010600030101010101" pitchFamily="2" charset="-122"/>
                <a:cs typeface="+mn-cs"/>
              </a:rPr>
              <a:t>开头空两格</a:t>
            </a:r>
            <a:endParaRPr kumimoji="0" lang="zh-CN" altLang="en-US" sz="1800" b="1" i="0" u="none" strike="noStrike" kern="0" cap="none" spc="0" normalizeH="0" baseline="0" noProof="1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/>
              <a:ea typeface="黑体" panose="02010600030101010101" pitchFamily="2" charset="-122"/>
              <a:cs typeface="+mn-cs"/>
            </a:endParaRPr>
          </a:p>
        </p:txBody>
      </p:sp>
      <p:cxnSp>
        <p:nvCxnSpPr>
          <p:cNvPr id="24" name="直接连接符 23"/>
          <p:cNvCxnSpPr/>
          <p:nvPr/>
        </p:nvCxnSpPr>
        <p:spPr>
          <a:xfrm>
            <a:off x="1785918" y="5500702"/>
            <a:ext cx="1643074" cy="1588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</a:ln>
          <a:effectLst/>
        </p:spPr>
      </p:cxnSp>
      <p:sp>
        <p:nvSpPr>
          <p:cNvPr id="25" name="矩形标注 24"/>
          <p:cNvSpPr/>
          <p:nvPr/>
        </p:nvSpPr>
        <p:spPr>
          <a:xfrm>
            <a:off x="3857620" y="5286388"/>
            <a:ext cx="3071834" cy="428628"/>
          </a:xfrm>
          <a:prstGeom prst="wedgeRectCallout">
            <a:avLst>
              <a:gd name="adj1" fmla="val -56248"/>
              <a:gd name="adj2" fmla="val -15398"/>
            </a:avLst>
          </a:prstGeom>
          <a:noFill/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0" cap="none" spc="0" normalizeH="0" baseline="0" noProof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/>
                <a:ea typeface="黑体" panose="02010600030101010101" pitchFamily="2" charset="-122"/>
                <a:cs typeface="+mn-cs"/>
              </a:rPr>
              <a:t>排比手法来描述老师的笑。</a:t>
            </a:r>
            <a:endParaRPr kumimoji="0" lang="zh-CN" altLang="en-US" sz="1800" b="1" i="0" u="none" strike="noStrike" kern="0" cap="none" spc="0" normalizeH="0" baseline="0" noProof="1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/>
              <a:ea typeface="黑体" panose="02010600030101010101" pitchFamily="2" charset="-122"/>
              <a:cs typeface="+mn-cs"/>
            </a:endParaRPr>
          </a:p>
        </p:txBody>
      </p:sp>
      <p:sp>
        <p:nvSpPr>
          <p:cNvPr id="27" name="文本框 1"/>
          <p:cNvSpPr txBox="1"/>
          <p:nvPr/>
        </p:nvSpPr>
        <p:spPr>
          <a:xfrm>
            <a:off x="3286116" y="1885926"/>
            <a:ext cx="2643206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just"/>
            <a:r>
              <a:rPr lang="zh-CN" altLang="en-US" sz="2400" b="1" dirty="0" smtClean="0">
                <a:solidFill>
                  <a:srgbClr val="A57A3F"/>
                </a:solidFill>
                <a:latin typeface="Arial" panose="020B0604020202020204"/>
              </a:rPr>
              <a:t>那一刻，他笑了</a:t>
            </a:r>
            <a:endParaRPr lang="zh-CN" altLang="en-US" sz="2400" b="1" dirty="0"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28" name="文本框 1"/>
          <p:cNvSpPr txBox="1"/>
          <p:nvPr/>
        </p:nvSpPr>
        <p:spPr>
          <a:xfrm>
            <a:off x="1071538" y="1428736"/>
            <a:ext cx="201930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dbl" strike="noStrike" kern="0" cap="none" spc="0" normalizeH="0" baseline="0" noProof="0" dirty="0" smtClean="0">
                <a:ln>
                  <a:noFill/>
                </a:ln>
                <a:solidFill>
                  <a:srgbClr val="FA8D3D"/>
                </a:solidFill>
                <a:effectLst/>
                <a:uLnTx/>
                <a:uFillTx/>
                <a:latin typeface="方正新楷体_GBK" panose="02000000000000000000" charset="-122"/>
                <a:ea typeface="方正新楷体_GBK" panose="02000000000000000000" charset="-122"/>
              </a:rPr>
              <a:t>批阅范例</a:t>
            </a:r>
            <a:endParaRPr kumimoji="0" lang="zh-CN" altLang="en-US" sz="3600" b="1" i="0" u="dbl" strike="noStrike" kern="0" cap="none" spc="0" normalizeH="0" baseline="0" noProof="0" dirty="0" smtClean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392195" y="1484933"/>
            <a:ext cx="458046" cy="458046"/>
          </a:xfrm>
          <a:prstGeom prst="ellipse">
            <a:avLst/>
          </a:prstGeom>
          <a:solidFill>
            <a:srgbClr val="F9B639"/>
          </a:solidFill>
          <a:ln w="25400" cap="flat" cmpd="sng" algn="ctr">
            <a:solidFill>
              <a:srgbClr val="F9B639"/>
            </a:solidFill>
            <a:prstDash val="solid"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solidFill>
                  <a:srgbClr val="F9B639">
                    <a:lumMod val="60000"/>
                    <a:lumOff val="40000"/>
                  </a:srgbClr>
                </a:solidFill>
              </a:ln>
              <a:solidFill>
                <a:srgbClr val="F9B639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560470" y="1482125"/>
            <a:ext cx="463307" cy="463307"/>
          </a:xfrm>
          <a:prstGeom prst="ellipse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AC66BB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ldLvl="0" animBg="1"/>
      <p:bldP spid="17" grpId="0" bldLvl="0" animBg="1"/>
      <p:bldP spid="18" grpId="0" bldLvl="0" animBg="1"/>
      <p:bldP spid="19" grpId="0" bldLvl="0" animBg="1"/>
      <p:bldP spid="20" grpId="0"/>
      <p:bldP spid="22" grpId="0" bldLvl="0" animBg="1"/>
      <p:bldP spid="23" grpId="0" bldLvl="0" animBg="1"/>
      <p:bldP spid="25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785786" y="1785926"/>
            <a:ext cx="7358114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矩形 1"/>
          <p:cNvSpPr/>
          <p:nvPr/>
        </p:nvSpPr>
        <p:spPr>
          <a:xfrm>
            <a:off x="5786446" y="3143248"/>
            <a:ext cx="1000132" cy="428628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>
              <a:ea typeface="黑体" panose="02010600030101010101" pitchFamily="2" charset="-122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5000628" y="4429132"/>
            <a:ext cx="1857388" cy="500065"/>
          </a:xfrm>
          <a:prstGeom prst="ellipse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>
              <a:ea typeface="黑体" panose="02010600030101010101" pitchFamily="2" charset="-122"/>
            </a:endParaRPr>
          </a:p>
        </p:txBody>
      </p:sp>
      <p:sp>
        <p:nvSpPr>
          <p:cNvPr id="4" name="左大括号 3"/>
          <p:cNvSpPr/>
          <p:nvPr/>
        </p:nvSpPr>
        <p:spPr>
          <a:xfrm rot="10800000">
            <a:off x="8215338" y="1857364"/>
            <a:ext cx="76200" cy="2484835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>
              <a:ea typeface="黑体" panose="02010600030101010101" pitchFamily="2" charset="-122"/>
            </a:endParaRPr>
          </a:p>
        </p:txBody>
      </p:sp>
      <p:sp>
        <p:nvSpPr>
          <p:cNvPr id="5" name="文本框 5"/>
          <p:cNvSpPr txBox="1"/>
          <p:nvPr/>
        </p:nvSpPr>
        <p:spPr>
          <a:xfrm>
            <a:off x="8288706" y="2143116"/>
            <a:ext cx="459740" cy="2143140"/>
          </a:xfrm>
          <a:prstGeom prst="rect">
            <a:avLst/>
          </a:prstGeom>
          <a:noFill/>
          <a:ln w="9525">
            <a:noFill/>
          </a:ln>
        </p:spPr>
        <p:txBody>
          <a:bodyPr vert="eaVert" wrap="square" anchor="t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描写老师自豪的笑</a:t>
            </a:r>
            <a:endParaRPr lang="zh-CN" altLang="en-US" b="1" dirty="0">
              <a:solidFill>
                <a:srgbClr val="FF0000"/>
              </a:solidFill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sp>
        <p:nvSpPr>
          <p:cNvPr id="6" name="矩形标注 5"/>
          <p:cNvSpPr/>
          <p:nvPr/>
        </p:nvSpPr>
        <p:spPr>
          <a:xfrm>
            <a:off x="3929058" y="1214422"/>
            <a:ext cx="2651125" cy="500066"/>
          </a:xfrm>
          <a:prstGeom prst="wedgeRectCallout">
            <a:avLst>
              <a:gd name="adj1" fmla="val 26926"/>
              <a:gd name="adj2" fmla="val 288517"/>
            </a:avLst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zh-CN" altLang="en-US" b="1" strike="noStrike" noProof="1" smtClean="0">
                <a:solidFill>
                  <a:srgbClr val="FF0000"/>
                </a:solidFill>
                <a:ea typeface="黑体" panose="02010600030101010101" pitchFamily="2" charset="-122"/>
              </a:rPr>
              <a:t>用词准确，可以借鉴！</a:t>
            </a:r>
            <a:endParaRPr lang="zh-CN" altLang="en-US" b="1" strike="noStrike" noProof="1">
              <a:solidFill>
                <a:srgbClr val="FF0000"/>
              </a:solidFill>
              <a:ea typeface="黑体" panose="02010600030101010101" pitchFamily="2" charset="-122"/>
            </a:endParaRPr>
          </a:p>
        </p:txBody>
      </p:sp>
      <p:sp>
        <p:nvSpPr>
          <p:cNvPr id="7" name="矩形标注 6"/>
          <p:cNvSpPr/>
          <p:nvPr/>
        </p:nvSpPr>
        <p:spPr>
          <a:xfrm>
            <a:off x="3214678" y="5143512"/>
            <a:ext cx="2571768" cy="571504"/>
          </a:xfrm>
          <a:prstGeom prst="wedgeRectCallout">
            <a:avLst>
              <a:gd name="adj1" fmla="val -11992"/>
              <a:gd name="adj2" fmla="val -99893"/>
            </a:avLst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zh-CN" altLang="en-US" b="1" strike="noStrike" noProof="1">
                <a:solidFill>
                  <a:srgbClr val="FF0000"/>
                </a:solidFill>
                <a:ea typeface="黑体" panose="02010600030101010101" pitchFamily="2" charset="-122"/>
              </a:rPr>
              <a:t>总结全文</a:t>
            </a:r>
            <a:r>
              <a:rPr lang="zh-CN" altLang="en-US" b="1" strike="noStrike" noProof="1" smtClean="0">
                <a:solidFill>
                  <a:srgbClr val="FF0000"/>
                </a:solidFill>
                <a:ea typeface="黑体" panose="02010600030101010101" pitchFamily="2" charset="-122"/>
              </a:rPr>
              <a:t>，诉说感情。</a:t>
            </a:r>
            <a:endParaRPr lang="zh-CN" altLang="en-US" b="1" strike="noStrike" noProof="1">
              <a:solidFill>
                <a:srgbClr val="FF0000"/>
              </a:solidFill>
              <a:ea typeface="黑体" panose="0201060003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357686" y="3786190"/>
            <a:ext cx="1000132" cy="428628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>
              <a:ea typeface="黑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ldLvl="0" animBg="1"/>
      <p:bldP spid="4" grpId="0" bldLvl="0" animBg="1"/>
      <p:bldP spid="5" grpId="0"/>
      <p:bldP spid="6" grpId="0" bldLvl="0" animBg="1"/>
      <p:bldP spid="7" grpId="0" bldLvl="0" animBg="1"/>
      <p:bldP spid="9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14348" y="2071678"/>
            <a:ext cx="7786687" cy="2676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rgbClr val="0070C0"/>
                </a:solidFill>
                <a:uFillTx/>
                <a:latin typeface="黑体" panose="02010600030101010101" pitchFamily="2" charset="-122"/>
                <a:ea typeface="黑体" panose="02010600030101010101" pitchFamily="2" charset="-122"/>
              </a:rPr>
              <a:t>总评：</a:t>
            </a:r>
            <a:r>
              <a:rPr lang="zh-CN" altLang="en-US" sz="2800" b="1" dirty="0" smtClean="0">
                <a:latin typeface="黑体" panose="02010600030101010101" pitchFamily="2" charset="-122"/>
                <a:ea typeface="黑体" panose="02010600030101010101" pitchFamily="2" charset="-122"/>
              </a:rPr>
              <a:t>老师像辛勤的园丁，老师是人类灵魂的工程师，多少对老师的赞美，但小作者从细小的事例中更好地表达了对老师的赞美之情，尤其老师那自豪而舒心的笑。</a:t>
            </a:r>
            <a:endParaRPr lang="zh-CN" altLang="en-US" sz="2800" b="1" dirty="0"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1538" y="1428736"/>
            <a:ext cx="201930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dbl" strike="noStrike" kern="0" cap="none" spc="0" normalizeH="0" baseline="0" noProof="0" dirty="0" smtClean="0">
                <a:ln>
                  <a:noFill/>
                </a:ln>
                <a:solidFill>
                  <a:srgbClr val="FA8D3D"/>
                </a:solidFill>
                <a:effectLst/>
                <a:uLnTx/>
                <a:uFillTx/>
                <a:latin typeface="方正新楷体_GBK" panose="02000000000000000000" charset="-122"/>
                <a:ea typeface="方正新楷体_GBK" panose="02000000000000000000" charset="-122"/>
              </a:rPr>
              <a:t>优秀范文</a:t>
            </a:r>
            <a:endParaRPr kumimoji="0" lang="zh-CN" altLang="en-US" sz="3600" b="1" i="0" u="dbl" strike="noStrike" kern="0" cap="none" spc="0" normalizeH="0" baseline="0" noProof="0" dirty="0" smtClean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392195" y="1484933"/>
            <a:ext cx="458046" cy="458046"/>
          </a:xfrm>
          <a:prstGeom prst="ellipse">
            <a:avLst/>
          </a:prstGeom>
          <a:solidFill>
            <a:srgbClr val="F9B639"/>
          </a:solidFill>
          <a:ln w="25400" cap="flat" cmpd="sng" algn="ctr">
            <a:solidFill>
              <a:srgbClr val="F9B639"/>
            </a:solidFill>
            <a:prstDash val="solid"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solidFill>
                  <a:srgbClr val="F9B639">
                    <a:lumMod val="60000"/>
                    <a:lumOff val="40000"/>
                  </a:srgbClr>
                </a:solidFill>
              </a:ln>
              <a:solidFill>
                <a:srgbClr val="F9B639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560470" y="1482125"/>
            <a:ext cx="463307" cy="463307"/>
          </a:xfrm>
          <a:prstGeom prst="ellipse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AC66BB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文本框 2"/>
          <p:cNvSpPr txBox="1"/>
          <p:nvPr/>
        </p:nvSpPr>
        <p:spPr>
          <a:xfrm>
            <a:off x="857224" y="2928934"/>
            <a:ext cx="7786742" cy="203009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</a:rPr>
              <a:t>     我们学校的运动会正在热火朝天地进行着，有的同学在热身，有的同学在跳远，还有的同学在扔沙包</a:t>
            </a:r>
            <a:r>
              <a:rPr lang="en-US" altLang="zh-CN" sz="2800" b="1" dirty="0" smtClean="0"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</a:rPr>
              <a:t>……</a:t>
            </a:r>
            <a:endParaRPr lang="zh-CN" altLang="en-US" sz="2800" b="1" dirty="0">
              <a:latin typeface="黑体" panose="02010600030101010101" pitchFamily="2" charset="-122"/>
              <a:ea typeface="黑体" panose="02010600030101010101" pitchFamily="2" charset="-122"/>
              <a:cs typeface="黑体" panose="02010600030101010101" pitchFamily="2" charset="-122"/>
            </a:endParaRPr>
          </a:p>
        </p:txBody>
      </p:sp>
      <p:sp>
        <p:nvSpPr>
          <p:cNvPr id="6" name="文本框 3"/>
          <p:cNvSpPr txBox="1"/>
          <p:nvPr/>
        </p:nvSpPr>
        <p:spPr>
          <a:xfrm>
            <a:off x="2786050" y="2071678"/>
            <a:ext cx="3714776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3200" b="1" dirty="0" smtClean="0">
                <a:latin typeface="黑体" panose="02010600030101010101" pitchFamily="2" charset="-122"/>
                <a:ea typeface="黑体" panose="02010600030101010101" pitchFamily="2" charset="-122"/>
              </a:rPr>
              <a:t>那一刻，他激动了</a:t>
            </a:r>
            <a:endParaRPr lang="zh-CN" altLang="en-US" sz="3200" b="1" dirty="0"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28596" y="1643050"/>
            <a:ext cx="8126123" cy="341503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  <a:sym typeface="宋体" panose="02010600030101010101" pitchFamily="2" charset="-122"/>
              </a:rPr>
              <a:t>     就要起跑了，只听一声枪响，他像箭一样向前冲去。可是，跑到半路的时候他的力气被消耗一大半，步子变得沉重了，速度开始变慢了。正在这时，跑道旁传来了同学们的加油声，他使出全身的力气，终于第一个跑过终点了。这时身后传来激动地欢呼声、热烈的掌声，他激动地快哭了，手不停地挥舞着，嘴里不停地喊着：“我赢了”！</a:t>
            </a:r>
            <a:endParaRPr lang="zh-CN" altLang="en-US" sz="2400" b="1" dirty="0">
              <a:latin typeface="楷体_GB2312" panose="02010609030101010101" charset="-122"/>
              <a:ea typeface="楷体_GB2312" panose="0201060903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2"/>
          <p:cNvSpPr txBox="1"/>
          <p:nvPr/>
        </p:nvSpPr>
        <p:spPr>
          <a:xfrm>
            <a:off x="4500530" y="1928802"/>
            <a:ext cx="4643470" cy="3143272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>
              <a:lnSpc>
                <a:spcPct val="150000"/>
              </a:lnSpc>
              <a:defRPr/>
            </a:pPr>
            <a:r>
              <a:rPr lang="zh-CN" altLang="en-US" sz="2800" b="1" dirty="0" smtClean="0">
                <a:solidFill>
                  <a:srgbClr val="000000"/>
                </a:solidFill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</a:rPr>
              <a:t>    他非常兴奋，以至于他的双腿一直在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</a:rPr>
              <a:t>颤</a:t>
            </a:r>
            <a:r>
              <a:rPr lang="zh-CN" altLang="en-US" sz="2800" b="1" dirty="0" smtClean="0">
                <a:solidFill>
                  <a:srgbClr val="000000"/>
                </a:solidFill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</a:rPr>
              <a:t>。笑容一直挂在脸上，似乎都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</a:rPr>
              <a:t>裂到</a:t>
            </a:r>
            <a:r>
              <a:rPr lang="zh-CN" altLang="en-US" sz="2800" b="1" dirty="0" smtClean="0">
                <a:solidFill>
                  <a:srgbClr val="000000"/>
                </a:solidFill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</a:rPr>
              <a:t>耳边了，他一刻都没停下来，一直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</a:rPr>
              <a:t>兴奋地</a:t>
            </a:r>
            <a:r>
              <a:rPr lang="zh-CN" altLang="en-US" sz="2800" b="1" dirty="0" smtClean="0">
                <a:solidFill>
                  <a:srgbClr val="000000"/>
                </a:solidFill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</a:rPr>
              <a:t>喊叫。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黑体" panose="02010600030101010101" pitchFamily="2" charset="-122"/>
              <a:ea typeface="黑体" panose="02010600030101010101" pitchFamily="2" charset="-122"/>
              <a:cs typeface="黑体" panose="02010600030101010101" pitchFamily="2" charset="-122"/>
            </a:endParaRPr>
          </a:p>
        </p:txBody>
      </p:sp>
      <p:pic>
        <p:nvPicPr>
          <p:cNvPr id="22530" name="Picture 2" descr="http://img3.redocn.com/20130417/Redocn_2013041118264986.jpg"/>
          <p:cNvPicPr>
            <a:picLocks noChangeAspect="1" noChangeArrowheads="1"/>
          </p:cNvPicPr>
          <p:nvPr/>
        </p:nvPicPr>
        <p:blipFill>
          <a:blip r:embed="rId1" cstate="print"/>
          <a:srcRect t="5396" b="8273"/>
          <a:stretch>
            <a:fillRect/>
          </a:stretch>
        </p:blipFill>
        <p:spPr bwMode="auto">
          <a:xfrm>
            <a:off x="0" y="2214554"/>
            <a:ext cx="4214810" cy="27146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00034" y="2143116"/>
            <a:ext cx="8286808" cy="203009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  <a:sym typeface="宋体" panose="02010600030101010101" pitchFamily="2" charset="-122"/>
              </a:rPr>
              <a:t>    这次的胜利不仅仅是他一个人的，更多地还是同学们的鼓励，让他充满自信与力量，他永远不会忘记这激动人心的一刹。</a:t>
            </a:r>
            <a:endParaRPr lang="zh-CN" altLang="en-US" sz="2800" b="1" dirty="0">
              <a:latin typeface="黑体" panose="02010600030101010101" pitchFamily="2" charset="-122"/>
              <a:ea typeface="黑体" panose="02010600030101010101" pitchFamily="2" charset="-122"/>
              <a:cs typeface="黑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922973" y="3163730"/>
            <a:ext cx="1448435" cy="56530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/>
            <a:r>
              <a:rPr lang="zh-CN" altLang="en-US" sz="2400" b="1" strike="noStrike" noProof="1" smtClean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生气</a:t>
            </a:r>
            <a:endParaRPr lang="zh-CN" altLang="en-US" sz="2400" b="1" strike="noStrike" noProof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3143240" y="2143116"/>
            <a:ext cx="5072098" cy="78581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 b="1" noProof="1" smtClean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热泪盈眶 无以言表 声泪俱下 </a:t>
            </a:r>
            <a:endParaRPr lang="en-US" altLang="zh-CN" sz="2400" b="1" noProof="1" smtClean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 algn="ctr"/>
            <a:r>
              <a:rPr lang="zh-CN" altLang="en-US" sz="2400" b="1" noProof="1" smtClean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泣不成声 感天动地 感人至深</a:t>
            </a:r>
            <a:endParaRPr lang="zh-CN" altLang="en-US" sz="2400" b="1" strike="noStrike" noProof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947103" y="2252187"/>
            <a:ext cx="1424305" cy="5562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/>
            <a:r>
              <a:rPr lang="zh-CN" altLang="en-US" sz="2400" b="1" strike="noStrike" noProof="1" smtClean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感动</a:t>
            </a:r>
            <a:endParaRPr lang="zh-CN" altLang="en-US" sz="2400" b="1" strike="noStrike" noProof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3143240" y="3071810"/>
            <a:ext cx="5143536" cy="77248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 b="1" noProof="1" smtClean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怒发冲冠  横眉立目 暴跳如雷 </a:t>
            </a:r>
            <a:endParaRPr lang="en-US" altLang="zh-CN" sz="2400" b="1" noProof="1" smtClean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ctr"/>
            <a:r>
              <a:rPr lang="zh-CN" altLang="en-US" sz="2400" b="1" noProof="1" smtClean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怒气冲冲 火冒三丈 气势凶凶 </a:t>
            </a:r>
            <a:endParaRPr lang="zh-CN" altLang="en-US" sz="2400" b="1" strike="noStrike" noProof="1">
              <a:solidFill>
                <a:schemeClr val="tx1"/>
              </a:solidFill>
              <a:ea typeface="黑体" panose="02010600030101010101" pitchFamily="2" charset="-122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3214678" y="4000504"/>
            <a:ext cx="5143537" cy="70008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 b="1" noProof="1" smtClean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溢于言表 喜形于色 眉飞眼笑</a:t>
            </a:r>
            <a:endParaRPr lang="en-US" altLang="zh-CN" sz="2400" b="1" noProof="1" smtClean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algn="ctr"/>
            <a:r>
              <a:rPr lang="zh-CN" altLang="en-US" sz="2400" b="1" noProof="1" smtClean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心花怒放 欣喜若狂 喜笑颜开</a:t>
            </a:r>
            <a:endParaRPr lang="zh-CN" altLang="en-US" sz="2400" b="1" strike="noStrike" noProof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928662" y="4071942"/>
            <a:ext cx="1521460" cy="62007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/>
            <a:r>
              <a:rPr lang="zh-CN" altLang="en-US" sz="2400" b="1" strike="noStrike" noProof="1" smtClean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高兴</a:t>
            </a:r>
            <a:endParaRPr lang="zh-CN" altLang="en-US" sz="2400" b="1" strike="noStrike" noProof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3214678" y="4857760"/>
            <a:ext cx="5214974" cy="78581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 b="1" noProof="1" smtClean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痛不欲生 泪流成河  肝肠寸断</a:t>
            </a:r>
            <a:endParaRPr lang="en-US" altLang="zh-CN" sz="2400" b="1" noProof="1" smtClean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ctr"/>
            <a:r>
              <a:rPr lang="zh-CN" altLang="en-US" sz="2400" b="1" noProof="1" smtClean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泣不成声 撕心裂肺  欲哭无泪</a:t>
            </a:r>
            <a:endParaRPr lang="zh-CN" altLang="en-US" sz="2400" b="1" strike="noStrike" noProof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928662" y="5000636"/>
            <a:ext cx="1521460" cy="64294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/>
            <a:r>
              <a:rPr lang="zh-CN" altLang="en-US" sz="2400" b="1" strike="noStrike" noProof="1" smtClean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伤心</a:t>
            </a:r>
            <a:endParaRPr lang="zh-CN" altLang="en-US" sz="2400" b="1" strike="noStrike" noProof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1" name="文本框 1"/>
          <p:cNvSpPr txBox="1"/>
          <p:nvPr/>
        </p:nvSpPr>
        <p:spPr>
          <a:xfrm>
            <a:off x="1071538" y="1428736"/>
            <a:ext cx="201930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dbl" strike="noStrike" kern="0" cap="none" spc="0" normalizeH="0" baseline="0" noProof="0" dirty="0" smtClean="0">
                <a:ln>
                  <a:noFill/>
                </a:ln>
                <a:solidFill>
                  <a:srgbClr val="FA8D3D"/>
                </a:solidFill>
                <a:effectLst/>
                <a:uLnTx/>
                <a:uFillTx/>
                <a:latin typeface="方正新楷体_GBK" panose="02000000000000000000" charset="-122"/>
                <a:ea typeface="方正新楷体_GBK" panose="02000000000000000000" charset="-122"/>
              </a:rPr>
              <a:t>素材积累</a:t>
            </a:r>
            <a:endParaRPr kumimoji="0" lang="zh-CN" altLang="en-US" sz="3600" b="1" i="0" u="dbl" strike="noStrike" kern="0" cap="none" spc="0" normalizeH="0" baseline="0" noProof="0" dirty="0" smtClean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392195" y="1484933"/>
            <a:ext cx="458046" cy="458046"/>
          </a:xfrm>
          <a:prstGeom prst="ellipse">
            <a:avLst/>
          </a:prstGeom>
          <a:solidFill>
            <a:srgbClr val="F9B639"/>
          </a:solidFill>
          <a:ln w="25400" cap="flat" cmpd="sng" algn="ctr">
            <a:solidFill>
              <a:srgbClr val="F9B639"/>
            </a:solidFill>
            <a:prstDash val="solid"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solidFill>
                  <a:srgbClr val="F9B639">
                    <a:lumMod val="60000"/>
                    <a:lumOff val="40000"/>
                  </a:srgbClr>
                </a:solidFill>
              </a:ln>
              <a:solidFill>
                <a:srgbClr val="F9B639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560470" y="1482125"/>
            <a:ext cx="463307" cy="463307"/>
          </a:xfrm>
          <a:prstGeom prst="ellipse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AC66BB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5" grpId="0" bldLvl="0" animBg="1"/>
      <p:bldP spid="6" grpId="0" bldLvl="0" animBg="1"/>
      <p:bldP spid="7" grpId="0" bldLvl="0" animBg="1"/>
      <p:bldP spid="8" grpId="0" bldLvl="0" animBg="1"/>
      <p:bldP spid="9" grpId="0" bldLvl="0" animBg="1"/>
      <p:bldP spid="10" grpId="0" bldLvl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714348" y="2357430"/>
            <a:ext cx="7786742" cy="1428760"/>
          </a:xfrm>
          <a:prstGeom prst="flowChartAlternateProcess">
            <a:avLst/>
          </a:prstGeom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chemeClr val="tx1"/>
                </a:solidFill>
                <a:latin typeface="楷体_GB2312" panose="02010609030101010101" charset="-122"/>
                <a:ea typeface="楷体_GB2312" panose="02010609030101010101" charset="-122"/>
                <a:cs typeface="黑体" panose="02010600030101010101" pitchFamily="2" charset="-122"/>
                <a:sym typeface="+mn-ea"/>
              </a:rPr>
              <a:t>    望着桌子上那一堆的苹果，红亮亮的颜色那么诱人，让我想起了曾经的那最后一个苹果。</a:t>
            </a:r>
            <a:endParaRPr lang="zh-CN" altLang="en-US" sz="2800" b="1" strike="noStrike" noProof="1">
              <a:solidFill>
                <a:schemeClr val="tx1"/>
              </a:solidFill>
              <a:latin typeface="楷体_GB2312" panose="02010609030101010101" charset="-122"/>
              <a:ea typeface="楷体_GB2312" panose="02010609030101010101" charset="-122"/>
              <a:cs typeface="黑体" panose="02010600030101010101" pitchFamily="2" charset="-122"/>
            </a:endParaRPr>
          </a:p>
        </p:txBody>
      </p:sp>
      <p:sp>
        <p:nvSpPr>
          <p:cNvPr id="3" name="文本框 4"/>
          <p:cNvSpPr txBox="1"/>
          <p:nvPr/>
        </p:nvSpPr>
        <p:spPr>
          <a:xfrm>
            <a:off x="815340" y="1640682"/>
            <a:ext cx="232981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Font typeface="Wingdings" panose="05000000000000000000" charset="0"/>
              <a:buChar char="u"/>
            </a:pPr>
            <a:r>
              <a:rPr lang="zh-CN" altLang="en-US" sz="3200" b="1" i="1" dirty="0" smtClean="0">
                <a:solidFill>
                  <a:srgbClr val="0070C0"/>
                </a:solidFill>
                <a:uFillTx/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好开头</a:t>
            </a:r>
            <a:endParaRPr lang="zh-CN" altLang="en-US" sz="3200" dirty="0"/>
          </a:p>
        </p:txBody>
      </p:sp>
      <p:sp>
        <p:nvSpPr>
          <p:cNvPr id="4" name="流程图: 可选过程 3"/>
          <p:cNvSpPr/>
          <p:nvPr/>
        </p:nvSpPr>
        <p:spPr>
          <a:xfrm>
            <a:off x="714348" y="3929066"/>
            <a:ext cx="7881012" cy="1285884"/>
          </a:xfrm>
          <a:prstGeom prst="flowChartAlternateProcess">
            <a:avLst/>
          </a:prstGeom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2800" b="1" noProof="1" smtClean="0">
                <a:solidFill>
                  <a:schemeClr val="tx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  <a:sym typeface="+mn-ea"/>
              </a:rPr>
              <a:t>    当失业的消息传进他的耳朵的时候，他觉得天都塌下来了，一家子的生活没了着落。</a:t>
            </a:r>
            <a:endParaRPr lang="zh-CN" altLang="en-US" sz="2800" b="1" strike="noStrike" noProof="1">
              <a:ea typeface="黑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4" grpId="0" bldLvl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785786" y="2214554"/>
            <a:ext cx="7881012" cy="1714512"/>
          </a:xfrm>
          <a:prstGeom prst="flowChartAlternateProcess">
            <a:avLst/>
          </a:prstGeom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2800" b="1" noProof="1" smtClean="0">
                <a:solidFill>
                  <a:schemeClr val="tx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  <a:sym typeface="+mn-ea"/>
              </a:rPr>
              <a:t>   老爸不禁一颤，最后一个苹果没接住，掉在地上，他赶忙弯腰去捡，慌忙之中把沾有泥土的苹果放进了嘴里。</a:t>
            </a:r>
            <a:endParaRPr lang="zh-CN" altLang="en-US" sz="2800" b="1" strike="noStrike" noProof="1">
              <a:ea typeface="黑体" panose="02010600030101010101" pitchFamily="2" charset="-122"/>
            </a:endParaRPr>
          </a:p>
        </p:txBody>
      </p:sp>
      <p:sp>
        <p:nvSpPr>
          <p:cNvPr id="3" name="文本框 3"/>
          <p:cNvSpPr txBox="1"/>
          <p:nvPr/>
        </p:nvSpPr>
        <p:spPr>
          <a:xfrm>
            <a:off x="582296" y="1611630"/>
            <a:ext cx="2083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 fontAlgn="base">
              <a:lnSpc>
                <a:spcPct val="100000"/>
              </a:lnSpc>
              <a:buClr>
                <a:srgbClr val="0070C0"/>
              </a:buClr>
              <a:buFont typeface="Wingdings" panose="05000000000000000000" charset="0"/>
              <a:buChar char="u"/>
            </a:pPr>
            <a:r>
              <a:rPr lang="zh-CN" altLang="en-US" sz="3200" b="1" i="1" dirty="0" smtClean="0">
                <a:solidFill>
                  <a:srgbClr val="0070C0"/>
                </a:solidFill>
                <a:uFillTx/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好结尾</a:t>
            </a:r>
            <a:endParaRPr lang="zh-CN" altLang="en-US" sz="3200" dirty="0"/>
          </a:p>
        </p:txBody>
      </p:sp>
      <p:sp>
        <p:nvSpPr>
          <p:cNvPr id="4" name="流程图: 可选过程 3"/>
          <p:cNvSpPr/>
          <p:nvPr/>
        </p:nvSpPr>
        <p:spPr>
          <a:xfrm>
            <a:off x="714348" y="4143380"/>
            <a:ext cx="7881012" cy="1428760"/>
          </a:xfrm>
          <a:prstGeom prst="flowChartAlternateProcess">
            <a:avLst/>
          </a:prstGeom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2800" b="1" noProof="1" smtClean="0">
                <a:solidFill>
                  <a:schemeClr val="tx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  <a:sym typeface="+mn-ea"/>
              </a:rPr>
              <a:t>    这个喜讯使他的眼睛里有了神采，额头和嘴角两旁深深的皱纹里似乎也蓄满笑意。</a:t>
            </a:r>
            <a:endParaRPr lang="zh-CN" altLang="en-US" sz="2800" b="1" strike="noStrike" noProof="1">
              <a:ea typeface="黑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4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2"/>
          <p:cNvSpPr txBox="1"/>
          <p:nvPr/>
        </p:nvSpPr>
        <p:spPr>
          <a:xfrm>
            <a:off x="428596" y="2285992"/>
            <a:ext cx="4357718" cy="2643206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>
              <a:lnSpc>
                <a:spcPct val="150000"/>
              </a:lnSpc>
              <a:defRPr/>
            </a:pPr>
            <a:r>
              <a:rPr lang="zh-CN" altLang="en-US" sz="2800" b="1" dirty="0" smtClean="0">
                <a:solidFill>
                  <a:srgbClr val="000000"/>
                </a:solidFill>
                <a:latin typeface="Arial" panose="020B0604020202020204"/>
                <a:ea typeface="黑体" panose="02010600030101010101" pitchFamily="2" charset="-122"/>
              </a:rPr>
              <a:t>        他</a:t>
            </a:r>
            <a:r>
              <a:rPr lang="zh-CN" altLang="en-US" sz="2800" b="1" dirty="0" smtClean="0">
                <a:solidFill>
                  <a:srgbClr val="FF0000"/>
                </a:solidFill>
                <a:latin typeface="Arial" panose="020B0604020202020204"/>
                <a:ea typeface="黑体" panose="02010600030101010101" pitchFamily="2" charset="-122"/>
              </a:rPr>
              <a:t>呆呆地</a:t>
            </a:r>
            <a:r>
              <a:rPr lang="zh-CN" altLang="en-US" sz="2800" b="1" dirty="0" smtClean="0">
                <a:solidFill>
                  <a:srgbClr val="000000"/>
                </a:solidFill>
                <a:latin typeface="Arial" panose="020B0604020202020204"/>
                <a:ea typeface="黑体" panose="02010600030101010101" pitchFamily="2" charset="-122"/>
              </a:rPr>
              <a:t>坐在门槛</a:t>
            </a:r>
            <a:r>
              <a:rPr lang="en-US" altLang="zh-CN" sz="2800" b="1" dirty="0" smtClean="0">
                <a:solidFill>
                  <a:srgbClr val="000000"/>
                </a:solidFill>
                <a:latin typeface="Arial" panose="020B0604020202020204"/>
                <a:ea typeface="黑体" panose="02010600030101010101" pitchFamily="2" charset="-122"/>
              </a:rPr>
              <a:t>,</a:t>
            </a:r>
            <a:r>
              <a:rPr lang="zh-CN" altLang="en-US" sz="2800" b="1" dirty="0" smtClean="0">
                <a:solidFill>
                  <a:srgbClr val="000000"/>
                </a:solidFill>
                <a:latin typeface="Arial" panose="020B0604020202020204"/>
                <a:ea typeface="黑体" panose="02010600030101010101" pitchFamily="2" charset="-122"/>
              </a:rPr>
              <a:t>双手抱着蜷曲的双腿</a:t>
            </a:r>
            <a:r>
              <a:rPr lang="en-US" altLang="zh-CN" sz="2800" b="1" dirty="0" smtClean="0">
                <a:solidFill>
                  <a:srgbClr val="000000"/>
                </a:solidFill>
                <a:latin typeface="Arial" panose="020B0604020202020204"/>
                <a:ea typeface="黑体" panose="02010600030101010101" pitchFamily="2" charset="-122"/>
              </a:rPr>
              <a:t>,</a:t>
            </a:r>
            <a:r>
              <a:rPr lang="zh-CN" altLang="en-US" sz="2800" b="1" dirty="0" smtClean="0">
                <a:solidFill>
                  <a:srgbClr val="FF0000"/>
                </a:solidFill>
                <a:latin typeface="Arial" panose="020B0604020202020204"/>
                <a:ea typeface="黑体" panose="02010600030101010101" pitchFamily="2" charset="-122"/>
              </a:rPr>
              <a:t>眉宇间</a:t>
            </a:r>
            <a:r>
              <a:rPr lang="zh-CN" altLang="en-US" sz="2800" b="1" dirty="0" smtClean="0">
                <a:solidFill>
                  <a:srgbClr val="000000"/>
                </a:solidFill>
                <a:latin typeface="Arial" panose="020B0604020202020204"/>
                <a:ea typeface="黑体" panose="02010600030101010101" pitchFamily="2" charset="-122"/>
              </a:rPr>
              <a:t>凝固着伤心与思念</a:t>
            </a:r>
            <a:r>
              <a:rPr lang="en-US" altLang="zh-CN" sz="2800" b="1" dirty="0" smtClean="0">
                <a:solidFill>
                  <a:srgbClr val="000000"/>
                </a:solidFill>
                <a:latin typeface="Arial" panose="020B0604020202020204"/>
                <a:ea typeface="黑体" panose="02010600030101010101" pitchFamily="2" charset="-122"/>
              </a:rPr>
              <a:t>,</a:t>
            </a:r>
            <a:r>
              <a:rPr lang="zh-CN" altLang="en-US" sz="2800" b="1" dirty="0" smtClean="0">
                <a:solidFill>
                  <a:srgbClr val="000000"/>
                </a:solidFill>
                <a:latin typeface="Arial" panose="020B0604020202020204"/>
                <a:ea typeface="黑体" panose="02010600030101010101" pitchFamily="2" charset="-122"/>
              </a:rPr>
              <a:t>平日闪光的双眼</a:t>
            </a:r>
            <a:r>
              <a:rPr lang="zh-CN" altLang="en-US" sz="2800" b="1" dirty="0" smtClean="0">
                <a:solidFill>
                  <a:srgbClr val="FF0000"/>
                </a:solidFill>
                <a:latin typeface="Arial" panose="020B0604020202020204"/>
                <a:ea typeface="黑体" panose="02010600030101010101" pitchFamily="2" charset="-122"/>
              </a:rPr>
              <a:t>蒙胧</a:t>
            </a:r>
            <a:r>
              <a:rPr lang="zh-CN" altLang="en-US" sz="2800" b="1" dirty="0" smtClean="0">
                <a:solidFill>
                  <a:srgbClr val="000000"/>
                </a:solidFill>
                <a:latin typeface="Arial" panose="020B0604020202020204"/>
                <a:ea typeface="黑体" panose="02010600030101010101" pitchFamily="2" charset="-122"/>
              </a:rPr>
              <a:t>起来。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黑体" panose="02010600030101010101" pitchFamily="2" charset="-122"/>
              <a:ea typeface="黑体" panose="02010600030101010101" pitchFamily="2" charset="-122"/>
              <a:cs typeface="黑体" panose="02010600030101010101" pitchFamily="2" charset="-122"/>
            </a:endParaRPr>
          </a:p>
        </p:txBody>
      </p:sp>
      <p:pic>
        <p:nvPicPr>
          <p:cNvPr id="21506" name="Picture 2" descr="http://p2.so.qhimgs1.com/sdr/400__/t014b884795cd8c92c2.jpg"/>
          <p:cNvPicPr>
            <a:picLocks noChangeAspect="1" noChangeArrowheads="1"/>
          </p:cNvPicPr>
          <p:nvPr/>
        </p:nvPicPr>
        <p:blipFill>
          <a:blip r:embed="rId1" cstate="print"/>
          <a:srcRect b="9999"/>
          <a:stretch>
            <a:fillRect/>
          </a:stretch>
        </p:blipFill>
        <p:spPr bwMode="auto">
          <a:xfrm>
            <a:off x="5214942" y="2071678"/>
            <a:ext cx="3667124" cy="29289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6"/>
          <p:cNvSpPr txBox="1"/>
          <p:nvPr/>
        </p:nvSpPr>
        <p:spPr>
          <a:xfrm>
            <a:off x="714348" y="1928802"/>
            <a:ext cx="7929618" cy="332295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</a:rPr>
              <a:t>    生活中，我们都有各种喜怒哀乐，我们又是通过什么来表达这些感受的呢，回想一下，当时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</a:rPr>
              <a:t>发生了什么事</a:t>
            </a:r>
            <a:r>
              <a:rPr lang="en-US" altLang="zh-CN" sz="2800" b="1" dirty="0" smtClean="0"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</a:rPr>
              <a:t>?</a:t>
            </a:r>
            <a:r>
              <a:rPr lang="zh-CN" altLang="en-US" sz="2800" b="1" dirty="0" smtClean="0"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</a:rPr>
              <a:t>事情的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</a:rPr>
              <a:t>前因后果</a:t>
            </a:r>
            <a:r>
              <a:rPr lang="zh-CN" altLang="en-US" sz="2800" b="1" dirty="0" smtClean="0"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</a:rPr>
              <a:t>是什么</a:t>
            </a:r>
            <a:r>
              <a:rPr lang="en-US" altLang="zh-CN" sz="2800" b="1" dirty="0" smtClean="0"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</a:rPr>
              <a:t>?</a:t>
            </a:r>
            <a:r>
              <a:rPr lang="zh-CN" altLang="en-US" sz="2800" b="1" dirty="0" smtClean="0"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</a:rPr>
              <a:t>把这件事写下来，特别要把这个人当时的样子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</a:rPr>
              <a:t>写具体</a:t>
            </a:r>
            <a:r>
              <a:rPr lang="zh-CN" altLang="en-US" sz="2800" b="1" dirty="0" smtClean="0"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</a:rPr>
              <a:t>，表现出他的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</a:rPr>
              <a:t>内心活动</a:t>
            </a:r>
            <a:r>
              <a:rPr lang="zh-CN" altLang="en-US" sz="2800" b="1" dirty="0" smtClean="0"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</a:rPr>
              <a:t>。</a:t>
            </a:r>
            <a:endParaRPr lang="zh-CN" altLang="en-US" sz="2800" b="1" dirty="0">
              <a:latin typeface="黑体" panose="02010600030101010101" pitchFamily="2" charset="-122"/>
              <a:ea typeface="黑体" panose="02010600030101010101" pitchFamily="2" charset="-122"/>
              <a:cs typeface="黑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2"/>
          <p:cNvSpPr txBox="1"/>
          <p:nvPr/>
        </p:nvSpPr>
        <p:spPr>
          <a:xfrm>
            <a:off x="642910" y="1785926"/>
            <a:ext cx="7000892" cy="101473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6000" b="1" i="1" dirty="0">
                <a:latin typeface="黑体" panose="02010600030101010101" pitchFamily="2" charset="-122"/>
                <a:ea typeface="黑体" panose="02010600030101010101" pitchFamily="2" charset="-122"/>
              </a:rPr>
              <a:t>习作  </a:t>
            </a:r>
            <a:r>
              <a:rPr lang="zh-CN" altLang="en-US" sz="6000" b="1" i="1" dirty="0" smtClean="0">
                <a:latin typeface="黑体" panose="02010600030101010101" pitchFamily="2" charset="-122"/>
                <a:ea typeface="黑体" panose="02010600030101010101" pitchFamily="2" charset="-122"/>
              </a:rPr>
              <a:t>他</a:t>
            </a:r>
            <a:r>
              <a:rPr lang="en-US" altLang="zh-CN" sz="6000" b="1" i="1" dirty="0" smtClean="0">
                <a:latin typeface="黑体" panose="02010600030101010101" pitchFamily="2" charset="-122"/>
                <a:ea typeface="黑体" panose="02010600030101010101" pitchFamily="2" charset="-122"/>
              </a:rPr>
              <a:t>_______</a:t>
            </a:r>
            <a:r>
              <a:rPr lang="zh-CN" altLang="en-US" sz="6000" b="1" i="1" dirty="0" smtClean="0">
                <a:latin typeface="黑体" panose="02010600030101010101" pitchFamily="2" charset="-122"/>
                <a:ea typeface="黑体" panose="02010600030101010101" pitchFamily="2" charset="-122"/>
              </a:rPr>
              <a:t>了</a:t>
            </a:r>
            <a:endParaRPr lang="zh-CN" altLang="en-US" sz="6000" b="1" i="1" dirty="0"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pic>
        <p:nvPicPr>
          <p:cNvPr id="3" name="Picture 2" descr="http://p0.so.qhimgs1.com/sdr/400__/t015531d58e9737934a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786050" y="3214686"/>
            <a:ext cx="3214710" cy="235745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42910" y="2428868"/>
            <a:ext cx="8001056" cy="203009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</a:rPr>
              <a:t>    </a:t>
            </a:r>
            <a:r>
              <a:rPr lang="zh-CN" altLang="en-US" sz="2800" b="1" dirty="0"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</a:rPr>
              <a:t>本次习作的主题是</a:t>
            </a:r>
            <a:r>
              <a:rPr lang="zh-CN" altLang="en-US" sz="2800" b="1" dirty="0" smtClean="0"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</a:rPr>
              <a:t>“他</a:t>
            </a:r>
            <a:r>
              <a:rPr lang="en-US" altLang="zh-CN" sz="2800" b="1" dirty="0" smtClean="0"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</a:rPr>
              <a:t>____</a:t>
            </a:r>
            <a:r>
              <a:rPr lang="zh-CN" altLang="en-US" sz="2800" b="1" dirty="0" smtClean="0"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</a:rPr>
              <a:t>了</a:t>
            </a:r>
            <a:r>
              <a:rPr lang="en-US" altLang="zh-CN" sz="2800" b="1" dirty="0" smtClean="0"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</a:rPr>
              <a:t>”</a:t>
            </a:r>
            <a:r>
              <a:rPr lang="zh-CN" altLang="en-US" sz="2800" b="1" dirty="0" smtClean="0"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</a:rPr>
              <a:t>。把题目补太完整，如“他感动了“他生气了”，回想一下，当时发生了什么事，为什么给你的印象深刻？</a:t>
            </a:r>
            <a:endParaRPr lang="zh-CN" altLang="en-US" sz="2800" dirty="0">
              <a:latin typeface="黑体" panose="02010600030101010101" pitchFamily="2" charset="-122"/>
              <a:ea typeface="黑体" panose="02010600030101010101" pitchFamily="2" charset="-122"/>
              <a:cs typeface="黑体" panose="02010600030101010101" pitchFamily="2" charset="-122"/>
            </a:endParaRPr>
          </a:p>
        </p:txBody>
      </p:sp>
      <p:sp>
        <p:nvSpPr>
          <p:cNvPr id="4" name="文本框 1"/>
          <p:cNvSpPr txBox="1"/>
          <p:nvPr/>
        </p:nvSpPr>
        <p:spPr>
          <a:xfrm>
            <a:off x="1049655" y="1483678"/>
            <a:ext cx="201930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u="dbl" dirty="0" smtClean="0">
                <a:solidFill>
                  <a:schemeClr val="accent6"/>
                </a:solidFill>
                <a:uFillTx/>
                <a:latin typeface="方正新楷体_GBK" panose="02000000000000000000" charset="-122"/>
                <a:ea typeface="方正新楷体_GBK" panose="02000000000000000000" charset="-122"/>
              </a:rPr>
              <a:t>习作内容</a:t>
            </a:r>
            <a:endParaRPr lang="zh-CN" altLang="en-US" sz="3600" b="1" u="dbl" dirty="0" smtClean="0">
              <a:solidFill>
                <a:srgbClr val="92D050"/>
              </a:solidFill>
              <a:uFillTx/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370312" y="1539875"/>
            <a:ext cx="458046" cy="45804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endParaRPr lang="zh-CN" altLang="en-US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chemeClr val="accent4"/>
              </a:solidFill>
              <a:effectLst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538587" y="1537067"/>
            <a:ext cx="463307" cy="46330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00034" y="1500174"/>
            <a:ext cx="8143932" cy="31381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</a:rPr>
              <a:t>    读读下面这个片段，注意它是怎样把这个人当时的样子写具体的。</a:t>
            </a:r>
            <a:endParaRPr lang="zh-CN" altLang="en-US" sz="2400" b="1" dirty="0" smtClean="0">
              <a:latin typeface="黑体" panose="02010600030101010101" pitchFamily="2" charset="-122"/>
              <a:ea typeface="黑体" panose="02010600030101010101" pitchFamily="2" charset="-122"/>
              <a:cs typeface="黑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</a:rPr>
              <a:t>    </a:t>
            </a:r>
            <a:r>
              <a:rPr lang="zh-CN" altLang="en-US" sz="2000" b="1" dirty="0" smtClean="0"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</a:rPr>
              <a:t>他的眼睛闪着</a:t>
            </a:r>
            <a:r>
              <a:rPr lang="zh-CN" altLang="en-US" sz="2000" b="1" dirty="0" smtClean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</a:rPr>
              <a:t>奇异的光芒</a:t>
            </a:r>
            <a:r>
              <a:rPr lang="zh-CN" altLang="en-US" sz="2000" b="1" dirty="0" smtClean="0"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</a:rPr>
              <a:t>，面孔因为</a:t>
            </a:r>
            <a:r>
              <a:rPr lang="zh-CN" altLang="en-US" sz="2000" b="1" dirty="0" smtClean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</a:rPr>
              <a:t>激动而涨得通红</a:t>
            </a:r>
            <a:r>
              <a:rPr lang="zh-CN" altLang="en-US" sz="2000" b="1" dirty="0" smtClean="0"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</a:rPr>
              <a:t>，嘴里不</a:t>
            </a:r>
            <a:r>
              <a:rPr lang="zh-CN" altLang="en-US" sz="2000" b="1" dirty="0" smtClean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</a:rPr>
              <a:t>停</a:t>
            </a:r>
            <a:r>
              <a:rPr lang="zh-CN" altLang="en-US" sz="2000" b="1" dirty="0" smtClean="0"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</a:rPr>
              <a:t>地说</a:t>
            </a:r>
            <a:r>
              <a:rPr lang="en-US" altLang="zh-CN" sz="2000" b="1" dirty="0" smtClean="0"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</a:rPr>
              <a:t>:“</a:t>
            </a:r>
            <a:r>
              <a:rPr lang="zh-CN" altLang="en-US" sz="2000" b="1" dirty="0" smtClean="0"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</a:rPr>
              <a:t>太美了</a:t>
            </a:r>
            <a:r>
              <a:rPr lang="en-US" altLang="zh-CN" sz="2000" b="1" dirty="0" smtClean="0"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</a:rPr>
              <a:t>!</a:t>
            </a:r>
            <a:r>
              <a:rPr lang="zh-CN" altLang="en-US" sz="2000" b="1" dirty="0" smtClean="0"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</a:rPr>
              <a:t>真是太美了</a:t>
            </a:r>
            <a:r>
              <a:rPr lang="en-US" altLang="zh-CN" sz="2000" b="1" dirty="0" smtClean="0"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</a:rPr>
              <a:t>!”</a:t>
            </a:r>
            <a:r>
              <a:rPr lang="zh-CN" altLang="en-US" sz="2000" b="1" dirty="0" smtClean="0"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</a:rPr>
              <a:t>他根本没听见周围喧闹的声音，整个世界对他来说好像都消失了。一个小时过去了，两个小时过去了，他</a:t>
            </a:r>
            <a:r>
              <a:rPr lang="zh-CN" altLang="en-US" sz="2000" b="1" dirty="0" smtClean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</a:rPr>
              <a:t>痴痴地</a:t>
            </a:r>
            <a:r>
              <a:rPr lang="zh-CN" altLang="en-US" sz="2000" b="1" dirty="0" smtClean="0"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</a:rPr>
              <a:t>站在那里，一动不动地</a:t>
            </a:r>
            <a:r>
              <a:rPr lang="zh-CN" altLang="en-US" sz="2000" b="1" dirty="0" smtClean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</a:rPr>
              <a:t>凝望着</a:t>
            </a:r>
            <a:r>
              <a:rPr lang="zh-CN" altLang="en-US" sz="2000" b="1" dirty="0" smtClean="0"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</a:rPr>
              <a:t>这座雕像。</a:t>
            </a:r>
            <a:endParaRPr lang="zh-CN" altLang="en-US" sz="2000" b="1" dirty="0" smtClean="0">
              <a:latin typeface="黑体" panose="02010600030101010101" pitchFamily="2" charset="-122"/>
              <a:ea typeface="黑体" panose="02010600030101010101" pitchFamily="2" charset="-122"/>
              <a:cs typeface="黑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3"/>
          <p:cNvSpPr txBox="1"/>
          <p:nvPr/>
        </p:nvSpPr>
        <p:spPr>
          <a:xfrm>
            <a:off x="357158" y="2000240"/>
            <a:ext cx="8501090" cy="350774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indent="457200" defTabSz="914400">
              <a:lnSpc>
                <a:spcPct val="150000"/>
              </a:lnSpc>
            </a:pPr>
            <a:r>
              <a:rPr lang="zh-CN" altLang="en-US" sz="3200" b="1" dirty="0"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  <a:sym typeface="宋体" panose="02010600030101010101" pitchFamily="2" charset="-122"/>
              </a:rPr>
              <a:t>1.抓关键词语，定准写作范围。</a:t>
            </a:r>
            <a:endParaRPr lang="zh-CN" altLang="en-US" sz="3200" b="1" dirty="0">
              <a:latin typeface="黑体" panose="02010600030101010101" pitchFamily="2" charset="-122"/>
              <a:ea typeface="黑体" panose="02010600030101010101" pitchFamily="2" charset="-122"/>
              <a:cs typeface="黑体" panose="02010600030101010101" pitchFamily="2" charset="-122"/>
              <a:sym typeface="宋体" panose="02010600030101010101" pitchFamily="2" charset="-122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2800" b="1" dirty="0" smtClean="0"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  <a:sym typeface="宋体" panose="02010600030101010101" pitchFamily="2" charset="-122"/>
              </a:rPr>
              <a:t> 先说一说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  <a:sym typeface="宋体" panose="02010600030101010101" pitchFamily="2" charset="-122"/>
              </a:rPr>
              <a:t>他是什么样子</a:t>
            </a:r>
            <a:r>
              <a:rPr lang="zh-CN" altLang="en-US" sz="2800" b="1" dirty="0" smtClean="0"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  <a:sym typeface="宋体" panose="02010600030101010101" pitchFamily="2" charset="-122"/>
              </a:rPr>
              <a:t>？注意他的言行举止，抓住特点，能够引起大家的共鸣。</a:t>
            </a:r>
            <a:endParaRPr lang="zh-CN" altLang="zh-CN" sz="3200" b="1" dirty="0">
              <a:latin typeface="黑体" panose="02010600030101010101" pitchFamily="2" charset="-122"/>
              <a:ea typeface="黑体" panose="02010600030101010101" pitchFamily="2" charset="-122"/>
              <a:cs typeface="黑体" panose="02010600030101010101" pitchFamily="2" charset="-122"/>
              <a:sym typeface="宋体" panose="02010600030101010101" pitchFamily="2" charset="-122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sz="3200" b="1" dirty="0"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  <a:sym typeface="宋体" panose="02010600030101010101" pitchFamily="2" charset="-122"/>
              </a:rPr>
              <a:t>2.</a:t>
            </a:r>
            <a:r>
              <a:rPr lang="zh-CN" altLang="en-US" sz="3200" b="1" dirty="0"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  <a:sym typeface="宋体" panose="02010600030101010101" pitchFamily="2" charset="-122"/>
              </a:rPr>
              <a:t>仔细分析，确定写作内容</a:t>
            </a:r>
            <a:r>
              <a:rPr lang="zh-CN" altLang="en-US" sz="3200" b="1" dirty="0" smtClean="0"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  <a:sym typeface="宋体" panose="02010600030101010101" pitchFamily="2" charset="-122"/>
              </a:rPr>
              <a:t>。</a:t>
            </a:r>
            <a:endParaRPr lang="en-US" altLang="zh-CN" sz="3200" b="1" dirty="0" smtClean="0">
              <a:latin typeface="黑体" panose="02010600030101010101" pitchFamily="2" charset="-122"/>
              <a:ea typeface="黑体" panose="02010600030101010101" pitchFamily="2" charset="-122"/>
              <a:cs typeface="黑体" panose="02010600030101010101" pitchFamily="2" charset="-122"/>
              <a:sym typeface="宋体" panose="02010600030101010101" pitchFamily="2" charset="-122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2800" b="1" dirty="0" smtClean="0"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  <a:sym typeface="宋体" panose="02010600030101010101" pitchFamily="2" charset="-122"/>
              </a:rPr>
              <a:t>  说出他的感受（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  <a:sym typeface="宋体" panose="02010600030101010101" pitchFamily="2" charset="-122"/>
              </a:rPr>
              <a:t>生气、高兴、感到、伤心</a:t>
            </a:r>
            <a:r>
              <a:rPr lang="zh-CN" altLang="en-US" sz="2800" b="1" dirty="0" smtClean="0"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  <a:sym typeface="宋体" panose="02010600030101010101" pitchFamily="2" charset="-122"/>
              </a:rPr>
              <a:t>）</a:t>
            </a:r>
            <a:endParaRPr lang="zh-CN" altLang="zh-CN" sz="2400" b="1" dirty="0">
              <a:latin typeface="黑体" panose="02010600030101010101" pitchFamily="2" charset="-122"/>
              <a:ea typeface="黑体" panose="02010600030101010101" pitchFamily="2" charset="-122"/>
              <a:cs typeface="黑体" panose="02010600030101010101" pitchFamily="2" charset="-122"/>
            </a:endParaRPr>
          </a:p>
        </p:txBody>
      </p:sp>
      <p:sp>
        <p:nvSpPr>
          <p:cNvPr id="3" name="文本框 1"/>
          <p:cNvSpPr txBox="1"/>
          <p:nvPr/>
        </p:nvSpPr>
        <p:spPr>
          <a:xfrm>
            <a:off x="1121093" y="1483678"/>
            <a:ext cx="201930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dbl" strike="noStrike" kern="0" cap="none" spc="0" normalizeH="0" baseline="0" noProof="0" dirty="0" smtClean="0">
                <a:ln>
                  <a:noFill/>
                </a:ln>
                <a:solidFill>
                  <a:srgbClr val="FA8D3D"/>
                </a:solidFill>
                <a:effectLst/>
                <a:uLnTx/>
                <a:uFillTx/>
                <a:latin typeface="方正新楷体_GBK" panose="02000000000000000000" charset="-122"/>
                <a:ea typeface="方正新楷体_GBK" panose="02000000000000000000" charset="-122"/>
              </a:rPr>
              <a:t>审题指导</a:t>
            </a:r>
            <a:endParaRPr kumimoji="0" lang="zh-CN" altLang="en-US" sz="3600" b="1" i="0" u="dbl" strike="noStrike" kern="0" cap="none" spc="0" normalizeH="0" baseline="0" noProof="0" dirty="0" smtClean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441750" y="1539875"/>
            <a:ext cx="458046" cy="458046"/>
          </a:xfrm>
          <a:prstGeom prst="ellipse">
            <a:avLst/>
          </a:prstGeom>
          <a:solidFill>
            <a:srgbClr val="F9B639"/>
          </a:solidFill>
          <a:ln w="25400" cap="flat" cmpd="sng" algn="ctr">
            <a:solidFill>
              <a:srgbClr val="F9B639"/>
            </a:solidFill>
            <a:prstDash val="solid"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solidFill>
                  <a:srgbClr val="F9B639">
                    <a:lumMod val="60000"/>
                    <a:lumOff val="40000"/>
                  </a:srgbClr>
                </a:solidFill>
              </a:ln>
              <a:solidFill>
                <a:srgbClr val="F9B639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610025" y="1537067"/>
            <a:ext cx="463307" cy="463307"/>
          </a:xfrm>
          <a:prstGeom prst="ellipse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AC66BB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3"/>
          <p:cNvSpPr txBox="1"/>
          <p:nvPr/>
        </p:nvSpPr>
        <p:spPr>
          <a:xfrm>
            <a:off x="571472" y="2000240"/>
            <a:ext cx="8215370" cy="27686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indent="457200" defTabSz="914400" eaLnBrk="0" hangingPunct="0">
              <a:lnSpc>
                <a:spcPct val="150000"/>
              </a:lnSpc>
            </a:pPr>
            <a:r>
              <a:rPr lang="zh-CN" altLang="en-US" sz="3200" b="1" dirty="0" smtClean="0"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  <a:sym typeface="宋体" panose="02010600030101010101" pitchFamily="2" charset="-122"/>
              </a:rPr>
              <a:t>3</a:t>
            </a:r>
            <a:r>
              <a:rPr lang="zh-CN" altLang="en-US" sz="3200" b="1" dirty="0"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  <a:sym typeface="宋体" panose="02010600030101010101" pitchFamily="2" charset="-122"/>
              </a:rPr>
              <a:t>.注意附加条件，明确写作要求。</a:t>
            </a:r>
            <a:endParaRPr lang="zh-CN" altLang="en-US" sz="3200" b="1" dirty="0">
              <a:latin typeface="黑体" panose="02010600030101010101" pitchFamily="2" charset="-122"/>
              <a:ea typeface="黑体" panose="02010600030101010101" pitchFamily="2" charset="-122"/>
              <a:cs typeface="黑体" panose="02010600030101010101" pitchFamily="2" charset="-122"/>
              <a:sym typeface="宋体" panose="02010600030101010101" pitchFamily="2" charset="-122"/>
            </a:endParaRPr>
          </a:p>
          <a:p>
            <a:pPr indent="457200" eaLnBrk="0" hangingPunct="0">
              <a:lnSpc>
                <a:spcPct val="150000"/>
              </a:lnSpc>
            </a:pPr>
            <a:r>
              <a:rPr lang="zh-CN" altLang="en-US" sz="2800" b="1" dirty="0" smtClean="0"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  <a:sym typeface="宋体" panose="02010600030101010101" pitchFamily="2" charset="-122"/>
              </a:rPr>
              <a:t> 写出他的表情的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  <a:sym typeface="宋体" panose="02010600030101010101" pitchFamily="2" charset="-122"/>
              </a:rPr>
              <a:t>与众不同</a:t>
            </a:r>
            <a:r>
              <a:rPr lang="zh-CN" altLang="en-US" sz="2800" b="1" dirty="0" smtClean="0"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  <a:sym typeface="宋体" panose="02010600030101010101" pitchFamily="2" charset="-122"/>
              </a:rPr>
              <a:t>，和同学交流，看看有没有把人物当时的样子写具体，表现出他的内心活动。</a:t>
            </a:r>
            <a:endParaRPr lang="zh-CN" altLang="zh-CN" sz="2800" b="1" dirty="0">
              <a:latin typeface="黑体" panose="02010600030101010101" pitchFamily="2" charset="-122"/>
              <a:ea typeface="黑体" panose="02010600030101010101" pitchFamily="2" charset="-122"/>
              <a:cs typeface="黑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1752</Words>
  <Application>WPS 演示</Application>
  <PresentationFormat>全屏显示(4:3)</PresentationFormat>
  <Paragraphs>121</Paragraphs>
  <Slides>23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7" baseType="lpstr">
      <vt:lpstr>Arial</vt:lpstr>
      <vt:lpstr>宋体</vt:lpstr>
      <vt:lpstr>Wingdings</vt:lpstr>
      <vt:lpstr>方正新楷体_GBK</vt:lpstr>
      <vt:lpstr>楷体_GB2312</vt:lpstr>
      <vt:lpstr>微软雅黑</vt:lpstr>
      <vt:lpstr>黑体</vt:lpstr>
      <vt:lpstr>Arial</vt:lpstr>
      <vt:lpstr>Arial Unicode MS</vt:lpstr>
      <vt:lpstr>Calibri</vt:lpstr>
      <vt:lpstr>Lucida Sans</vt:lpstr>
      <vt:lpstr>楷体</vt:lpstr>
      <vt:lpstr>Wingdings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5</cp:revision>
  <dcterms:created xsi:type="dcterms:W3CDTF">2020-01-05T05:59:00Z</dcterms:created>
  <dcterms:modified xsi:type="dcterms:W3CDTF">2020-03-03T04:26:14Z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2052-11.1.0.9440</vt:lpwstr>
  </property>
</Properties>
</file>