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31"/>
  </p:handoutMasterIdLst>
  <p:sldIdLst>
    <p:sldId id="257" r:id="rId3"/>
    <p:sldId id="260" r:id="rId4"/>
    <p:sldId id="263" r:id="rId6"/>
    <p:sldId id="264" r:id="rId7"/>
    <p:sldId id="265" r:id="rId8"/>
    <p:sldId id="266" r:id="rId9"/>
    <p:sldId id="349" r:id="rId10"/>
    <p:sldId id="261" r:id="rId11"/>
    <p:sldId id="303" r:id="rId12"/>
    <p:sldId id="350" r:id="rId13"/>
    <p:sldId id="359" r:id="rId14"/>
    <p:sldId id="355" r:id="rId15"/>
    <p:sldId id="371" r:id="rId16"/>
    <p:sldId id="357" r:id="rId17"/>
    <p:sldId id="358" r:id="rId18"/>
    <p:sldId id="361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23" r:id="rId30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55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-96" y="-360"/>
      </p:cViewPr>
      <p:guideLst>
        <p:guide orient="horz" pos="2266"/>
        <p:guide pos="29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830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429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0137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13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0342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34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116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116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0342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34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05474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547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07522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752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09570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957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116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116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116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116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03426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0342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11618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zh-CN" altLang="en-US" dirty="0"/>
          </a:p>
        </p:txBody>
      </p:sp>
      <p:sp>
        <p:nvSpPr>
          <p:cNvPr id="11161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 algn="r"/>
            <a:fld id="{9A0DB2DC-4C9A-4742-B13C-FB6460FD3503}" type="slidenum">
              <a:rPr lang="zh-CN" altLang="en-US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组合 12"/>
          <p:cNvGrpSpPr/>
          <p:nvPr/>
        </p:nvGrpSpPr>
        <p:grpSpPr>
          <a:xfrm rot="10800000">
            <a:off x="7400925" y="6091238"/>
            <a:ext cx="1743075" cy="766762"/>
            <a:chOff x="1" y="0"/>
            <a:chExt cx="1743074" cy="766858"/>
          </a:xfrm>
        </p:grpSpPr>
        <p:sp>
          <p:nvSpPr>
            <p:cNvPr id="14" name="等腰三角形 6"/>
            <p:cNvSpPr/>
            <p:nvPr/>
          </p:nvSpPr>
          <p:spPr>
            <a:xfrm>
              <a:off x="9526" y="-4764"/>
              <a:ext cx="1566861" cy="673184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 flipV="1">
              <a:off x="14288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9" name="组合 15"/>
          <p:cNvGrpSpPr/>
          <p:nvPr/>
        </p:nvGrpSpPr>
        <p:grpSpPr>
          <a:xfrm>
            <a:off x="0" y="0"/>
            <a:ext cx="1743075" cy="766763"/>
            <a:chOff x="1" y="0"/>
            <a:chExt cx="1743074" cy="766858"/>
          </a:xfrm>
        </p:grpSpPr>
        <p:sp>
          <p:nvSpPr>
            <p:cNvPr id="17" name="等腰三角形 6"/>
            <p:cNvSpPr/>
            <p:nvPr/>
          </p:nvSpPr>
          <p:spPr>
            <a:xfrm>
              <a:off x="1" y="0"/>
              <a:ext cx="1566862" cy="673183"/>
            </a:xfrm>
            <a:custGeom>
              <a:avLst/>
              <a:gdLst>
                <a:gd name="connsiteX0" fmla="*/ 0 w 2081784"/>
                <a:gd name="connsiteY0" fmla="*/ 1024128 h 1024128"/>
                <a:gd name="connsiteX1" fmla="*/ 1040892 w 2081784"/>
                <a:gd name="connsiteY1" fmla="*/ 0 h 1024128"/>
                <a:gd name="connsiteX2" fmla="*/ 2081784 w 2081784"/>
                <a:gd name="connsiteY2" fmla="*/ 1024128 h 1024128"/>
                <a:gd name="connsiteX3" fmla="*/ 0 w 2081784"/>
                <a:gd name="connsiteY3" fmla="*/ 1024128 h 1024128"/>
                <a:gd name="connsiteX0-1" fmla="*/ 1524 w 2083308"/>
                <a:gd name="connsiteY0-2" fmla="*/ 1115568 h 1115568"/>
                <a:gd name="connsiteX1-3" fmla="*/ 0 w 2083308"/>
                <a:gd name="connsiteY1-4" fmla="*/ 0 h 1115568"/>
                <a:gd name="connsiteX2-5" fmla="*/ 2083308 w 2083308"/>
                <a:gd name="connsiteY2-6" fmla="*/ 1115568 h 1115568"/>
                <a:gd name="connsiteX3-7" fmla="*/ 1524 w 2083308"/>
                <a:gd name="connsiteY3-8" fmla="*/ 1115568 h 1115568"/>
                <a:gd name="connsiteX0-9" fmla="*/ 1524 w 2394204"/>
                <a:gd name="connsiteY0-10" fmla="*/ 1115568 h 1115568"/>
                <a:gd name="connsiteX1-11" fmla="*/ 0 w 2394204"/>
                <a:gd name="connsiteY1-12" fmla="*/ 0 h 1115568"/>
                <a:gd name="connsiteX2-13" fmla="*/ 2394204 w 2394204"/>
                <a:gd name="connsiteY2-14" fmla="*/ 128016 h 1115568"/>
                <a:gd name="connsiteX3-15" fmla="*/ 1524 w 2394204"/>
                <a:gd name="connsiteY3-16" fmla="*/ 1115568 h 1115568"/>
                <a:gd name="connsiteX0-17" fmla="*/ 0 w 2392680"/>
                <a:gd name="connsiteY0-18" fmla="*/ 987552 h 987552"/>
                <a:gd name="connsiteX1-19" fmla="*/ 16764 w 2392680"/>
                <a:gd name="connsiteY1-20" fmla="*/ 18288 h 987552"/>
                <a:gd name="connsiteX2-21" fmla="*/ 2392680 w 2392680"/>
                <a:gd name="connsiteY2-22" fmla="*/ 0 h 987552"/>
                <a:gd name="connsiteX3-23" fmla="*/ 0 w 2392680"/>
                <a:gd name="connsiteY3-24" fmla="*/ 987552 h 987552"/>
                <a:gd name="connsiteX0-25" fmla="*/ 0 w 2392680"/>
                <a:gd name="connsiteY0-26" fmla="*/ 1032764 h 1032764"/>
                <a:gd name="connsiteX1-27" fmla="*/ 4064 w 2392680"/>
                <a:gd name="connsiteY1-28" fmla="*/ 0 h 1032764"/>
                <a:gd name="connsiteX2-29" fmla="*/ 2392680 w 2392680"/>
                <a:gd name="connsiteY2-30" fmla="*/ 45212 h 1032764"/>
                <a:gd name="connsiteX3-31" fmla="*/ 0 w 2392680"/>
                <a:gd name="connsiteY3-32" fmla="*/ 1032764 h 1032764"/>
                <a:gd name="connsiteX0-33" fmla="*/ 0 w 2373630"/>
                <a:gd name="connsiteY0-34" fmla="*/ 1032764 h 1032764"/>
                <a:gd name="connsiteX1-35" fmla="*/ 4064 w 2373630"/>
                <a:gd name="connsiteY1-36" fmla="*/ 0 h 1032764"/>
                <a:gd name="connsiteX2-37" fmla="*/ 2373630 w 2373630"/>
                <a:gd name="connsiteY2-38" fmla="*/ 762 h 1032764"/>
                <a:gd name="connsiteX3-39" fmla="*/ 0 w 2373630"/>
                <a:gd name="connsiteY3-40" fmla="*/ 1032764 h 1032764"/>
                <a:gd name="connsiteX0-41" fmla="*/ 15060 w 2388690"/>
                <a:gd name="connsiteY0-42" fmla="*/ 1032764 h 1032764"/>
                <a:gd name="connsiteX1-43" fmla="*/ 74 w 2388690"/>
                <a:gd name="connsiteY1-44" fmla="*/ 0 h 1032764"/>
                <a:gd name="connsiteX2-45" fmla="*/ 2388690 w 2388690"/>
                <a:gd name="connsiteY2-46" fmla="*/ 762 h 1032764"/>
                <a:gd name="connsiteX3-47" fmla="*/ 15060 w 2388690"/>
                <a:gd name="connsiteY3-48" fmla="*/ 1032764 h 1032764"/>
                <a:gd name="connsiteX0-49" fmla="*/ 15060 w 2388690"/>
                <a:gd name="connsiteY0-50" fmla="*/ 1032764 h 1032764"/>
                <a:gd name="connsiteX1-51" fmla="*/ 74 w 2388690"/>
                <a:gd name="connsiteY1-52" fmla="*/ 0 h 1032764"/>
                <a:gd name="connsiteX2-53" fmla="*/ 2388690 w 2388690"/>
                <a:gd name="connsiteY2-54" fmla="*/ 762 h 1032764"/>
                <a:gd name="connsiteX3-55" fmla="*/ 15060 w 2388690"/>
                <a:gd name="connsiteY3-56" fmla="*/ 1032764 h 1032764"/>
                <a:gd name="connsiteX0-57" fmla="*/ 8748 w 2388728"/>
                <a:gd name="connsiteY0-58" fmla="*/ 1026414 h 1026414"/>
                <a:gd name="connsiteX1-59" fmla="*/ 112 w 2388728"/>
                <a:gd name="connsiteY1-60" fmla="*/ 0 h 1026414"/>
                <a:gd name="connsiteX2-61" fmla="*/ 2388728 w 2388728"/>
                <a:gd name="connsiteY2-62" fmla="*/ 762 h 1026414"/>
                <a:gd name="connsiteX3-63" fmla="*/ 8748 w 2388728"/>
                <a:gd name="connsiteY3-64" fmla="*/ 1026414 h 1026414"/>
                <a:gd name="connsiteX0-65" fmla="*/ 8748 w 2388728"/>
                <a:gd name="connsiteY0-66" fmla="*/ 1026414 h 1026414"/>
                <a:gd name="connsiteX1-67" fmla="*/ 112 w 2388728"/>
                <a:gd name="connsiteY1-68" fmla="*/ 0 h 1026414"/>
                <a:gd name="connsiteX2-69" fmla="*/ 2388728 w 2388728"/>
                <a:gd name="connsiteY2-70" fmla="*/ 762 h 1026414"/>
                <a:gd name="connsiteX3-71" fmla="*/ 8748 w 2388728"/>
                <a:gd name="connsiteY3-72" fmla="*/ 1026414 h 1026414"/>
                <a:gd name="connsiteX0-73" fmla="*/ 0 w 2392680"/>
                <a:gd name="connsiteY0-74" fmla="*/ 1026414 h 1026414"/>
                <a:gd name="connsiteX1-75" fmla="*/ 4064 w 2392680"/>
                <a:gd name="connsiteY1-76" fmla="*/ 0 h 1026414"/>
                <a:gd name="connsiteX2-77" fmla="*/ 2392680 w 2392680"/>
                <a:gd name="connsiteY2-78" fmla="*/ 762 h 1026414"/>
                <a:gd name="connsiteX3-79" fmla="*/ 0 w 2392680"/>
                <a:gd name="connsiteY3-80" fmla="*/ 1026414 h 1026414"/>
              </a:gdLst>
              <a:ahLst/>
              <a:cxnLst>
                <a:cxn ang="0">
                  <a:pos x="connsiteX0-73" y="connsiteY0-74"/>
                </a:cxn>
                <a:cxn ang="0">
                  <a:pos x="connsiteX1-75" y="connsiteY1-76"/>
                </a:cxn>
                <a:cxn ang="0">
                  <a:pos x="connsiteX2-77" y="connsiteY2-78"/>
                </a:cxn>
                <a:cxn ang="0">
                  <a:pos x="connsiteX3-79" y="connsiteY3-80"/>
                </a:cxn>
              </a:cxnLst>
              <a:rect l="l" t="t" r="r" b="b"/>
              <a:pathLst>
                <a:path w="2392680" h="1026414">
                  <a:moveTo>
                    <a:pt x="0" y="1026414"/>
                  </a:moveTo>
                  <a:cubicBezTo>
                    <a:pt x="1355" y="682159"/>
                    <a:pt x="2709" y="344255"/>
                    <a:pt x="4064" y="0"/>
                  </a:cubicBezTo>
                  <a:lnTo>
                    <a:pt x="2392680" y="762"/>
                  </a:lnTo>
                  <a:lnTo>
                    <a:pt x="0" y="102641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V="1">
              <a:off x="9526" y="19052"/>
              <a:ext cx="1733549" cy="747806"/>
            </a:xfrm>
            <a:prstGeom prst="line">
              <a:avLst/>
            </a:prstGeom>
            <a:ln w="5715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2" name="Title Placeholder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28650" y="508000"/>
            <a:ext cx="7886700" cy="11382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33" name="Text Placeholder 2"/>
          <p:cNvSpPr>
            <a:spLocks noGrp="1"/>
          </p:cNvSpPr>
          <p:nvPr>
            <p:ph type="body"/>
            <p:custDataLst>
              <p:tags r:id="rId6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2860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ABABAB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003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003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003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003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003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003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003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anose="020B0604020202020204" pitchFamily="34" charset="0"/>
          <a:ea typeface="黑体" panose="0201060003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3.png"/><Relationship Id="rId1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image" Target="../media/image5.png"/><Relationship Id="rId3" Type="http://schemas.openxmlformats.org/officeDocument/2006/relationships/tags" Target="../tags/tag32.xml"/><Relationship Id="rId2" Type="http://schemas.openxmlformats.org/officeDocument/2006/relationships/image" Target="../media/image3.png"/><Relationship Id="rId1" Type="http://schemas.openxmlformats.org/officeDocument/2006/relationships/tags" Target="../tags/tag31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38.xml"/><Relationship Id="rId6" Type="http://schemas.openxmlformats.org/officeDocument/2006/relationships/image" Target="../media/image7.png"/><Relationship Id="rId5" Type="http://schemas.openxmlformats.org/officeDocument/2006/relationships/tags" Target="../tags/tag37.xml"/><Relationship Id="rId4" Type="http://schemas.openxmlformats.org/officeDocument/2006/relationships/image" Target="../media/image3.png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1.xml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3.png"/><Relationship Id="rId1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3.png"/><Relationship Id="rId1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4" Type="http://schemas.openxmlformats.org/officeDocument/2006/relationships/image" Target="../media/image7.png"/><Relationship Id="rId3" Type="http://schemas.openxmlformats.org/officeDocument/2006/relationships/tags" Target="../tags/tag49.xml"/><Relationship Id="rId2" Type="http://schemas.openxmlformats.org/officeDocument/2006/relationships/image" Target="../media/image3.png"/><Relationship Id="rId1" Type="http://schemas.openxmlformats.org/officeDocument/2006/relationships/tags" Target="../tags/tag48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3.xml"/><Relationship Id="rId3" Type="http://schemas.openxmlformats.org/officeDocument/2006/relationships/image" Target="../media/image3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6.xml"/><Relationship Id="rId4" Type="http://schemas.openxmlformats.org/officeDocument/2006/relationships/image" Target="../media/image9.jpeg"/><Relationship Id="rId3" Type="http://schemas.openxmlformats.org/officeDocument/2006/relationships/image" Target="../media/image3.png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3.png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3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3.png"/><Relationship Id="rId1" Type="http://schemas.openxmlformats.org/officeDocument/2006/relationships/tags" Target="../tags/tag60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5.xml"/><Relationship Id="rId4" Type="http://schemas.openxmlformats.org/officeDocument/2006/relationships/image" Target="../media/image10.jpeg"/><Relationship Id="rId3" Type="http://schemas.openxmlformats.org/officeDocument/2006/relationships/tags" Target="../tags/tag64.xml"/><Relationship Id="rId2" Type="http://schemas.openxmlformats.org/officeDocument/2006/relationships/image" Target="../media/image3.png"/><Relationship Id="rId1" Type="http://schemas.openxmlformats.org/officeDocument/2006/relationships/tags" Target="../tags/tag63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image" Target="../media/image11.jpeg"/><Relationship Id="rId3" Type="http://schemas.openxmlformats.org/officeDocument/2006/relationships/tags" Target="../tags/tag67.xml"/><Relationship Id="rId2" Type="http://schemas.openxmlformats.org/officeDocument/2006/relationships/image" Target="../media/image3.png"/><Relationship Id="rId1" Type="http://schemas.openxmlformats.org/officeDocument/2006/relationships/tags" Target="../tags/tag66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image" Target="../media/image3.png"/><Relationship Id="rId1" Type="http://schemas.openxmlformats.org/officeDocument/2006/relationships/tags" Target="../tags/tag69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73.xml"/><Relationship Id="rId2" Type="http://schemas.openxmlformats.org/officeDocument/2006/relationships/image" Target="../media/image3.png"/><Relationship Id="rId1" Type="http://schemas.openxmlformats.org/officeDocument/2006/relationships/tags" Target="../tags/tag72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image" Target="../media/image3.png"/><Relationship Id="rId1" Type="http://schemas.openxmlformats.org/officeDocument/2006/relationships/tags" Target="../tags/tag75.xml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4" Type="http://schemas.openxmlformats.org/officeDocument/2006/relationships/image" Target="../media/image14.png"/><Relationship Id="rId3" Type="http://schemas.openxmlformats.org/officeDocument/2006/relationships/tags" Target="../tags/tag79.xml"/><Relationship Id="rId2" Type="http://schemas.openxmlformats.org/officeDocument/2006/relationships/image" Target="../media/image3.png"/><Relationship Id="rId1" Type="http://schemas.openxmlformats.org/officeDocument/2006/relationships/tags" Target="../tags/tag78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hyperlink" Target="../../&#29983;&#23383;&#21345;&#29255;/9%20&#21476;&#35799;&#19977;&#39318;/&#24043;.pptx" TargetMode="External"/><Relationship Id="rId8" Type="http://schemas.openxmlformats.org/officeDocument/2006/relationships/hyperlink" Target="../../&#29983;&#23383;&#21345;&#29255;/9%20&#21476;&#35799;&#19977;&#39318;/&#28053;.pptx" TargetMode="External"/><Relationship Id="rId7" Type="http://schemas.openxmlformats.org/officeDocument/2006/relationships/hyperlink" Target="../../&#29983;&#23383;&#21345;&#29255;/9%20&#21476;&#35799;&#19977;&#39318;/&#36951;.pptx" TargetMode="External"/><Relationship Id="rId6" Type="http://schemas.openxmlformats.org/officeDocument/2006/relationships/hyperlink" Target="../../&#29983;&#23383;&#21345;&#29255;/9%20&#21476;&#35799;&#19977;&#39318;/&#23731;.pptx" TargetMode="External"/><Relationship Id="rId5" Type="http://schemas.openxmlformats.org/officeDocument/2006/relationships/hyperlink" Target="../../&#29983;&#23383;&#21345;&#29255;/9%20&#21476;&#35799;&#19977;&#39318;/&#25705;.pptx" TargetMode="External"/><Relationship Id="rId4" Type="http://schemas.openxmlformats.org/officeDocument/2006/relationships/hyperlink" Target="../../&#29983;&#23383;&#21345;&#29255;/9%20&#21476;&#35799;&#19977;&#39318;/&#20190;.pptx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9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image" Target="../media/image3.png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3" Type="http://schemas.openxmlformats.org/officeDocument/2006/relationships/image" Target="../media/image3.pn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.xml"/><Relationship Id="rId4" Type="http://schemas.openxmlformats.org/officeDocument/2006/relationships/image" Target="../media/image3.png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image" Target="../media/image5.png"/><Relationship Id="rId3" Type="http://schemas.openxmlformats.org/officeDocument/2006/relationships/image" Target="../media/image3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4" Type="http://schemas.openxmlformats.org/officeDocument/2006/relationships/image" Target="../media/image6.png"/><Relationship Id="rId3" Type="http://schemas.openxmlformats.org/officeDocument/2006/relationships/image" Target="../media/image3.png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image" Target="../media/image3.png"/><Relationship Id="rId1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文本框 14"/>
          <p:cNvSpPr txBox="1"/>
          <p:nvPr/>
        </p:nvSpPr>
        <p:spPr>
          <a:xfrm rot="-1380000">
            <a:off x="-117475" y="292100"/>
            <a:ext cx="2717800" cy="3987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0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部编版五年级下册</a:t>
            </a:r>
            <a:endParaRPr lang="zh-CN" altLang="en-US" sz="2000" b="1" dirty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879475" y="2733675"/>
            <a:ext cx="7386638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0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第</a:t>
            </a: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9</a:t>
            </a:r>
            <a:r>
              <a:rPr kumimoji="0" lang="zh-CN" altLang="en-US" sz="60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课</a:t>
            </a:r>
            <a:r>
              <a:rPr kumimoji="0" lang="en-US" altLang="zh-CN" sz="60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</a:t>
            </a:r>
            <a:r>
              <a:rPr kumimoji="0" lang="zh-CN" altLang="en-US" sz="6000" b="1" i="0" u="none" strike="noStrike" kern="1200" cap="none" spc="0" normalizeH="0" baseline="0" noProof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古诗三首</a:t>
            </a:r>
            <a:endParaRPr kumimoji="0" lang="zh-CN" altLang="en-US" sz="6000" b="1" i="0" u="none" strike="noStrike" kern="1200" cap="none" spc="0" normalizeH="0" baseline="0" noProof="1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9" name="直接连接符 18"/>
          <p:cNvCxnSpPr/>
          <p:nvPr/>
        </p:nvCxnSpPr>
        <p:spPr>
          <a:xfrm flipV="1">
            <a:off x="879475" y="3789363"/>
            <a:ext cx="7407275" cy="4603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879475" y="2530475"/>
            <a:ext cx="7407275" cy="47625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理解诗意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8" name="文本框 26631"/>
          <p:cNvSpPr txBox="1"/>
          <p:nvPr/>
        </p:nvSpPr>
        <p:spPr>
          <a:xfrm>
            <a:off x="7062788" y="5060950"/>
            <a:ext cx="24098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理解诗意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445385" y="1466215"/>
            <a:ext cx="433768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黄沙百战穿金甲，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不破楼兰终不还。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03985" y="303180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句意</a:t>
            </a:r>
            <a:endParaRPr lang="zh-CN" altLang="en-US" sz="28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03985" y="3554095"/>
            <a:ext cx="68129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黄沙万里，频繁的战争早已磨穿了戍边将士身上坚硬的铠甲，而他们壮志不灭，发誓不打败来犯的敌人就不回家乡！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985" y="4937443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感受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3985" y="5427980"/>
            <a:ext cx="68129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战事频繁激烈，而将士们保卫祖国的愿望却矢志不渝。</a:t>
            </a:r>
            <a:endParaRPr lang="zh-CN" altLang="en-US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848360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领悟诗情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8" name="文本框 26631"/>
          <p:cNvSpPr txBox="1"/>
          <p:nvPr/>
        </p:nvSpPr>
        <p:spPr>
          <a:xfrm>
            <a:off x="7062788" y="5060950"/>
            <a:ext cx="24098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领悟诗情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243330" y="3358833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诗情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32760" y="4239260"/>
            <a:ext cx="556641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这首诗描写了边塞的战场环境，渲染了战争气氛，表现了将士们为保卫祖国矢志不渝的崇高精神，歌颂了戍边将士杀敌立功的雄心壮志。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057400" y="1887220"/>
            <a:ext cx="5066030" cy="1364615"/>
            <a:chOff x="3240" y="2972"/>
            <a:chExt cx="7978" cy="2149"/>
          </a:xfrm>
        </p:grpSpPr>
        <p:sp>
          <p:nvSpPr>
            <p:cNvPr id="2" name="文本框 1"/>
            <p:cNvSpPr txBox="1"/>
            <p:nvPr/>
          </p:nvSpPr>
          <p:spPr>
            <a:xfrm>
              <a:off x="4185" y="2972"/>
              <a:ext cx="3440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accent4">
                      <a:lumMod val="50000"/>
                    </a:schemeClr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孤城遥望</a:t>
              </a:r>
              <a:endParaRPr lang="zh-CN" altLang="en-US" sz="2800" dirty="0">
                <a:solidFill>
                  <a:schemeClr val="accent4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40" y="4165"/>
              <a:ext cx="4385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accent4">
                      <a:lumMod val="50000"/>
                    </a:schemeClr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百战、终不还</a:t>
              </a:r>
              <a:endParaRPr lang="zh-CN" altLang="en-US" sz="2800" dirty="0">
                <a:solidFill>
                  <a:schemeClr val="accent4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13" name="右大括号 12"/>
            <p:cNvSpPr/>
            <p:nvPr/>
          </p:nvSpPr>
          <p:spPr>
            <a:xfrm>
              <a:off x="7625" y="3273"/>
              <a:ext cx="227" cy="1701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370" y="3208"/>
              <a:ext cx="2849" cy="17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b="1" dirty="0">
                  <a:solidFill>
                    <a:srgbClr val="BB55B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雄心壮志</a:t>
              </a:r>
              <a:endParaRPr lang="zh-CN" altLang="en-US" sz="2800" b="1" dirty="0">
                <a:solidFill>
                  <a:srgbClr val="BB55BA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b="1" dirty="0">
                  <a:solidFill>
                    <a:srgbClr val="BB55B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保卫祖国</a:t>
              </a:r>
              <a:endParaRPr lang="zh-CN" altLang="en-US" sz="2800" b="1" dirty="0">
                <a:solidFill>
                  <a:srgbClr val="BB55BA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rcRect l="28239" t="1198" r="205"/>
          <a:stretch>
            <a:fillRect/>
          </a:stretch>
        </p:blipFill>
        <p:spPr>
          <a:xfrm>
            <a:off x="1369695" y="4076700"/>
            <a:ext cx="1574165" cy="21405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598" name="图片 4" descr="目录娃娃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>
            <p:custDataLst>
              <p:tags r:id="rId5"/>
            </p:custDataLst>
          </p:nvPr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古诗学习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755" name="文本框 74754"/>
          <p:cNvSpPr txBox="1"/>
          <p:nvPr/>
        </p:nvSpPr>
        <p:spPr>
          <a:xfrm>
            <a:off x="1132840" y="1085215"/>
            <a:ext cx="7376795" cy="27482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秋夜将晓出篱门迎凉有感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[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宋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]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陆游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三万里河东入海，五千仞岳上摩天。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遗民泪尽胡尘里，南望王师又一年。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05610" y="3921125"/>
            <a:ext cx="5733415" cy="228219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05" name="图片 4" descr="目录娃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6" name="文本框 2"/>
          <p:cNvSpPr txBox="1"/>
          <p:nvPr/>
        </p:nvSpPr>
        <p:spPr>
          <a:xfrm>
            <a:off x="4204335" y="1481455"/>
            <a:ext cx="4708525" cy="4831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陆游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1125—1210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字务观，号放翁，汉族，越州山阴人，南宋文学家、史学家、爱国诗人。陆游的诗词文俱有很高的成就，其诗语言平易晓畅、章法整饬谨言，兼具李白的雄奇奔放与杜甫的沉郁悲凉，尤以包含爱国热情对后世影响深远。代表作有《示儿》《游山西村》等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466408" y="221519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作者简介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rcRect l="15147" t="25667" r="9253" b="10775"/>
          <a:stretch>
            <a:fillRect/>
          </a:stretch>
        </p:blipFill>
        <p:spPr>
          <a:xfrm>
            <a:off x="1043305" y="1621790"/>
            <a:ext cx="3161030" cy="36144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理解诗意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理解诗意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5" name="文本框 74754"/>
          <p:cNvSpPr txBox="1"/>
          <p:nvPr/>
        </p:nvSpPr>
        <p:spPr>
          <a:xfrm>
            <a:off x="2445385" y="1466215"/>
            <a:ext cx="433768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三万里河东入海，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五千仞岳上摩天。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495" y="288829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句意</a:t>
            </a:r>
            <a:endParaRPr lang="zh-CN" altLang="en-US" sz="28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7495" y="3410585"/>
            <a:ext cx="68129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漫长的黄河奔腾向东流入大海，巍峨的华山耸入云霄。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5590" y="4378643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感受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5590" y="4900930"/>
            <a:ext cx="68129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意境阔大深沉，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奇伟壮丽的山河，标志着祖国的可爱，象征着民众的坚强不屈，留下丰富的想象空间。</a:t>
            </a:r>
            <a:endParaRPr lang="zh-CN" altLang="en-US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理解诗意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理解诗意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5" name="文本框 74754"/>
          <p:cNvSpPr txBox="1"/>
          <p:nvPr/>
        </p:nvSpPr>
        <p:spPr>
          <a:xfrm>
            <a:off x="2445385" y="1466215"/>
            <a:ext cx="433768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遗民泪尽胡尘里，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南望王师又一年。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47495" y="303180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句意</a:t>
            </a:r>
            <a:endParaRPr lang="zh-CN" altLang="en-US" sz="28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7495" y="3554095"/>
            <a:ext cx="68129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宋朝百姓在胡人的压迫下眼泪流尽，年复一年盼着宋朝军队收复河山。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45590" y="4522153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感受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5590" y="5044440"/>
            <a:ext cx="68129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泪尽</a:t>
            </a:r>
            <a:r>
              <a:rPr lang="en-US" altLang="zh-CN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包含无限酸辛，但心怀故国的遗民依然企望。</a:t>
            </a:r>
            <a:r>
              <a:rPr lang="en-US" altLang="zh-CN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又</a:t>
            </a:r>
            <a:r>
              <a:rPr lang="en-US" altLang="zh-CN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表现出遗民的苦望，感情愈加沉痛。</a:t>
            </a:r>
            <a:endParaRPr lang="zh-CN" altLang="en-US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领悟诗情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8" name="文本框 26631"/>
          <p:cNvSpPr txBox="1"/>
          <p:nvPr/>
        </p:nvSpPr>
        <p:spPr>
          <a:xfrm>
            <a:off x="7062788" y="5060950"/>
            <a:ext cx="24098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领悟诗情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243330" y="3358833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诗情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43330" y="3881120"/>
            <a:ext cx="7150100" cy="22453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这是一首爱国诗，前两句赞美了祖国的大好河山，后两句描写了被占领地区人民渴望祖国军队收复失地的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心情，充分表达了诗人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忧国忧民的爱国情怀。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17345" y="1671955"/>
            <a:ext cx="6471920" cy="1365250"/>
            <a:chOff x="2547" y="2633"/>
            <a:chExt cx="10192" cy="2150"/>
          </a:xfrm>
        </p:grpSpPr>
        <p:sp>
          <p:nvSpPr>
            <p:cNvPr id="6" name="文本框 5"/>
            <p:cNvSpPr txBox="1"/>
            <p:nvPr/>
          </p:nvSpPr>
          <p:spPr>
            <a:xfrm>
              <a:off x="2547" y="2633"/>
              <a:ext cx="3296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accent6">
                      <a:lumMod val="50000"/>
                    </a:schemeClr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河、岳</a:t>
              </a:r>
              <a:endParaRPr lang="zh-CN" altLang="en-US" sz="2800" dirty="0">
                <a:solidFill>
                  <a:schemeClr val="accent6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6525" y="2633"/>
              <a:ext cx="3217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accent4">
                      <a:lumMod val="50000"/>
                    </a:schemeClr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大好河山</a:t>
              </a:r>
              <a:endParaRPr lang="zh-CN" altLang="en-US" sz="2800" dirty="0">
                <a:solidFill>
                  <a:schemeClr val="accent4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609" y="3827"/>
              <a:ext cx="3235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accent6">
                      <a:lumMod val="50000"/>
                    </a:schemeClr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泪尽、又</a:t>
              </a:r>
              <a:endParaRPr lang="zh-CN" altLang="en-US" sz="2800" dirty="0">
                <a:solidFill>
                  <a:schemeClr val="accent6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289" y="3827"/>
              <a:ext cx="3689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accent4">
                      <a:lumMod val="50000"/>
                    </a:schemeClr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企盼收复</a:t>
              </a:r>
              <a:endParaRPr lang="zh-CN" altLang="en-US" sz="2800" dirty="0">
                <a:solidFill>
                  <a:schemeClr val="accent4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5844" y="3112"/>
              <a:ext cx="907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/>
            <p:cNvCxnSpPr/>
            <p:nvPr/>
          </p:nvCxnSpPr>
          <p:spPr>
            <a:xfrm>
              <a:off x="5877" y="4306"/>
              <a:ext cx="87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右大括号 12"/>
            <p:cNvSpPr/>
            <p:nvPr/>
          </p:nvSpPr>
          <p:spPr>
            <a:xfrm>
              <a:off x="10516" y="2869"/>
              <a:ext cx="227" cy="1701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743" y="2869"/>
              <a:ext cx="1996" cy="17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b="1" dirty="0">
                  <a:solidFill>
                    <a:srgbClr val="BB55B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忧国</a:t>
              </a:r>
              <a:endParaRPr lang="zh-CN" altLang="en-US" sz="2800" b="1" dirty="0">
                <a:solidFill>
                  <a:srgbClr val="BB55BA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b="1" dirty="0">
                  <a:solidFill>
                    <a:srgbClr val="BB55B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忧民</a:t>
              </a:r>
              <a:endParaRPr lang="zh-CN" altLang="en-US" sz="2800" b="1" dirty="0">
                <a:solidFill>
                  <a:srgbClr val="BB55BA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9990" y="4827270"/>
            <a:ext cx="3215640" cy="12801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598" name="图片 4" descr="目录娃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古诗学习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755" name="文本框 74754"/>
          <p:cNvSpPr txBox="1"/>
          <p:nvPr/>
        </p:nvSpPr>
        <p:spPr>
          <a:xfrm>
            <a:off x="1045210" y="972185"/>
            <a:ext cx="7680960" cy="4076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闻官军收河南河北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[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唐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]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杜甫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剑外忽传收蓟北，初闻涕泪满衣裳。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却看妻子愁何在，漫卷诗书喜欲狂。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白日放歌须纵酒，青春作伴好还乡。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即从巴峡穿巫峡。便下襄阳向洛阳。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05" name="图片 4" descr="目录娃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6" name="文本框 2"/>
          <p:cNvSpPr txBox="1"/>
          <p:nvPr/>
        </p:nvSpPr>
        <p:spPr>
          <a:xfrm>
            <a:off x="1043305" y="1392555"/>
            <a:ext cx="513270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杜甫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（</a:t>
            </a:r>
            <a:r>
              <a:rPr lang="en-US" altLang="zh-CN" sz="280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712—770</a:t>
            </a:r>
            <a:r>
              <a:rPr lang="zh-CN" altLang="en-US" sz="28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</a:t>
            </a:r>
            <a:r>
              <a:rPr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字子美，汉族，本襄阳人，后徙河南巩县。自号少陵野老，唐代伟大的现实主义诗人，被后人称为“诗圣”，他的诗被称为“诗史”。与李白合称“李杜”。</a:t>
            </a:r>
            <a:r>
              <a:rPr lang="zh-CN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代表作有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三吏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”“</a:t>
            </a:r>
            <a:r>
              <a:rPr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三别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等</a:t>
            </a:r>
            <a:r>
              <a:rPr lang="zh-CN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，有《杜工部集》传世</a:t>
            </a:r>
            <a:r>
              <a:rPr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</a:t>
            </a:r>
            <a:endParaRPr sz="28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466408" y="221519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作者简介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图片 3" descr="C:\Users\Administrator\Desktop\1.jpg1"/>
          <p:cNvPicPr>
            <a:picLocks noChangeAspect="1"/>
          </p:cNvPicPr>
          <p:nvPr/>
        </p:nvPicPr>
        <p:blipFill>
          <a:blip r:embed="rId4" cstate="print"/>
          <a:srcRect l="-654" t="13054" r="654" b="590"/>
          <a:stretch>
            <a:fillRect/>
          </a:stretch>
        </p:blipFill>
        <p:spPr>
          <a:xfrm>
            <a:off x="6176010" y="1478280"/>
            <a:ext cx="2733040" cy="34524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理解诗意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理解诗意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5" name="文本框 74754"/>
          <p:cNvSpPr txBox="1"/>
          <p:nvPr/>
        </p:nvSpPr>
        <p:spPr>
          <a:xfrm>
            <a:off x="2402840" y="2390140"/>
            <a:ext cx="4337685" cy="7556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闻官军收河南河北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30475" y="3145790"/>
            <a:ext cx="1087120" cy="1279525"/>
            <a:chOff x="3985" y="4954"/>
            <a:chExt cx="1712" cy="2015"/>
          </a:xfrm>
        </p:grpSpPr>
        <p:sp>
          <p:nvSpPr>
            <p:cNvPr id="5" name="矩形 4"/>
            <p:cNvSpPr/>
            <p:nvPr/>
          </p:nvSpPr>
          <p:spPr>
            <a:xfrm>
              <a:off x="3985" y="6147"/>
              <a:ext cx="171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/>
              <a:r>
                <a:rPr lang="zh-CN" altLang="en-US" sz="28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听说</a:t>
              </a:r>
              <a:endPara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2" name="直接箭头连接符 1"/>
            <p:cNvCxnSpPr/>
            <p:nvPr/>
          </p:nvCxnSpPr>
          <p:spPr>
            <a:xfrm flipH="1">
              <a:off x="4642" y="4954"/>
              <a:ext cx="15" cy="8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椭圆 8"/>
          <p:cNvSpPr/>
          <p:nvPr/>
        </p:nvSpPr>
        <p:spPr>
          <a:xfrm>
            <a:off x="3224530" y="2420620"/>
            <a:ext cx="843280" cy="7200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4765675" y="840105"/>
            <a:ext cx="1610995" cy="1217930"/>
            <a:chOff x="7505" y="1323"/>
            <a:chExt cx="2537" cy="1918"/>
          </a:xfrm>
        </p:grpSpPr>
        <p:sp>
          <p:nvSpPr>
            <p:cNvPr id="10" name="云形标注 9"/>
            <p:cNvSpPr/>
            <p:nvPr/>
          </p:nvSpPr>
          <p:spPr>
            <a:xfrm>
              <a:off x="7505" y="1323"/>
              <a:ext cx="2537" cy="1918"/>
            </a:xfrm>
            <a:prstGeom prst="cloudCallout">
              <a:avLst>
                <a:gd name="adj1" fmla="val -97761"/>
                <a:gd name="adj2" fmla="val 8180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721" y="1531"/>
              <a:ext cx="2133" cy="1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唐王朝的军队</a:t>
              </a:r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56355" y="3145790"/>
            <a:ext cx="1087120" cy="1279525"/>
            <a:chOff x="3985" y="4954"/>
            <a:chExt cx="1712" cy="2015"/>
          </a:xfrm>
        </p:grpSpPr>
        <p:sp>
          <p:nvSpPr>
            <p:cNvPr id="14" name="矩形 13"/>
            <p:cNvSpPr/>
            <p:nvPr/>
          </p:nvSpPr>
          <p:spPr>
            <a:xfrm>
              <a:off x="3985" y="6147"/>
              <a:ext cx="1712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just"/>
              <a:r>
                <a:rPr lang="zh-CN" altLang="en-US" sz="28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收复</a:t>
              </a:r>
              <a:endPara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15" name="直接箭头连接符 14"/>
            <p:cNvCxnSpPr/>
            <p:nvPr/>
          </p:nvCxnSpPr>
          <p:spPr>
            <a:xfrm flipH="1">
              <a:off x="4642" y="4954"/>
              <a:ext cx="15" cy="8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0356" name="文本框 3"/>
          <p:cNvSpPr txBox="1"/>
          <p:nvPr/>
        </p:nvSpPr>
        <p:spPr>
          <a:xfrm>
            <a:off x="368300" y="2278063"/>
            <a:ext cx="676275" cy="1725612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课题导入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0357" name="图片 4" descr="目录娃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383983" y="2357120"/>
            <a:ext cx="67770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葡萄美酒夜光杯，欲饮琵琶马上催。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醉卧沙场君莫笑，古来征战几人回。</a:t>
            </a: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   </a:t>
            </a: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理解诗意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8" name="文本框 26631"/>
          <p:cNvSpPr txBox="1"/>
          <p:nvPr/>
        </p:nvSpPr>
        <p:spPr>
          <a:xfrm>
            <a:off x="7062788" y="5060950"/>
            <a:ext cx="24098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理解诗意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06500" y="1307465"/>
            <a:ext cx="4337685" cy="18078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剑外忽传收蓟北，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初闻涕泪满衣裳。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90820" y="1634490"/>
            <a:ext cx="374269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四川剑阁以南地区，代指作者所在的蜀地。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7785" y="1634490"/>
            <a:ext cx="13093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剑外</a:t>
            </a:r>
            <a:endParaRPr lang="zh-CN" altLang="en-US" sz="3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3835" y="3268345"/>
            <a:ext cx="71634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剑门关以南的四川，忽然传来收复蓟北的消息，初听到这个消息惊喜得涕泪交流，沾湿了衣裳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01570" y="2398713"/>
            <a:ext cx="110109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涕泪</a:t>
            </a:r>
            <a:endParaRPr lang="zh-CN" altLang="en-US" sz="3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3835" y="4652010"/>
            <a:ext cx="699643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“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泪</a:t>
            </a:r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既有面对胜利的喜悦；又有对自己长期颠沛流离生活的感慨，饱含着浓浓的爱国之情。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2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理解诗意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8" name="文本框 26631"/>
          <p:cNvSpPr txBox="1"/>
          <p:nvPr/>
        </p:nvSpPr>
        <p:spPr>
          <a:xfrm>
            <a:off x="7062788" y="5060950"/>
            <a:ext cx="24098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理解诗意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06500" y="1307465"/>
            <a:ext cx="4337685" cy="1863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却看妻子愁何在，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漫卷诗书喜欲狂。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24525" y="1683385"/>
            <a:ext cx="1487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回头看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7785" y="1634490"/>
            <a:ext cx="13093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却看</a:t>
            </a:r>
            <a:endParaRPr lang="zh-CN" altLang="en-US" sz="3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27785" y="3490595"/>
            <a:ext cx="480631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回过头来再看妻子和儿子，平日的忧愁已不知跑到何处去了；我胡乱地卷起诗书高兴得几乎要发狂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3815" y="2470150"/>
            <a:ext cx="13366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漫卷</a:t>
            </a:r>
            <a:endParaRPr lang="zh-CN" altLang="en-US" sz="3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24525" y="2470150"/>
            <a:ext cx="2745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随意把书卷起来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4765" y="3171190"/>
            <a:ext cx="2095500" cy="28727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理解诗意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8" name="文本框 26631"/>
          <p:cNvSpPr txBox="1"/>
          <p:nvPr/>
        </p:nvSpPr>
        <p:spPr>
          <a:xfrm>
            <a:off x="7062788" y="5060950"/>
            <a:ext cx="24098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理解诗意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06500" y="1307465"/>
            <a:ext cx="4337685" cy="1863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白日放歌须纵酒，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青春作伴好还乡。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24525" y="1683385"/>
            <a:ext cx="2353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尽情地喝酒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00450" y="1621790"/>
            <a:ext cx="13093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纵酒</a:t>
            </a:r>
            <a:endParaRPr lang="zh-CN" altLang="en-US" sz="3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328795" y="3469005"/>
            <a:ext cx="41624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白日里我要放声歌唱，纵情畅饮，美好的春景正好伴着我返回故乡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3815" y="2470150"/>
            <a:ext cx="13366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青春</a:t>
            </a:r>
            <a:endParaRPr lang="zh-CN" altLang="en-US" sz="3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24525" y="2470150"/>
            <a:ext cx="2745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春天的景物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75250" y="5060950"/>
            <a:ext cx="27457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准备还乡的情景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 descr="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13815" y="3469005"/>
            <a:ext cx="2527300" cy="24809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2" grpId="0"/>
      <p:bldP spid="5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理解诗意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8" name="文本框 26631"/>
          <p:cNvSpPr txBox="1"/>
          <p:nvPr/>
        </p:nvSpPr>
        <p:spPr>
          <a:xfrm>
            <a:off x="7062788" y="5060950"/>
            <a:ext cx="24098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理解诗意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06500" y="1307465"/>
            <a:ext cx="4337685" cy="1863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即从巴峡穿巫峡，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便下襄阳向洛阳。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724525" y="1683385"/>
            <a:ext cx="235394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立即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5210" y="1621790"/>
            <a:ext cx="1396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即</a:t>
            </a:r>
            <a:endParaRPr lang="zh-CN" altLang="en-US" sz="3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27785" y="3336925"/>
            <a:ext cx="71634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我们要立即动身，从巴峡乘船，穿过巫峡，顺流直下到达湖北襄阳，再从襄阳北上，直奔洛阳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04260" y="1634490"/>
            <a:ext cx="13366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巫峡</a:t>
            </a:r>
            <a:endParaRPr lang="zh-CN" altLang="en-US" sz="3600" b="1" dirty="0">
              <a:solidFill>
                <a:srgbClr val="FF00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33695" y="2279650"/>
            <a:ext cx="30575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长江三峡之一，在今四川湖北交界处。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27785" y="4775835"/>
            <a:ext cx="71634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诗人想象自己回乡极速飞驰的画面。</a:t>
            </a:r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从、穿、下、向</a:t>
            </a:r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四个动词表现了诗人迫不及待，归心似箭的心境。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2" grpId="0"/>
      <p:bldP spid="5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理解诗意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8" name="文本框 26631"/>
          <p:cNvSpPr txBox="1"/>
          <p:nvPr/>
        </p:nvSpPr>
        <p:spPr>
          <a:xfrm>
            <a:off x="7062788" y="5060950"/>
            <a:ext cx="24098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理解诗意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rcRect r="1163" b="574"/>
          <a:stretch>
            <a:fillRect/>
          </a:stretch>
        </p:blipFill>
        <p:spPr>
          <a:xfrm>
            <a:off x="1045210" y="1718310"/>
            <a:ext cx="3261995" cy="23583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92320" y="1718310"/>
            <a:ext cx="4210685" cy="32150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理解诗意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理解诗意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485900" y="1579245"/>
            <a:ext cx="6936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表现诗人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喜欲狂</a:t>
            </a:r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的词语有哪些？</a:t>
            </a:r>
            <a:endParaRPr lang="zh-CN" altLang="en-US" sz="28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136265" y="2279650"/>
            <a:ext cx="24409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涕泪满衣裳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漫卷诗书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放歌、纵酒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5900" y="3888740"/>
            <a:ext cx="693610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一个年过半百的老人怎么会如此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欣喜若狂</a:t>
            </a:r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  <a:endParaRPr lang="zh-CN" altLang="en-US" sz="28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36265" y="4575810"/>
            <a:ext cx="29438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浓浓的爱国之情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领悟诗情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68" name="文本框 26631"/>
          <p:cNvSpPr txBox="1"/>
          <p:nvPr/>
        </p:nvSpPr>
        <p:spPr>
          <a:xfrm>
            <a:off x="7062788" y="5060950"/>
            <a:ext cx="2409825" cy="3667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1800" b="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领悟诗情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243330" y="3358833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诗情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50950" y="3933825"/>
            <a:ext cx="664210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这首诗写出了诗人听到官军收复失地的消息后欣喜若狂的心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情，表达了诗人强烈的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/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爱国之情。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045210" y="1671955"/>
            <a:ext cx="7653020" cy="1365885"/>
            <a:chOff x="2157" y="2633"/>
            <a:chExt cx="12052" cy="2151"/>
          </a:xfrm>
        </p:grpSpPr>
        <p:sp>
          <p:nvSpPr>
            <p:cNvPr id="6" name="文本框 5"/>
            <p:cNvSpPr txBox="1"/>
            <p:nvPr/>
          </p:nvSpPr>
          <p:spPr>
            <a:xfrm>
              <a:off x="2157" y="2633"/>
              <a:ext cx="1216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accent6">
                      <a:lumMod val="50000"/>
                    </a:schemeClr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喜</a:t>
              </a:r>
              <a:endParaRPr lang="zh-CN" altLang="en-US" sz="2800" dirty="0">
                <a:solidFill>
                  <a:schemeClr val="accent6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099" y="2634"/>
              <a:ext cx="5967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accent4">
                      <a:lumMod val="50000"/>
                    </a:schemeClr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涕泪交加  漫卷诗书</a:t>
              </a:r>
              <a:endParaRPr lang="zh-CN" altLang="en-US" sz="2800" dirty="0">
                <a:solidFill>
                  <a:schemeClr val="accent4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57" y="3826"/>
              <a:ext cx="1216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accent6">
                      <a:lumMod val="50000"/>
                    </a:schemeClr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归</a:t>
              </a:r>
              <a:endParaRPr lang="zh-CN" altLang="en-US" sz="2800" dirty="0">
                <a:solidFill>
                  <a:schemeClr val="accent6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099" y="3827"/>
              <a:ext cx="5967" cy="95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dirty="0">
                  <a:solidFill>
                    <a:schemeClr val="accent4">
                      <a:lumMod val="50000"/>
                    </a:schemeClr>
                  </a:solidFill>
                  <a:latin typeface="黑体" panose="02010600030101010101" pitchFamily="49" charset="-122"/>
                  <a:ea typeface="黑体" panose="02010600030101010101" pitchFamily="49" charset="-122"/>
                </a:rPr>
                <a:t>放歌纵酒  归心似箭</a:t>
              </a:r>
              <a:endParaRPr lang="zh-CN" altLang="en-US" sz="2800" dirty="0">
                <a:solidFill>
                  <a:schemeClr val="accent4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endParaRPr>
            </a:p>
          </p:txBody>
        </p:sp>
        <p:cxnSp>
          <p:nvCxnSpPr>
            <p:cNvPr id="12" name="直接箭头连接符 11"/>
            <p:cNvCxnSpPr/>
            <p:nvPr/>
          </p:nvCxnSpPr>
          <p:spPr>
            <a:xfrm>
              <a:off x="3225" y="4305"/>
              <a:ext cx="87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右大括号 12"/>
            <p:cNvSpPr/>
            <p:nvPr/>
          </p:nvSpPr>
          <p:spPr>
            <a:xfrm>
              <a:off x="9635" y="2939"/>
              <a:ext cx="227" cy="1701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286" y="2869"/>
              <a:ext cx="3923" cy="17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b="1" dirty="0">
                  <a:solidFill>
                    <a:srgbClr val="BB55B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渴望祖国统一</a:t>
              </a:r>
              <a:endParaRPr lang="zh-CN" altLang="en-US" sz="2800" b="1" dirty="0">
                <a:solidFill>
                  <a:srgbClr val="BB55BA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800" b="1" dirty="0">
                  <a:solidFill>
                    <a:srgbClr val="BB55BA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浓浓爱国之情</a:t>
              </a:r>
              <a:endParaRPr lang="zh-CN" altLang="en-US" sz="2800" b="1" dirty="0">
                <a:solidFill>
                  <a:srgbClr val="BB55BA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>
              <a:off x="3225" y="3112"/>
              <a:ext cx="874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1290" y="4538980"/>
            <a:ext cx="3067685" cy="141033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0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45" name="矩形 53250"/>
          <p:cNvSpPr/>
          <p:nvPr/>
        </p:nvSpPr>
        <p:spPr>
          <a:xfrm>
            <a:off x="1336040" y="1187450"/>
            <a:ext cx="7331710" cy="4492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0" dirty="0">
                <a:latin typeface="楷体" panose="02010609060101010101" pitchFamily="49" charset="-122"/>
                <a:ea typeface="楷体" panose="02010609060101010101" pitchFamily="49" charset="-122"/>
              </a:rPr>
              <a:t>       </a:t>
            </a:r>
            <a:r>
              <a:rPr lang="zh-CN" altLang="en-US" sz="4400" b="0" dirty="0">
                <a:solidFill>
                  <a:srgbClr val="FF66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拓展练习</a:t>
            </a:r>
            <a:r>
              <a:rPr lang="en-US" altLang="zh-CN" sz="4400" b="0">
                <a:solidFill>
                  <a:srgbClr val="FF6600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:</a:t>
            </a:r>
            <a:endParaRPr lang="en-US" altLang="zh-CN" sz="1600" b="0">
              <a:solidFill>
                <a:srgbClr val="FF6600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endParaRPr lang="en-US" altLang="zh-CN" sz="3200" b="0"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借助注释，说说下面诗句的意思，再想想它们表达了诗人怎样的感情。</a:t>
            </a:r>
            <a:endParaRPr lang="zh-CN" altLang="en-US" sz="2800" b="0" dirty="0">
              <a:solidFill>
                <a:schemeClr val="bg2">
                  <a:lumMod val="1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dirty="0">
                <a:solidFill>
                  <a:schemeClr val="bg2">
                    <a:lumMod val="1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en-US" altLang="zh-CN" sz="2800" b="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</a:t>
            </a:r>
            <a:r>
              <a:rPr lang="zh-CN" altLang="en-US" sz="2800" b="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黄沙百战穿金甲，不破楼兰终不还。</a:t>
            </a:r>
            <a:endParaRPr lang="zh-CN" altLang="en-US" sz="2800" b="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800" b="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遗民泪尽胡尘里，南望王师又一年</a:t>
            </a:r>
            <a:r>
              <a:rPr lang="zh-CN" altLang="en-US" sz="2800" b="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b="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800" b="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·</a:t>
            </a:r>
            <a:r>
              <a:rPr lang="zh-CN" altLang="en-US" sz="2800" b="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即从巴峡穿巫峡，便下襄阳向洛阳。</a:t>
            </a:r>
            <a:endParaRPr lang="zh-CN" altLang="en-US" sz="2800" b="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1746" name="矩形 53251"/>
          <p:cNvSpPr/>
          <p:nvPr/>
        </p:nvSpPr>
        <p:spPr>
          <a:xfrm>
            <a:off x="1428115" y="834073"/>
            <a:ext cx="750888" cy="12207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95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?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1747" name="图片 1" descr="图片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7383" y="51118"/>
            <a:ext cx="3343275" cy="225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流程图: 可选过程 1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拓展练习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4"/>
            </p:custDataLst>
          </p:nvPr>
        </p:nvCxnSpPr>
        <p:spPr>
          <a:xfrm flipH="1">
            <a:off x="754063" y="4077335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5650" y="-1905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452" name="文本框 3"/>
          <p:cNvSpPr txBox="1"/>
          <p:nvPr/>
        </p:nvSpPr>
        <p:spPr>
          <a:xfrm>
            <a:off x="368300" y="2278063"/>
            <a:ext cx="676275" cy="1725612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生字广场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4453" name="图片 4" descr="目录娃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" y="-19050"/>
            <a:ext cx="2135188" cy="11874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67"/>
          <p:cNvGrpSpPr/>
          <p:nvPr/>
        </p:nvGrpSpPr>
        <p:grpSpPr>
          <a:xfrm>
            <a:off x="2415540" y="1813878"/>
            <a:ext cx="852488" cy="829943"/>
            <a:chOff x="3520" y="1077"/>
            <a:chExt cx="1342" cy="1309"/>
          </a:xfrm>
        </p:grpSpPr>
        <p:grpSp>
          <p:nvGrpSpPr>
            <p:cNvPr id="104455" name="组合 11"/>
            <p:cNvGrpSpPr/>
            <p:nvPr/>
          </p:nvGrpSpPr>
          <p:grpSpPr>
            <a:xfrm>
              <a:off x="3520" y="1157"/>
              <a:ext cx="1246" cy="1134"/>
              <a:chOff x="2778" y="2225"/>
              <a:chExt cx="1246" cy="1134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778" y="2225"/>
                <a:ext cx="1247" cy="1134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0" name="直接连接符 9"/>
              <p:cNvCxnSpPr>
                <a:stCxn id="9" idx="1"/>
                <a:endCxn id="9" idx="3"/>
              </p:cNvCxnSpPr>
              <p:nvPr/>
            </p:nvCxnSpPr>
            <p:spPr>
              <a:xfrm>
                <a:off x="2778" y="2793"/>
                <a:ext cx="1247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stCxn id="9" idx="0"/>
                <a:endCxn id="9" idx="2"/>
              </p:cNvCxnSpPr>
              <p:nvPr/>
            </p:nvCxnSpPr>
            <p:spPr>
              <a:xfrm>
                <a:off x="3403" y="2225"/>
                <a:ext cx="0" cy="1134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459" name="文本框 50">
              <a:hlinkClick r:id="rId4" action="ppaction://hlinkfile"/>
            </p:cNvPr>
            <p:cNvSpPr txBox="1"/>
            <p:nvPr/>
          </p:nvSpPr>
          <p:spPr>
            <a:xfrm>
              <a:off x="3520" y="1077"/>
              <a:ext cx="1342" cy="130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仞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" name="组合 71"/>
          <p:cNvGrpSpPr/>
          <p:nvPr/>
        </p:nvGrpSpPr>
        <p:grpSpPr>
          <a:xfrm>
            <a:off x="6163310" y="1808480"/>
            <a:ext cx="852488" cy="829628"/>
            <a:chOff x="3520" y="5114"/>
            <a:chExt cx="1342" cy="1306"/>
          </a:xfrm>
        </p:grpSpPr>
        <p:grpSp>
          <p:nvGrpSpPr>
            <p:cNvPr id="104473" name="组合 20"/>
            <p:cNvGrpSpPr/>
            <p:nvPr/>
          </p:nvGrpSpPr>
          <p:grpSpPr>
            <a:xfrm>
              <a:off x="3520" y="5170"/>
              <a:ext cx="1246" cy="1134"/>
              <a:chOff x="2778" y="2225"/>
              <a:chExt cx="1246" cy="113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2778" y="2224"/>
                <a:ext cx="1247" cy="1136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5" name="直接连接符 24"/>
              <p:cNvCxnSpPr>
                <a:stCxn id="22" idx="1"/>
                <a:endCxn id="22" idx="3"/>
              </p:cNvCxnSpPr>
              <p:nvPr/>
            </p:nvCxnSpPr>
            <p:spPr>
              <a:xfrm>
                <a:off x="2778" y="2792"/>
                <a:ext cx="1247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>
                <a:stCxn id="22" idx="0"/>
                <a:endCxn id="22" idx="2"/>
              </p:cNvCxnSpPr>
              <p:nvPr/>
            </p:nvCxnSpPr>
            <p:spPr>
              <a:xfrm>
                <a:off x="3403" y="2224"/>
                <a:ext cx="0" cy="1136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477" name="文本框 53">
              <a:hlinkClick r:id="rId5" action="ppaction://hlinkfile"/>
            </p:cNvPr>
            <p:cNvSpPr txBox="1"/>
            <p:nvPr/>
          </p:nvSpPr>
          <p:spPr>
            <a:xfrm>
              <a:off x="3520" y="5114"/>
              <a:ext cx="1342" cy="13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摩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27" name="组合 69"/>
          <p:cNvGrpSpPr/>
          <p:nvPr/>
        </p:nvGrpSpPr>
        <p:grpSpPr>
          <a:xfrm>
            <a:off x="4281488" y="1808163"/>
            <a:ext cx="852487" cy="830262"/>
            <a:chOff x="3471" y="3137"/>
            <a:chExt cx="1342" cy="1308"/>
          </a:xfrm>
        </p:grpSpPr>
        <p:grpSp>
          <p:nvGrpSpPr>
            <p:cNvPr id="104485" name="组合 26"/>
            <p:cNvGrpSpPr/>
            <p:nvPr/>
          </p:nvGrpSpPr>
          <p:grpSpPr>
            <a:xfrm>
              <a:off x="3521" y="3225"/>
              <a:ext cx="1246" cy="1134"/>
              <a:chOff x="2778" y="2225"/>
              <a:chExt cx="1246" cy="113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2779" y="2225"/>
                <a:ext cx="1245" cy="1135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29" name="直接连接符 28"/>
              <p:cNvCxnSpPr>
                <a:stCxn id="28" idx="1"/>
                <a:endCxn id="28" idx="3"/>
              </p:cNvCxnSpPr>
              <p:nvPr/>
            </p:nvCxnSpPr>
            <p:spPr>
              <a:xfrm>
                <a:off x="2779" y="2792"/>
                <a:ext cx="1245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>
                <a:stCxn id="28" idx="0"/>
                <a:endCxn id="28" idx="2"/>
              </p:cNvCxnSpPr>
              <p:nvPr/>
            </p:nvCxnSpPr>
            <p:spPr>
              <a:xfrm>
                <a:off x="3401" y="2225"/>
                <a:ext cx="0" cy="1135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489" name="文本框 55">
              <a:hlinkClick r:id="rId6" action="ppaction://hlinkfile"/>
            </p:cNvPr>
            <p:cNvSpPr txBox="1"/>
            <p:nvPr/>
          </p:nvSpPr>
          <p:spPr>
            <a:xfrm>
              <a:off x="3471" y="3137"/>
              <a:ext cx="1342" cy="130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岳 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9568" name="组合 68"/>
          <p:cNvGrpSpPr/>
          <p:nvPr/>
        </p:nvGrpSpPr>
        <p:grpSpPr>
          <a:xfrm>
            <a:off x="2415540" y="3427095"/>
            <a:ext cx="852488" cy="829945"/>
            <a:chOff x="8612" y="1156"/>
            <a:chExt cx="1344" cy="1307"/>
          </a:xfrm>
        </p:grpSpPr>
        <p:grpSp>
          <p:nvGrpSpPr>
            <p:cNvPr id="104491" name="组合 42"/>
            <p:cNvGrpSpPr/>
            <p:nvPr/>
          </p:nvGrpSpPr>
          <p:grpSpPr>
            <a:xfrm>
              <a:off x="8612" y="1157"/>
              <a:ext cx="1246" cy="1134"/>
              <a:chOff x="2778" y="2225"/>
              <a:chExt cx="1246" cy="1134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2778" y="2224"/>
                <a:ext cx="1245" cy="1136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45" name="直接连接符 44"/>
              <p:cNvCxnSpPr>
                <a:stCxn id="44" idx="1"/>
                <a:endCxn id="44" idx="3"/>
              </p:cNvCxnSpPr>
              <p:nvPr/>
            </p:nvCxnSpPr>
            <p:spPr>
              <a:xfrm>
                <a:off x="2778" y="2793"/>
                <a:ext cx="1245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>
                <a:stCxn id="44" idx="0"/>
                <a:endCxn id="44" idx="2"/>
              </p:cNvCxnSpPr>
              <p:nvPr/>
            </p:nvCxnSpPr>
            <p:spPr>
              <a:xfrm>
                <a:off x="3400" y="2224"/>
                <a:ext cx="0" cy="1136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495" name="文本框 56">
              <a:hlinkClick r:id="rId7" action="ppaction://hlinkfile"/>
            </p:cNvPr>
            <p:cNvSpPr txBox="1"/>
            <p:nvPr/>
          </p:nvSpPr>
          <p:spPr>
            <a:xfrm>
              <a:off x="8614" y="1156"/>
              <a:ext cx="1342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遗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" name="组合 68"/>
          <p:cNvGrpSpPr/>
          <p:nvPr/>
        </p:nvGrpSpPr>
        <p:grpSpPr>
          <a:xfrm>
            <a:off x="4281170" y="3427095"/>
            <a:ext cx="851219" cy="829945"/>
            <a:chOff x="8612" y="1156"/>
            <a:chExt cx="1342" cy="1307"/>
          </a:xfrm>
        </p:grpSpPr>
        <p:grpSp>
          <p:nvGrpSpPr>
            <p:cNvPr id="5" name="组合 42"/>
            <p:cNvGrpSpPr/>
            <p:nvPr/>
          </p:nvGrpSpPr>
          <p:grpSpPr>
            <a:xfrm>
              <a:off x="8612" y="1157"/>
              <a:ext cx="1246" cy="1134"/>
              <a:chOff x="2778" y="2225"/>
              <a:chExt cx="1246" cy="1134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2778" y="2224"/>
                <a:ext cx="1245" cy="1136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7" name="直接连接符 6"/>
              <p:cNvCxnSpPr>
                <a:stCxn id="6" idx="1"/>
                <a:endCxn id="6" idx="3"/>
              </p:cNvCxnSpPr>
              <p:nvPr/>
            </p:nvCxnSpPr>
            <p:spPr>
              <a:xfrm>
                <a:off x="2778" y="2793"/>
                <a:ext cx="1245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>
                <a:stCxn id="6" idx="0"/>
                <a:endCxn id="6" idx="2"/>
              </p:cNvCxnSpPr>
              <p:nvPr/>
            </p:nvCxnSpPr>
            <p:spPr>
              <a:xfrm>
                <a:off x="3400" y="2224"/>
                <a:ext cx="0" cy="1136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文本框 56">
              <a:hlinkClick r:id="rId8" action="ppaction://hlinkfile"/>
            </p:cNvPr>
            <p:cNvSpPr txBox="1"/>
            <p:nvPr/>
          </p:nvSpPr>
          <p:spPr>
            <a:xfrm>
              <a:off x="8612" y="1156"/>
              <a:ext cx="1342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涕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4" name="组合 68"/>
          <p:cNvGrpSpPr/>
          <p:nvPr/>
        </p:nvGrpSpPr>
        <p:grpSpPr>
          <a:xfrm>
            <a:off x="6103687" y="3373755"/>
            <a:ext cx="851219" cy="829945"/>
            <a:chOff x="8518" y="1156"/>
            <a:chExt cx="1342" cy="1307"/>
          </a:xfrm>
        </p:grpSpPr>
        <p:grpSp>
          <p:nvGrpSpPr>
            <p:cNvPr id="15" name="组合 42"/>
            <p:cNvGrpSpPr/>
            <p:nvPr/>
          </p:nvGrpSpPr>
          <p:grpSpPr>
            <a:xfrm>
              <a:off x="8612" y="1157"/>
              <a:ext cx="1246" cy="1134"/>
              <a:chOff x="2778" y="2225"/>
              <a:chExt cx="1246" cy="113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2778" y="2224"/>
                <a:ext cx="1245" cy="1136"/>
              </a:xfrm>
              <a:prstGeom prst="rect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soli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1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cxnSp>
            <p:nvCxnSpPr>
              <p:cNvPr id="17" name="直接连接符 16"/>
              <p:cNvCxnSpPr>
                <a:stCxn id="16" idx="1"/>
                <a:endCxn id="16" idx="3"/>
              </p:cNvCxnSpPr>
              <p:nvPr/>
            </p:nvCxnSpPr>
            <p:spPr>
              <a:xfrm>
                <a:off x="2778" y="2793"/>
                <a:ext cx="1245" cy="0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>
                <a:stCxn id="16" idx="0"/>
                <a:endCxn id="16" idx="2"/>
              </p:cNvCxnSpPr>
              <p:nvPr/>
            </p:nvCxnSpPr>
            <p:spPr>
              <a:xfrm>
                <a:off x="3400" y="2224"/>
                <a:ext cx="0" cy="1136"/>
              </a:xfrm>
              <a:prstGeom prst="line">
                <a:avLst/>
              </a:prstGeom>
              <a:ln>
                <a:solidFill>
                  <a:schemeClr val="bg2">
                    <a:lumMod val="10000"/>
                  </a:schemeClr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文本框 56">
              <a:hlinkClick r:id="rId9" action="ppaction://hlinkfile"/>
            </p:cNvPr>
            <p:cNvSpPr txBox="1"/>
            <p:nvPr/>
          </p:nvSpPr>
          <p:spPr>
            <a:xfrm>
              <a:off x="8518" y="1156"/>
              <a:ext cx="1342" cy="1307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r>
                <a:rPr lang="zh-CN" altLang="en-US" sz="4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巫</a:t>
              </a:r>
              <a:endParaRPr lang="zh-CN" altLang="en-US" sz="4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5650" y="-1905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6500" name="文本框 3"/>
          <p:cNvSpPr txBox="1"/>
          <p:nvPr/>
        </p:nvSpPr>
        <p:spPr>
          <a:xfrm>
            <a:off x="368300" y="2278063"/>
            <a:ext cx="676275" cy="1725612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认读园地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6501" name="图片 4" descr="目录娃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737360" y="1929765"/>
            <a:ext cx="647128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4000" b="1" dirty="0">
                <a:solidFill>
                  <a:srgbClr val="071D2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仞   岳   蓟   涕   襄</a:t>
            </a:r>
            <a:endParaRPr lang="zh-CN" altLang="en-US" sz="4000" b="1" dirty="0">
              <a:solidFill>
                <a:srgbClr val="071D28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37360" y="3508375"/>
            <a:ext cx="62928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b="1" dirty="0">
                <a:solidFill>
                  <a:srgbClr val="071D28"/>
                </a:solidFill>
                <a:latin typeface="宋体" panose="02010600030101010101" pitchFamily="2" charset="-122"/>
                <a:sym typeface="+mn-ea"/>
              </a:rPr>
              <a:t>xiāng  </a:t>
            </a:r>
            <a:r>
              <a:rPr lang="en-US" altLang="zh-CN" sz="4000" b="1" dirty="0">
                <a:solidFill>
                  <a:srgbClr val="071D28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j</a:t>
            </a:r>
            <a:r>
              <a:rPr lang="en-US" altLang="zh-CN" sz="4000" b="1" dirty="0">
                <a:solidFill>
                  <a:srgbClr val="071D28"/>
                </a:solidFill>
                <a:latin typeface="宋体" panose="02010600030101010101" pitchFamily="2" charset="-122"/>
              </a:rPr>
              <a:t>ì  t</a:t>
            </a:r>
            <a:r>
              <a:rPr lang="en-US" altLang="zh-CN" sz="4000" b="1" dirty="0">
                <a:solidFill>
                  <a:srgbClr val="071D28"/>
                </a:solidFill>
                <a:latin typeface="宋体" panose="02010600030101010101" pitchFamily="2" charset="-122"/>
                <a:sym typeface="+mn-ea"/>
              </a:rPr>
              <a:t>ì  yuè  rèn  </a:t>
            </a:r>
            <a:endParaRPr lang="en-US" altLang="zh-CN" sz="4000" b="1" dirty="0">
              <a:solidFill>
                <a:srgbClr val="071D28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272030" y="2499360"/>
            <a:ext cx="4892040" cy="10731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434715" y="2516505"/>
            <a:ext cx="2505075" cy="11283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H="1">
            <a:off x="3851910" y="2586355"/>
            <a:ext cx="797560" cy="9861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4932045" y="2603500"/>
            <a:ext cx="1035685" cy="1041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393315" y="2564765"/>
            <a:ext cx="4626610" cy="1010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8548" name="文本框 3"/>
          <p:cNvSpPr txBox="1"/>
          <p:nvPr/>
        </p:nvSpPr>
        <p:spPr>
          <a:xfrm>
            <a:off x="430213" y="2205038"/>
            <a:ext cx="614362" cy="1879600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多音字运用</a:t>
            </a:r>
            <a:endParaRPr lang="zh-CN" altLang="en-US" sz="28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8549" name="图片 4" descr="目录娃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166813" y="2306638"/>
            <a:ext cx="769937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裳</a:t>
            </a:r>
            <a:endParaRPr lang="zh-CN" altLang="en-US" sz="4000" b="1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1936750" y="1911350"/>
            <a:ext cx="311150" cy="149701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47900" y="1660525"/>
            <a:ext cx="30130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cháng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（罗裳）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47900" y="3013710"/>
            <a:ext cx="301307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shang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（衣裳）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45210" y="3941445"/>
            <a:ext cx="7627938" cy="12725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我有点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舍（    ）</a:t>
            </a:r>
            <a:r>
              <a:rPr lang="zh-CN" altLang="en-US" sz="32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不得离开这间茶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舍（    ）</a:t>
            </a:r>
            <a:r>
              <a:rPr lang="zh-CN" altLang="en-US" sz="32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，这里的一切我都喜欢。</a:t>
            </a:r>
            <a:endParaRPr lang="zh-CN" altLang="en-US" sz="3200" b="1" dirty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503" y="2306003"/>
            <a:ext cx="769937" cy="70675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4000" b="1" dirty="0">
                <a:solidFill>
                  <a:srgbClr val="40404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舍</a:t>
            </a:r>
            <a:endParaRPr lang="zh-CN" altLang="en-US" sz="4000" b="1" dirty="0">
              <a:solidFill>
                <a:srgbClr val="40404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5679440" y="1910715"/>
            <a:ext cx="311150" cy="149701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90590" y="1659890"/>
            <a:ext cx="25165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shè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（宿舍）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990590" y="3013075"/>
            <a:ext cx="251650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shě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（舍弃）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514475" y="4630420"/>
            <a:ext cx="8832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shè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026535" y="4046855"/>
            <a:ext cx="8832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shě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0" animBg="1"/>
      <p:bldP spid="8" grpId="0"/>
      <p:bldP spid="9" grpId="0"/>
      <p:bldP spid="14" grpId="0"/>
      <p:bldP spid="6" grpId="0"/>
      <p:bldP spid="10" grpId="0" bldLvl="0" animBg="1"/>
      <p:bldP spid="11" grpId="0"/>
      <p:bldP spid="12" grpId="0"/>
      <p:bldP spid="17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图片 12" descr="图片1_副本"/>
          <p:cNvPicPr>
            <a:picLocks noChangeAspect="1"/>
          </p:cNvPicPr>
          <p:nvPr/>
        </p:nvPicPr>
        <p:blipFill>
          <a:blip r:embed="rId1" cstate="print"/>
          <a:srcRect r="48071" b="62849"/>
          <a:stretch>
            <a:fillRect/>
          </a:stretch>
        </p:blipFill>
        <p:spPr>
          <a:xfrm>
            <a:off x="7215188" y="4857750"/>
            <a:ext cx="1855787" cy="18319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3" name="直接连接符 22"/>
          <p:cNvCxnSpPr>
            <a:endCxn id="22" idx="0"/>
          </p:cNvCxnSpPr>
          <p:nvPr>
            <p:custDataLst>
              <p:tags r:id="rId2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流程图: 可选过程 1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0597" name="文本框 3"/>
          <p:cNvSpPr txBox="1"/>
          <p:nvPr/>
        </p:nvSpPr>
        <p:spPr>
          <a:xfrm>
            <a:off x="368300" y="2278063"/>
            <a:ext cx="676275" cy="1725612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>
            <a:spAutoFit/>
          </a:bodyPr>
          <a:lstStyle/>
          <a:p>
            <a:r>
              <a:rPr lang="zh-CN" altLang="en-US" sz="3200" b="1" dirty="0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重点词语</a:t>
            </a:r>
            <a:endParaRPr lang="zh-CN" altLang="en-US" sz="3200" b="1" dirty="0">
              <a:solidFill>
                <a:srgbClr val="FFFF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0598" name="图片 4" descr="目录娃娃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1306195" y="2700020"/>
            <a:ext cx="620395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40404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五千仞    摩天    遗民</a:t>
            </a:r>
            <a:endParaRPr lang="zh-CN" altLang="en-US" sz="4000" b="1" dirty="0">
              <a:solidFill>
                <a:srgbClr val="40404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598" name="图片 4" descr="目录娃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古诗学习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4755" name="文本框 74754"/>
          <p:cNvSpPr txBox="1"/>
          <p:nvPr/>
        </p:nvSpPr>
        <p:spPr>
          <a:xfrm>
            <a:off x="4581843" y="1329690"/>
            <a:ext cx="3840480" cy="40767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从军行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[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唐</a:t>
            </a:r>
            <a:r>
              <a:rPr lang="en-US" altLang="zh-CN" sz="3600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]</a:t>
            </a:r>
            <a:r>
              <a:rPr lang="zh-CN" altLang="en-US" sz="3600" dirty="0">
                <a:solidFill>
                  <a:schemeClr val="accent1">
                    <a:lumMod val="75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王昌龄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青海长云暗雪山，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孤城遥望玉门关。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黄沙百战穿金甲，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不破楼兰终不还。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rcRect l="28239" t="1198" r="205"/>
          <a:stretch>
            <a:fillRect/>
          </a:stretch>
        </p:blipFill>
        <p:spPr>
          <a:xfrm>
            <a:off x="1278890" y="1329690"/>
            <a:ext cx="2998470" cy="407670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>
            <a:endCxn id="22" idx="0"/>
          </p:cNvCxnSpPr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2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05" name="图片 4" descr="目录娃娃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7526" name="文本框 2"/>
          <p:cNvSpPr txBox="1"/>
          <p:nvPr/>
        </p:nvSpPr>
        <p:spPr>
          <a:xfrm>
            <a:off x="1186815" y="1597660"/>
            <a:ext cx="462978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王昌龄（</a:t>
            </a:r>
            <a:r>
              <a:rPr lang="en-US" altLang="zh-CN" sz="2800" b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698—757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）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，字少伯，汉族，河东晋阳（山西太原）人，盛唐诗人。其诗以七绝见长，以边塞诗著名，被后人誉为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“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七绝圣手</a:t>
            </a:r>
            <a:r>
              <a:rPr lang="en-US" altLang="zh-CN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”</a:t>
            </a:r>
            <a:r>
              <a:rPr lang="zh-CN" altLang="en-US" sz="2800" dirty="0">
                <a:solidFill>
                  <a:schemeClr val="bg2">
                    <a:lumMod val="1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。代表作有《从军行七首》《出塞》《闺怨》等。</a:t>
            </a:r>
            <a:endParaRPr lang="zh-CN" altLang="en-US" sz="2800" dirty="0">
              <a:solidFill>
                <a:schemeClr val="bg2">
                  <a:lumMod val="1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3" name="流程图: 可选过程 2"/>
          <p:cNvSpPr/>
          <p:nvPr/>
        </p:nvSpPr>
        <p:spPr>
          <a:xfrm>
            <a:off x="466408" y="221519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作者简介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993765" y="1597660"/>
            <a:ext cx="2493645" cy="3108325"/>
            <a:chOff x="9516" y="2129"/>
            <a:chExt cx="4208" cy="5550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print"/>
            <a:srcRect b="77"/>
            <a:stretch>
              <a:fillRect/>
            </a:stretch>
          </p:blipFill>
          <p:spPr>
            <a:xfrm>
              <a:off x="9516" y="2129"/>
              <a:ext cx="4209" cy="555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/>
            <a:srcRect l="80130" t="77990"/>
            <a:stretch>
              <a:fillRect/>
            </a:stretch>
          </p:blipFill>
          <p:spPr>
            <a:xfrm>
              <a:off x="9516" y="6398"/>
              <a:ext cx="988" cy="1281"/>
            </a:xfrm>
            <a:prstGeom prst="rect">
              <a:avLst/>
            </a:prstGeom>
          </p:spPr>
        </p:pic>
      </p:grp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22"/>
          <p:cNvCxnSpPr/>
          <p:nvPr>
            <p:custDataLst>
              <p:tags r:id="rId1"/>
            </p:custDataLst>
          </p:nvPr>
        </p:nvCxnSpPr>
        <p:spPr>
          <a:xfrm>
            <a:off x="750888" y="0"/>
            <a:ext cx="0" cy="227965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6" name="文本框 26629"/>
          <p:cNvSpPr txBox="1"/>
          <p:nvPr/>
        </p:nvSpPr>
        <p:spPr>
          <a:xfrm>
            <a:off x="2047875" y="603885"/>
            <a:ext cx="18084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理解诗意</a:t>
            </a:r>
            <a:endParaRPr lang="zh-CN" altLang="en-US" sz="320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12645" name="图片 4" descr="目录娃娃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7312" y="0"/>
            <a:ext cx="2135187" cy="1187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流程图: 可选过程 2"/>
          <p:cNvSpPr/>
          <p:nvPr/>
        </p:nvSpPr>
        <p:spPr>
          <a:xfrm>
            <a:off x="468313" y="2205038"/>
            <a:ext cx="576263" cy="1871663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理解诗意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3"/>
            </p:custDataLst>
          </p:nvPr>
        </p:nvCxnSpPr>
        <p:spPr>
          <a:xfrm flipH="1">
            <a:off x="750888" y="4076700"/>
            <a:ext cx="4763" cy="2781300"/>
          </a:xfrm>
          <a:prstGeom prst="line">
            <a:avLst/>
          </a:prstGeom>
          <a:ln>
            <a:solidFill>
              <a:schemeClr val="accent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5" name="文本框 74754"/>
          <p:cNvSpPr txBox="1"/>
          <p:nvPr/>
        </p:nvSpPr>
        <p:spPr>
          <a:xfrm>
            <a:off x="2445385" y="1466215"/>
            <a:ext cx="4337685" cy="14198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青海长云暗雪山，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600" dirty="0">
                <a:solidFill>
                  <a:schemeClr val="tx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孤城遥望玉门关。</a:t>
            </a:r>
            <a:endParaRPr lang="zh-CN" altLang="en-US" sz="3600" dirty="0">
              <a:solidFill>
                <a:schemeClr val="tx1">
                  <a:lumMod val="50000"/>
                </a:schemeClr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5740" y="303180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句意</a:t>
            </a:r>
            <a:endParaRPr lang="zh-CN" altLang="en-US" sz="2800" b="1" dirty="0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740" y="3554095"/>
            <a:ext cx="68129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青海湖上蒸腾而起的云雾遮住了连绵的雪山，一座孤城遥望着远方的玉门关。</a:t>
            </a:r>
            <a:endParaRPr lang="zh-CN" altLang="en-US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73835" y="459390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7030A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感受</a:t>
            </a:r>
            <a:endParaRPr lang="zh-CN" altLang="en-US" sz="2800" b="1" dirty="0">
              <a:solidFill>
                <a:srgbClr val="7030A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3835" y="5116195"/>
            <a:ext cx="681291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/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展现了广阔的地域画面，描绘出当时西北边戍边将士生活、战斗的典型环境。</a:t>
            </a:r>
            <a:endParaRPr lang="zh-CN" altLang="en-US" sz="2800" b="1" dirty="0">
              <a:solidFill>
                <a:srgbClr val="7030A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652"/>
</p:tagLst>
</file>

<file path=ppt/tags/tag10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11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12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3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14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15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6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17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18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9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652"/>
</p:tagLst>
</file>

<file path=ppt/tags/tag20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21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2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23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24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5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26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27.xml><?xml version="1.0" encoding="utf-8"?>
<p:tagLst xmlns:p="http://schemas.openxmlformats.org/presentationml/2006/main">
  <p:tag name="KSO_WM_TEMPLATE_CATEGORY" val="custom"/>
  <p:tag name="KSO_WM_TEMPLATE_INDEX" val="155"/>
</p:tagLst>
</file>

<file path=ppt/tags/tag28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29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3.xml><?xml version="1.0" encoding="utf-8"?>
<p:tagLst xmlns:p="http://schemas.openxmlformats.org/presentationml/2006/main">
  <p:tag name="KSO_WM_TEMPLATE_CATEGORY" val="custom"/>
  <p:tag name="KSO_WM_TEMPLATE_INDEX" val="652"/>
</p:tagLst>
</file>

<file path=ppt/tags/tag30.xml><?xml version="1.0" encoding="utf-8"?>
<p:tagLst xmlns:p="http://schemas.openxmlformats.org/presentationml/2006/main">
  <p:tag name="KSO_WM_TEMPLATE_CATEGORY" val="custom"/>
  <p:tag name="KSO_WM_TEMPLATE_INDEX" val="155"/>
</p:tagLst>
</file>

<file path=ppt/tags/tag31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32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33.xml><?xml version="1.0" encoding="utf-8"?>
<p:tagLst xmlns:p="http://schemas.openxmlformats.org/presentationml/2006/main">
  <p:tag name="KSO_WM_TEMPLATE_CATEGORY" val="custom"/>
  <p:tag name="KSO_WM_TEMPLATE_INDEX" val="155"/>
</p:tagLst>
</file>

<file path=ppt/tags/tag34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35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36.xml><?xml version="1.0" encoding="utf-8"?>
<p:tagLst xmlns:p="http://schemas.openxmlformats.org/presentationml/2006/main">
  <p:tag name="KSO_WM_UNIT_PLACING_PICTURE_USER_VIEWPORT" val="{&quot;height&quot;:1870,&quot;width&quot;:3362.4992125984249}"/>
  <p:tag name="REFSHAPE" val="821722020"/>
</p:tagLst>
</file>

<file path=ppt/tags/tag37.xml><?xml version="1.0" encoding="utf-8"?>
<p:tagLst xmlns:p="http://schemas.openxmlformats.org/presentationml/2006/main">
  <p:tag name="REFSHAPE" val="821742556"/>
</p:tagLst>
</file>

<file path=ppt/tags/tag38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39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4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40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41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42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43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44.xml><?xml version="1.0" encoding="utf-8"?>
<p:tagLst xmlns:p="http://schemas.openxmlformats.org/presentationml/2006/main">
  <p:tag name="KSO_WM_TEMPLATE_CATEGORY" val="custom"/>
  <p:tag name="KSO_WM_TEMPLATE_INDEX" val="155"/>
</p:tagLst>
</file>

<file path=ppt/tags/tag45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46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47.xml><?xml version="1.0" encoding="utf-8"?>
<p:tagLst xmlns:p="http://schemas.openxmlformats.org/presentationml/2006/main">
  <p:tag name="KSO_WM_TEMPLATE_CATEGORY" val="custom"/>
  <p:tag name="KSO_WM_TEMPLATE_INDEX" val="155"/>
</p:tagLst>
</file>

<file path=ppt/tags/tag48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49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5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50.xml><?xml version="1.0" encoding="utf-8"?>
<p:tagLst xmlns:p="http://schemas.openxmlformats.org/presentationml/2006/main">
  <p:tag name="KSO_WM_TEMPLATE_CATEGORY" val="custom"/>
  <p:tag name="KSO_WM_TEMPLATE_INDEX" val="155"/>
</p:tagLst>
</file>

<file path=ppt/tags/tag51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52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53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54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55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56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57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58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59.xml><?xml version="1.0" encoding="utf-8"?>
<p:tagLst xmlns:p="http://schemas.openxmlformats.org/presentationml/2006/main">
  <p:tag name="KSO_WM_TEMPLATE_CATEGORY" val="custom"/>
  <p:tag name="KSO_WM_TEMPLATE_INDEX" val="155"/>
</p:tagLst>
</file>

<file path=ppt/tags/tag6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60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61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62.xml><?xml version="1.0" encoding="utf-8"?>
<p:tagLst xmlns:p="http://schemas.openxmlformats.org/presentationml/2006/main">
  <p:tag name="KSO_WM_TEMPLATE_CATEGORY" val="custom"/>
  <p:tag name="KSO_WM_TEMPLATE_INDEX" val="155"/>
</p:tagLst>
</file>

<file path=ppt/tags/tag63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64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65.xml><?xml version="1.0" encoding="utf-8"?>
<p:tagLst xmlns:p="http://schemas.openxmlformats.org/presentationml/2006/main">
  <p:tag name="KSO_WM_TEMPLATE_CATEGORY" val="custom"/>
  <p:tag name="KSO_WM_TEMPLATE_INDEX" val="155"/>
</p:tagLst>
</file>

<file path=ppt/tags/tag66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67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68.xml><?xml version="1.0" encoding="utf-8"?>
<p:tagLst xmlns:p="http://schemas.openxmlformats.org/presentationml/2006/main">
  <p:tag name="KSO_WM_TEMPLATE_CATEGORY" val="custom"/>
  <p:tag name="KSO_WM_TEMPLATE_INDEX" val="155"/>
</p:tagLst>
</file>

<file path=ppt/tags/tag69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0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1.xml><?xml version="1.0" encoding="utf-8"?>
<p:tagLst xmlns:p="http://schemas.openxmlformats.org/presentationml/2006/main">
  <p:tag name="KSO_WM_TEMPLATE_CATEGORY" val="custom"/>
  <p:tag name="KSO_WM_TEMPLATE_INDEX" val="155"/>
</p:tagLst>
</file>

<file path=ppt/tags/tag72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3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4.xml><?xml version="1.0" encoding="utf-8"?>
<p:tagLst xmlns:p="http://schemas.openxmlformats.org/presentationml/2006/main">
  <p:tag name="KSO_WM_TEMPLATE_CATEGORY" val="custom"/>
  <p:tag name="KSO_WM_TEMPLATE_INDEX" val="155"/>
</p:tagLst>
</file>

<file path=ppt/tags/tag75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6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77.xml><?xml version="1.0" encoding="utf-8"?>
<p:tagLst xmlns:p="http://schemas.openxmlformats.org/presentationml/2006/main">
  <p:tag name="KSO_WM_TEMPLATE_CATEGORY" val="custom"/>
  <p:tag name="KSO_WM_TEMPLATE_INDEX" val="155"/>
</p:tagLst>
</file>

<file path=ppt/tags/tag78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79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8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80.xml><?xml version="1.0" encoding="utf-8"?>
<p:tagLst xmlns:p="http://schemas.openxmlformats.org/presentationml/2006/main">
  <p:tag name="KSO_WM_TEMPLATE_CATEGORY" val="custom"/>
  <p:tag name="KSO_WM_TEMPLATE_INDEX" val="155"/>
</p:tagLst>
</file>

<file path=ppt/tags/tag81.xml><?xml version="1.0" encoding="utf-8"?>
<p:tagLst xmlns:p="http://schemas.openxmlformats.org/presentationml/2006/main">
  <p:tag name="MH" val="20150923171813"/>
  <p:tag name="MH_LIBRARY" val="GRAPHIC"/>
  <p:tag name="MH_ORDER" val="Straight Connector 9"/>
  <p:tag name="KSO_WM_TAG_VERSION" val="1.0"/>
  <p:tag name="KSO_WM_BEAUTIFY_FLAG" val="#wm#"/>
  <p:tag name="KSO_WM_UNIT_TYPE" val="i"/>
  <p:tag name="KSO_WM_UNIT_ID" val="custom652_6*i*9"/>
  <p:tag name="KSO_WM_TEMPLATE_CATEGORY" val="custom"/>
  <p:tag name="KSO_WM_TEMPLATE_INDEX" val="652"/>
  <p:tag name="KSO_WM_UNIT_INDEX" val="9"/>
</p:tagLst>
</file>

<file path=ppt/tags/tag82.xml><?xml version="1.0" encoding="utf-8"?>
<p:tagLst xmlns:p="http://schemas.openxmlformats.org/presentationml/2006/main">
  <p:tag name="MH" val="20150923171813"/>
  <p:tag name="MH_LIBRARY" val="GRAPHIC"/>
  <p:tag name="MH_ORDER" val="Straight Connector 22"/>
  <p:tag name="KSO_WM_TAG_VERSION" val="1.0"/>
  <p:tag name="KSO_WM_BEAUTIFY_FLAG" val="#wm#"/>
  <p:tag name="KSO_WM_UNIT_TYPE" val="i"/>
  <p:tag name="KSO_WM_UNIT_ID" val="custom652_6*i*10"/>
  <p:tag name="KSO_WM_TEMPLATE_CATEGORY" val="custom"/>
  <p:tag name="KSO_WM_TEMPLATE_INDEX" val="652"/>
  <p:tag name="KSO_WM_UNIT_INDEX" val="10"/>
</p:tagLst>
</file>

<file path=ppt/tags/tag83.xml><?xml version="1.0" encoding="utf-8"?>
<p:tagLst xmlns:p="http://schemas.openxmlformats.org/presentationml/2006/main">
  <p:tag name="KSO_WM_TEMPLATE_CATEGORY" val="custom"/>
  <p:tag name="KSO_WM_TEMPLATE_INDEX" val="155"/>
</p:tagLst>
</file>

<file path=ppt/tags/tag9.xml><?xml version="1.0" encoding="utf-8"?>
<p:tagLst xmlns:p="http://schemas.openxmlformats.org/presentationml/2006/main">
  <p:tag name="MH" val="20150923171813"/>
  <p:tag name="MH_LIBRARY" val="GRAPHIC"/>
  <p:tag name="KSO_WM_TEMPLATE_CATEGORY" val="custom"/>
  <p:tag name="KSO_WM_TEMPLATE_INDEX" val="652"/>
  <p:tag name="KSO_WM_TAG_VERSION" val="1.0"/>
  <p:tag name="KSO_WM_SLIDE_ID" val="custom652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heme/theme1.xml><?xml version="1.0" encoding="utf-8"?>
<a:theme xmlns:a="http://schemas.openxmlformats.org/drawingml/2006/main" name="Office 主题">
  <a:themeElements>
    <a:clrScheme name="446.16">
      <a:dk1>
        <a:srgbClr val="7F7F7F"/>
      </a:dk1>
      <a:lt1>
        <a:srgbClr val="FFFFFF"/>
      </a:lt1>
      <a:dk2>
        <a:srgbClr val="438AD7"/>
      </a:dk2>
      <a:lt2>
        <a:srgbClr val="DBEFF9"/>
      </a:lt2>
      <a:accent1>
        <a:srgbClr val="018BE9"/>
      </a:accent1>
      <a:accent2>
        <a:srgbClr val="FFC000"/>
      </a:accent2>
      <a:accent3>
        <a:srgbClr val="00B0F0"/>
      </a:accent3>
      <a:accent4>
        <a:srgbClr val="A5C249"/>
      </a:accent4>
      <a:accent5>
        <a:srgbClr val="009DD9"/>
      </a:accent5>
      <a:accent6>
        <a:srgbClr val="F49100"/>
      </a:accent6>
      <a:hlink>
        <a:srgbClr val="C764EE"/>
      </a:hlink>
      <a:folHlink>
        <a:srgbClr val="85DFD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2095</Words>
  <Application>WPS 演示</Application>
  <PresentationFormat>全屏显示(4:3)</PresentationFormat>
  <Paragraphs>320</Paragraphs>
  <Slides>27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Arial</vt:lpstr>
      <vt:lpstr>宋体</vt:lpstr>
      <vt:lpstr>Wingdings</vt:lpstr>
      <vt:lpstr>黑体</vt:lpstr>
      <vt:lpstr>楷体</vt:lpstr>
      <vt:lpstr>楷体_GB2312</vt:lpstr>
      <vt:lpstr>微软雅黑</vt:lpstr>
      <vt:lpstr>Arial Unicode MS</vt:lpstr>
      <vt:lpstr>Calibri</vt:lpstr>
      <vt:lpstr>Lucida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88</cp:revision>
  <dcterms:created xsi:type="dcterms:W3CDTF">2018-04-23T03:21:00Z</dcterms:created>
  <dcterms:modified xsi:type="dcterms:W3CDTF">2020-03-03T04:24:25Z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