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20" r:id="rId3"/>
    <p:sldId id="302" r:id="rId4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ishijiyingcai@126.c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24"/>
    <a:srgbClr val="EF7509"/>
    <a:srgbClr val="8CC5B1"/>
    <a:srgbClr val="202E4A"/>
    <a:srgbClr val="68BC9E"/>
    <a:srgbClr val="FEFEFE"/>
    <a:srgbClr val="009459"/>
    <a:srgbClr val="008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6" autoAdjust="0"/>
  </p:normalViewPr>
  <p:slideViewPr>
    <p:cSldViewPr snapToGrid="0">
      <p:cViewPr>
        <p:scale>
          <a:sx n="100" d="100"/>
          <a:sy n="100" d="100"/>
        </p:scale>
        <p:origin x="-282" y="-804"/>
      </p:cViewPr>
      <p:guideLst>
        <p:guide orient="horz" pos="16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2F31E86-56B4-4B97-966F-2502323283A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1ppt.com/word/" TargetMode="External"/><Relationship Id="rId8" Type="http://schemas.openxmlformats.org/officeDocument/2006/relationships/hyperlink" Target="http://www.1ppt.com/powerpoint/" TargetMode="External"/><Relationship Id="rId7" Type="http://schemas.openxmlformats.org/officeDocument/2006/relationships/hyperlink" Target="http://www.1ppt.com/xiazai/" TargetMode="External"/><Relationship Id="rId6" Type="http://schemas.openxmlformats.org/officeDocument/2006/relationships/hyperlink" Target="http://www.1ppt.com/tubiao/" TargetMode="External"/><Relationship Id="rId5" Type="http://schemas.openxmlformats.org/officeDocument/2006/relationships/hyperlink" Target="http://www.1ppt.com/beijing/" TargetMode="External"/><Relationship Id="rId4" Type="http://schemas.openxmlformats.org/officeDocument/2006/relationships/hyperlink" Target="http://www.1ppt.com/sucai/" TargetMode="External"/><Relationship Id="rId3" Type="http://schemas.openxmlformats.org/officeDocument/2006/relationships/hyperlink" Target="http://www.1ppt.com/moban/" TargetMode="External"/><Relationship Id="rId24" Type="http://schemas.openxmlformats.org/officeDocument/2006/relationships/hyperlink" Target="http://www.1ppt.com/kejian/lishi/" TargetMode="External"/><Relationship Id="rId23" Type="http://schemas.openxmlformats.org/officeDocument/2006/relationships/hyperlink" Target="http://www.1ppt.com/kejian/dili/" TargetMode="External"/><Relationship Id="rId22" Type="http://schemas.openxmlformats.org/officeDocument/2006/relationships/hyperlink" Target="http://www.1ppt.com/kejian/shengwu/" TargetMode="External"/><Relationship Id="rId21" Type="http://schemas.openxmlformats.org/officeDocument/2006/relationships/hyperlink" Target="http://www.1ppt.com/kejian/huaxue/" TargetMode="External"/><Relationship Id="rId20" Type="http://schemas.openxmlformats.org/officeDocument/2006/relationships/hyperlink" Target="http://www.1ppt.com/kejian/wuli/" TargetMode="External"/><Relationship Id="rId2" Type="http://schemas.openxmlformats.org/officeDocument/2006/relationships/notesMaster" Target="../notesMasters/notesMaster1.xml"/><Relationship Id="rId19" Type="http://schemas.openxmlformats.org/officeDocument/2006/relationships/hyperlink" Target="http://www.1ppt.com/kejian/kexue/" TargetMode="External"/><Relationship Id="rId18" Type="http://schemas.openxmlformats.org/officeDocument/2006/relationships/hyperlink" Target="http://www.1ppt.com/kejian/meishu/" TargetMode="External"/><Relationship Id="rId17" Type="http://schemas.openxmlformats.org/officeDocument/2006/relationships/hyperlink" Target="http://www.1ppt.com/kejian/yingyu/" TargetMode="External"/><Relationship Id="rId16" Type="http://schemas.openxmlformats.org/officeDocument/2006/relationships/hyperlink" Target="http://www.1ppt.com/kejian/shuxue/" TargetMode="External"/><Relationship Id="rId15" Type="http://schemas.openxmlformats.org/officeDocument/2006/relationships/hyperlink" Target="http://www.1ppt.com/kejian/yuwen/" TargetMode="External"/><Relationship Id="rId14" Type="http://schemas.openxmlformats.org/officeDocument/2006/relationships/hyperlink" Target="http://www.1ppt.com/kejian/" TargetMode="External"/><Relationship Id="rId13" Type="http://schemas.openxmlformats.org/officeDocument/2006/relationships/hyperlink" Target="http://www.1ppt.com/jianli/" TargetMode="External"/><Relationship Id="rId12" Type="http://schemas.openxmlformats.org/officeDocument/2006/relationships/hyperlink" Target="http://www.1ppt.com/jiaoan/" TargetMode="External"/><Relationship Id="rId11" Type="http://schemas.openxmlformats.org/officeDocument/2006/relationships/hyperlink" Target="http://www.1ppt.com/shiti/" TargetMode="External"/><Relationship Id="rId10" Type="http://schemas.openxmlformats.org/officeDocument/2006/relationships/hyperlink" Target="http://www.1ppt.com/excel/" TargetMode="Externa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9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9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en-US" altLang="zh-CN" sz="900" dirty="0" smtClean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31E86-56B4-4B97-966F-2502323283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" y="4268390"/>
            <a:ext cx="9144000" cy="877491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3076" name="文本框 3"/>
          <p:cNvSpPr txBox="1">
            <a:spLocks noChangeArrowheads="1"/>
          </p:cNvSpPr>
          <p:nvPr/>
        </p:nvSpPr>
        <p:spPr bwMode="auto">
          <a:xfrm>
            <a:off x="2743071" y="354107"/>
            <a:ext cx="6400929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人教部编版</a:t>
            </a:r>
            <a:r>
              <a:rPr lang="en-US" altLang="zh-CN" sz="2700" dirty="0">
                <a:latin typeface="华文楷体" panose="02010600040101010101" pitchFamily="2" charset="-122"/>
                <a:ea typeface="华文楷体" panose="02010600040101010101" pitchFamily="2" charset="-122"/>
              </a:rPr>
              <a:t>·</a:t>
            </a:r>
            <a:r>
              <a:rPr lang="zh-CN" altLang="en-US" sz="2700" dirty="0">
                <a:latin typeface="华文楷体" panose="02010600040101010101" pitchFamily="2" charset="-122"/>
                <a:ea typeface="华文楷体" panose="02010600040101010101" pitchFamily="2" charset="-122"/>
              </a:rPr>
              <a:t>五年级（下册）</a:t>
            </a:r>
            <a:endParaRPr lang="zh-CN" altLang="en-US" sz="27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43073" y="1565692"/>
            <a:ext cx="6400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口语交际  我们都来讲笑话</a:t>
            </a:r>
            <a:endParaRPr lang="zh-CN" altLang="zh-CN" sz="4000" b="1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pic>
        <p:nvPicPr>
          <p:cNvPr id="3078" name="Picture 6" descr="F:\PPT课件\209\我们都来讲笑话\timg.jpg"/>
          <p:cNvPicPr>
            <a:picLocks noChangeAspect="1" noChangeArrowheads="1"/>
          </p:cNvPicPr>
          <p:nvPr/>
        </p:nvPicPr>
        <p:blipFill rotWithShape="1">
          <a:blip r:embed="rId1" cstate="email"/>
          <a:srcRect/>
          <a:stretch>
            <a:fillRect/>
          </a:stretch>
        </p:blipFill>
        <p:spPr bwMode="auto">
          <a:xfrm>
            <a:off x="1" y="196462"/>
            <a:ext cx="2743071" cy="388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大家谈一谈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379934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怎样讲笑话？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  <p:sp>
        <p:nvSpPr>
          <p:cNvPr id="7" name="文本框 5"/>
          <p:cNvSpPr txBox="1">
            <a:spLocks noChangeArrowheads="1"/>
          </p:cNvSpPr>
          <p:nvPr/>
        </p:nvSpPr>
        <p:spPr bwMode="auto">
          <a:xfrm>
            <a:off x="969169" y="2251473"/>
            <a:ext cx="7659291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要把笑话内容熟记下来。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尽量表现出笑话中人物的神情和语气。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要沉住气，自己不要笑场。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克服口头禅、重复等不良的口语习惯。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55219" y="776288"/>
            <a:ext cx="2208610" cy="503635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大家谈一谈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379934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小技巧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54831" y="2270522"/>
            <a:ext cx="1462088" cy="234315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150000"/>
              </a:lnSpc>
            </a:pPr>
            <a:r>
              <a:rPr lang="zh-CN" altLang="en-US" sz="2100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熟记</a:t>
            </a:r>
            <a:endParaRPr lang="zh-CN" altLang="en-US" sz="2100" noProof="1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193131" y="2355056"/>
            <a:ext cx="1462088" cy="2343150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150000"/>
              </a:lnSpc>
            </a:pPr>
            <a:r>
              <a:rPr lang="zh-CN" altLang="en-US" sz="2100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不笑场</a:t>
            </a:r>
            <a:endParaRPr lang="zh-CN" altLang="en-US" sz="2100" noProof="1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888581" y="2369344"/>
            <a:ext cx="1462088" cy="234315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150000"/>
              </a:lnSpc>
            </a:pPr>
            <a:r>
              <a:rPr lang="zh-CN" altLang="en-US" sz="2100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无坏习惯</a:t>
            </a:r>
            <a:endParaRPr lang="zh-CN" altLang="en-US" sz="2100" noProof="1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606654" y="2369344"/>
            <a:ext cx="1463278" cy="2343150"/>
          </a:xfrm>
          <a:prstGeom prst="roundRect">
            <a:avLst/>
          </a:prstGeom>
          <a:solidFill>
            <a:srgbClr val="A1C45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150000"/>
              </a:lnSpc>
            </a:pPr>
            <a:r>
              <a:rPr lang="zh-CN" altLang="en-US" sz="2100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有表现力</a:t>
            </a:r>
            <a:endParaRPr lang="zh-CN" altLang="en-US" sz="2100" noProof="1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7302104" y="2396729"/>
            <a:ext cx="1463278" cy="2343150"/>
          </a:xfrm>
          <a:prstGeom prst="roundRect">
            <a:avLst/>
          </a:prstGeom>
          <a:solidFill>
            <a:srgbClr val="E04236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lnSpc>
                <a:spcPct val="150000"/>
              </a:lnSpc>
            </a:pPr>
            <a:r>
              <a:rPr lang="zh-CN" altLang="en-US" sz="2100" noProof="1">
                <a:solidFill>
                  <a:schemeClr val="bg1"/>
                </a:solid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突出笑点</a:t>
            </a:r>
            <a:endParaRPr lang="zh-CN" altLang="en-US" sz="2100" noProof="1">
              <a:solidFill>
                <a:schemeClr val="bg1"/>
              </a:solidFill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笑话展览台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1254919" y="1152525"/>
            <a:ext cx="5887641" cy="1814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 sz="2100" b="1" dirty="0">
              <a:solidFill>
                <a:srgbClr val="E0423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342900" fontAlgn="auto">
              <a:lnSpc>
                <a:spcPct val="130000"/>
              </a:lnSpc>
            </a:pP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一天上语文课</a:t>
            </a:r>
            <a:r>
              <a:rPr lang="zh-CN" altLang="en-US"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老师</a:t>
            </a:r>
            <a:r>
              <a:rPr lang="zh-CN" altLang="en-US"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让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lang="zh-CN" altLang="en-US"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</a:t>
            </a:r>
            <a:r>
              <a:rPr lang="zh-CN" altLang="en-US"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得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”三个字造句。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结果班上的一个同学自告奋勇</a:t>
            </a:r>
            <a:r>
              <a:rPr lang="zh-CN" altLang="en-US"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起来说了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妈妈说我们家的地得拖了</a:t>
            </a:r>
            <a:r>
              <a:rPr lang="zh-CN" altLang="en-US" sz="2100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！”</a:t>
            </a:r>
            <a:endParaRPr sz="2100" noProof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笑话展览台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795338" y="1645444"/>
            <a:ext cx="6888956" cy="174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一个小学生的父亲警告他说：如果考试成绩没有超过60分，准有人挨巴掌！到了学校，小学生忧心忡忡地找来老师，并对老师说：“不是我吓唬您啊！我爸爸说了，如果我再不及格准有人挨巴掌！”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笑话展览台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748904" y="1576387"/>
            <a:ext cx="7122319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考场上，一女生说：“老师，太热了，风扇都没风！” 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谁料老师说：“别急，等会儿看到试卷你就心凉了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……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”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笑话展览台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701279" y="1590675"/>
            <a:ext cx="7387828" cy="174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早上骑电车送侄子去上学，半路车快没电了，我对着电车抱怨道：“关键时刻掉链子，以后怎么让我能靠得住你？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”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说完，后座的侄子委屈地对我说：“姑姑是你催得太紧了，我忘了拿书包，咱再回去一趟吧！”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板书设计</a:t>
            </a:r>
            <a:endParaRPr lang="en-US" altLang="zh-CN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850106" y="1624013"/>
            <a:ext cx="7658100" cy="2076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口语交际   我们都来讲笑话</a:t>
            </a:r>
            <a:endParaRPr lang="zh-CN" altLang="en-US" sz="2100" b="1" noProof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342900" algn="just" fontAlgn="auto">
              <a:lnSpc>
                <a:spcPct val="150000"/>
              </a:lnSpc>
            </a:pPr>
            <a:r>
              <a:rPr lang="zh-CN" altLang="en-US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找：网络  报刊  书籍</a:t>
            </a:r>
            <a:r>
              <a:rPr lang="en-US" altLang="zh-CN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......</a:t>
            </a:r>
            <a:endParaRPr lang="en-US" altLang="zh-CN" sz="2100" noProof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342900" algn="just" fontAlgn="auto">
              <a:lnSpc>
                <a:spcPct val="150000"/>
              </a:lnSpc>
            </a:pPr>
            <a:r>
              <a:rPr lang="zh-CN" altLang="en-US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选：新奇  健康向上</a:t>
            </a:r>
            <a:endParaRPr lang="zh-CN" altLang="en-US" sz="2100" noProof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342900" algn="just" fontAlgn="auto">
              <a:lnSpc>
                <a:spcPct val="150000"/>
              </a:lnSpc>
            </a:pPr>
            <a:r>
              <a:rPr lang="zh-CN" altLang="en-US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讲：熟记  不笑场  无坏习惯  有表现力  突出笑点</a:t>
            </a:r>
            <a:endParaRPr lang="zh-CN" altLang="en-US" sz="2100" noProof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小组评议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70360" y="2074069"/>
            <a:ext cx="7658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评一评：上台表演，师生共同评议。看看谁讲的笑话最可乐。</a:t>
            </a:r>
            <a:endParaRPr lang="zh-CN" altLang="en-US" sz="21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815829" y="735807"/>
            <a:ext cx="3426619" cy="445294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b="1" noProof="1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好书推荐</a:t>
            </a:r>
            <a:endParaRPr lang="zh-CN" altLang="en-US" sz="2100" b="1" noProof="1">
              <a:solidFill>
                <a:schemeClr val="bg1"/>
              </a:solidFill>
              <a:latin typeface="微软雅黑" panose="020B0503020204020204" pitchFamily="34" charset="-122"/>
              <a:sym typeface="+mn-ea"/>
            </a:endParaRPr>
          </a:p>
        </p:txBody>
      </p:sp>
      <p:pic>
        <p:nvPicPr>
          <p:cNvPr id="22530" name="图片 7" descr="A000220150821A35PPIC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093619" y="835819"/>
            <a:ext cx="892969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文本框 1"/>
          <p:cNvSpPr txBox="1">
            <a:spLocks noChangeArrowheads="1"/>
          </p:cNvSpPr>
          <p:nvPr/>
        </p:nvSpPr>
        <p:spPr bwMode="auto">
          <a:xfrm>
            <a:off x="264319" y="1681163"/>
            <a:ext cx="6699647" cy="249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7207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爱的教育》，意大利作家埃迪蒙托·德·亚米契斯创作，是一本日记体的小说，写的是一个小学四年级学生安利柯一个学年的生活，期间穿插着老师每月给学生讲述的“故事”，还有父母为他写的许多具有启发意义的文章</a:t>
            </a:r>
            <a:r>
              <a:rPr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6588" y="1681163"/>
            <a:ext cx="1927385" cy="2771299"/>
          </a:xfrm>
          <a:prstGeom prst="round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498873" y="1911610"/>
            <a:ext cx="8478440" cy="1491854"/>
          </a:xfrm>
        </p:spPr>
        <p:txBody>
          <a:bodyPr>
            <a:noAutofit/>
          </a:bodyPr>
          <a:lstStyle/>
          <a:p>
            <a:pPr marL="266700" indent="-266700" defTabSz="34290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en-US"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</a:t>
            </a:r>
            <a:r>
              <a:rPr lang="zh-CN" altLang="en-US"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在双向互动的语言实践中培养口语交际的能力。</a:t>
            </a:r>
            <a:r>
              <a:rPr lang="zh-CN" altLang="en-US" sz="2400" b="1" spc="0" dirty="0">
                <a:solidFill>
                  <a:srgbClr val="E04236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（重点）</a:t>
            </a:r>
            <a:endParaRPr lang="zh-CN" altLang="en-US" sz="2400" b="1" spc="0" dirty="0">
              <a:solidFill>
                <a:srgbClr val="E04236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marL="266700" indent="-266700" defTabSz="34290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en-US"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</a:t>
            </a:r>
            <a:r>
              <a:rPr lang="zh-CN" altLang="en-US"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了解笑话的特点，初步学习讲笑话。</a:t>
            </a:r>
            <a:r>
              <a:rPr lang="zh-CN" altLang="en-US" sz="2400" b="1" spc="0" dirty="0">
                <a:solidFill>
                  <a:srgbClr val="E04236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（重点）</a:t>
            </a:r>
            <a:endParaRPr lang="zh-CN" altLang="en-US" sz="2400" b="1" spc="0" dirty="0">
              <a:solidFill>
                <a:srgbClr val="E04236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marL="266700" indent="-266700" defTabSz="34290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altLang="zh-CN"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3.</a:t>
            </a:r>
            <a:r>
              <a:rPr lang="zh-CN" altLang="en-US" sz="2400" b="1" spc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体会笑话的价值，尝试运用讲笑话与他人沟通。</a:t>
            </a:r>
            <a:r>
              <a:rPr lang="zh-CN" altLang="en-US" sz="2400" b="1" spc="0" dirty="0">
                <a:solidFill>
                  <a:srgbClr val="E04236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（难点）</a:t>
            </a:r>
            <a:endParaRPr sz="2400" b="1" spc="0" dirty="0">
              <a:solidFill>
                <a:srgbClr val="E04236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marL="266700" indent="-266700" defTabSz="342900">
              <a:lnSpc>
                <a:spcPct val="150000"/>
              </a:lnSpc>
              <a:spcAft>
                <a:spcPct val="0"/>
              </a:spcAft>
              <a:buNone/>
              <a:defRPr/>
            </a:pPr>
            <a:endParaRPr lang="zh-CN" altLang="en-US" sz="2400" b="1" spc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798094" y="772717"/>
            <a:ext cx="1682354" cy="34409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noProof="1">
                <a:solidFill>
                  <a:schemeClr val="tx1"/>
                </a:solidFill>
                <a:latin typeface="微软雅黑" panose="020B0503020204020204" pitchFamily="34" charset="-122"/>
              </a:rPr>
              <a:t>学习目标</a:t>
            </a:r>
            <a:endParaRPr lang="en-US" altLang="zh-CN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61913" y="796529"/>
            <a:ext cx="5574506" cy="1493044"/>
          </a:xfrm>
        </p:spPr>
        <p:txBody>
          <a:bodyPr>
            <a:noAutofit/>
          </a:bodyPr>
          <a:lstStyle/>
          <a:p>
            <a:pPr marL="266700" indent="333375" algn="just" defTabSz="342900" eaLnBrk="0" hangingPunct="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zh-CN" altLang="en-US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同学们，你们喜欢听笑话吗？下面我们一起来听一则笑话，可乐一下。</a:t>
            </a:r>
            <a:endParaRPr lang="zh-CN" altLang="en-US" sz="2100" spc="0" dirty="0"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66700" indent="333375" algn="just" defTabSz="342900" eaLnBrk="0" hangingPunct="0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zh-CN" altLang="en-US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西天取经，六耳猕猴混</a:t>
            </a:r>
            <a:r>
              <a:rPr lang="zh-CN" altLang="en-US" sz="2100" spc="0" noProof="1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了进</a:t>
            </a:r>
            <a:r>
              <a:rPr lang="zh-CN" altLang="en-US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来，真假美猴王只有唐僧能分辨出来。 唐僧说</a:t>
            </a:r>
            <a:r>
              <a:rPr lang="en-US" altLang="zh-CN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:“</a:t>
            </a:r>
            <a:r>
              <a:rPr lang="zh-CN" altLang="en-US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为师想吃桃子。” 两猴犹豫了一下，都变成了桃子。 突然唐僧大喊</a:t>
            </a:r>
            <a:r>
              <a:rPr lang="en-US" altLang="zh-CN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:“</a:t>
            </a:r>
            <a:r>
              <a:rPr lang="zh-CN" altLang="en-US" sz="2100" spc="0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八戒，给我拿下那只猕猴桃！” </a:t>
            </a:r>
            <a:endParaRPr lang="zh-CN" altLang="en-US" sz="2100" spc="0" dirty="0"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66700" indent="333375" algn="just" defTabSz="342900" eaLnBrk="0" hangingPunct="0">
              <a:lnSpc>
                <a:spcPct val="150000"/>
              </a:lnSpc>
              <a:spcAft>
                <a:spcPct val="0"/>
              </a:spcAft>
              <a:buNone/>
              <a:defRPr/>
            </a:pPr>
            <a:endParaRPr lang="zh-CN" altLang="en-US" sz="2100" spc="0" dirty="0"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86809" y="2529148"/>
            <a:ext cx="2685574" cy="2042636"/>
          </a:xfrm>
          <a:prstGeom prst="round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口语交际</a:t>
            </a:r>
            <a:endParaRPr lang="en-US" altLang="zh-CN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850106" y="1624013"/>
            <a:ext cx="7658100" cy="20073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我们都来讲笑话</a:t>
            </a:r>
            <a:endParaRPr lang="zh-CN" altLang="en-US" sz="2100" noProof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100" b="1" dirty="0">
                <a:solidFill>
                  <a:srgbClr val="E0423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交际内容</a:t>
            </a:r>
            <a:endParaRPr lang="zh-CN" altLang="en-US" sz="2100" b="1" dirty="0">
              <a:solidFill>
                <a:srgbClr val="E0423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342900" fontAlgn="auto">
              <a:lnSpc>
                <a:spcPct val="150000"/>
              </a:lnSpc>
            </a:pPr>
            <a:r>
              <a:rPr lang="zh-CN" altLang="en-US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收集</a:t>
            </a:r>
            <a:r>
              <a:rPr lang="zh-CN" altLang="en-US" sz="2100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各种笑话，从中选择两三个你觉得特别精彩的，给大家讲一讲。</a:t>
            </a:r>
            <a:endParaRPr lang="zh-CN" altLang="en-US" sz="2100" noProof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笑话讲解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733425" y="2202657"/>
            <a:ext cx="7658100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笑话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：引人发笑的小故事。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：一般比较短小，通常包含着不同于常理的思维方式和行为模式，所以才会引人发笑。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379934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笑话以及特点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笑话讲解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796529" y="1647825"/>
            <a:ext cx="7542609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优秀的笑话，含有极强的语言表达技巧和人类的高超智慧，不仅可以帮助我们排遣愁绪，开朗心智，还可以帮助我们学习更好地做人。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379934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笑话以及特点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趣味联系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73819" y="2508647"/>
            <a:ext cx="7659291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700" b="1" dirty="0">
                <a:solidFill>
                  <a:srgbClr val="000000"/>
                </a:solidFill>
                <a:latin typeface="Pinyin Adjust" pitchFamily="2" charset="0"/>
                <a:ea typeface="微软雅黑" panose="020B0503020204020204" pitchFamily="34" charset="-122"/>
              </a:rPr>
              <a:t>g</a:t>
            </a: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高贵  骨干  感官  公关  观光  梗概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700" b="1" dirty="0">
                <a:solidFill>
                  <a:srgbClr val="000000"/>
                </a:solidFill>
                <a:latin typeface="Pinyin Adjust" pitchFamily="2" charset="0"/>
                <a:ea typeface="微软雅黑" panose="020B0503020204020204" pitchFamily="34" charset="-122"/>
              </a:rPr>
              <a:t>k</a:t>
            </a: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慷慨  困苦  克扣  看客  旷课  苦口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700" b="1" dirty="0">
                <a:solidFill>
                  <a:srgbClr val="000000"/>
                </a:solidFill>
                <a:latin typeface="Pinyin Adjust" pitchFamily="2" charset="0"/>
                <a:ea typeface="微软雅黑" panose="020B0503020204020204" pitchFamily="34" charset="-122"/>
              </a:rPr>
              <a:t>h</a:t>
            </a:r>
            <a:r>
              <a:rPr lang="en-US" altLang="zh-CN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悔恨  挥毫  横祸  合欢  豪华  含糊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479947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读一读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806053" y="2407444"/>
            <a:ext cx="6194822" cy="2343150"/>
          </a:xfrm>
          <a:prstGeom prst="roundRect">
            <a:avLst/>
          </a:prstGeom>
          <a:noFill/>
          <a:ln>
            <a:solidFill>
              <a:srgbClr val="A1C4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7" name="圆角矩形 6"/>
          <p:cNvSpPr/>
          <p:nvPr/>
        </p:nvSpPr>
        <p:spPr>
          <a:xfrm>
            <a:off x="722709" y="2282428"/>
            <a:ext cx="6538913" cy="2594372"/>
          </a:xfrm>
          <a:prstGeom prst="roundRect">
            <a:avLst/>
          </a:prstGeom>
          <a:noFill/>
          <a:ln>
            <a:solidFill>
              <a:srgbClr val="A1C4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趣味联系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1122760" y="2332435"/>
            <a:ext cx="5079206" cy="2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哥挎瓜筐</a:t>
            </a:r>
            <a:endParaRPr lang="zh-CN" altLang="en-US" sz="21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哥挎瓜筐过宽沟，</a:t>
            </a:r>
            <a:endParaRPr lang="zh-CN" altLang="en-US" sz="21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赶快过沟看怪狗，</a:t>
            </a:r>
            <a:endParaRPr lang="zh-CN" altLang="en-US" sz="21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光看怪狗瓜筐扣，</a:t>
            </a:r>
            <a:endParaRPr lang="zh-CN" altLang="en-US" sz="21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瓜滚筐扣哥怪狗。</a:t>
            </a:r>
            <a:endParaRPr lang="zh-CN" altLang="en-US" sz="21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379934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绕口令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479947" y="2464594"/>
            <a:ext cx="4108847" cy="2343150"/>
          </a:xfrm>
          <a:prstGeom prst="roundRect">
            <a:avLst/>
          </a:prstGeom>
          <a:noFill/>
          <a:ln>
            <a:solidFill>
              <a:srgbClr val="A1C4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  <p:sp>
        <p:nvSpPr>
          <p:cNvPr id="7" name="圆角矩形 6"/>
          <p:cNvSpPr/>
          <p:nvPr/>
        </p:nvSpPr>
        <p:spPr>
          <a:xfrm>
            <a:off x="1325166" y="2308622"/>
            <a:ext cx="4427934" cy="2594372"/>
          </a:xfrm>
          <a:prstGeom prst="roundRect">
            <a:avLst/>
          </a:prstGeom>
          <a:noFill/>
          <a:ln>
            <a:solidFill>
              <a:srgbClr val="A1C4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3694510" y="732235"/>
            <a:ext cx="2208609" cy="50363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solidFill>
                  <a:schemeClr val="tx1"/>
                </a:solidFill>
                <a:latin typeface="微软雅黑" panose="020B0503020204020204" pitchFamily="34" charset="-122"/>
              </a:rPr>
              <a:t>大家谈一谈</a:t>
            </a:r>
            <a:endParaRPr lang="zh-CN" altLang="en-US" sz="2100" noProof="1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901304" y="2411016"/>
            <a:ext cx="7659290" cy="152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711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可以从书籍、报刊、网络上来，也可以从别人那里听来或是从自己的生活中来。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选择笑话，要选择内容健康向上、新奇的笑话。</a:t>
            </a:r>
            <a:endParaRPr lang="zh-CN" altLang="en-US" sz="2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13172" y="1379934"/>
            <a:ext cx="2532459" cy="575072"/>
          </a:xfrm>
          <a:prstGeom prst="roundRect">
            <a:avLst/>
          </a:prstGeom>
          <a:solidFill>
            <a:srgbClr val="E04236"/>
          </a:solidFill>
          <a:ln>
            <a:solidFill>
              <a:srgbClr val="E0423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sz="2100" noProof="1">
                <a:latin typeface="微软雅黑" panose="020B0503020204020204" pitchFamily="34" charset="-122"/>
              </a:rPr>
              <a:t>你的笑话从哪儿来？</a:t>
            </a:r>
            <a:endParaRPr lang="zh-CN" altLang="en-US" sz="2100" noProof="1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16039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1245</Words>
  <Application>WPS 演示</Application>
  <PresentationFormat>全屏显示(16:9)</PresentationFormat>
  <Paragraphs>115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微软雅黑</vt:lpstr>
      <vt:lpstr>Calibri</vt:lpstr>
      <vt:lpstr>华文楷体</vt:lpstr>
      <vt:lpstr>楷体</vt:lpstr>
      <vt:lpstr>Wingdings</vt:lpstr>
      <vt:lpstr>Pinyin Adjust</vt:lpstr>
      <vt:lpstr>Segoe Print</vt:lpstr>
      <vt:lpstr>Arial Unicode MS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subject>第一PPT模板网-WWW.1PPT.COM</dc:subject>
  <cp:lastModifiedBy>秋日宁静</cp:lastModifiedBy>
  <cp:revision>245</cp:revision>
  <dcterms:created xsi:type="dcterms:W3CDTF">2017-11-13T08:28:00Z</dcterms:created>
  <dcterms:modified xsi:type="dcterms:W3CDTF">2020-05-26T12:48:14Z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