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54"/>
  </p:notesMasterIdLst>
  <p:sldIdLst>
    <p:sldId id="1296" r:id="rId3"/>
    <p:sldId id="1489" r:id="rId4"/>
    <p:sldId id="1999" r:id="rId5"/>
    <p:sldId id="1490" r:id="rId6"/>
    <p:sldId id="1871" r:id="rId7"/>
    <p:sldId id="1491" r:id="rId8"/>
    <p:sldId id="1492" r:id="rId9"/>
    <p:sldId id="1608" r:id="rId10"/>
    <p:sldId id="1917" r:id="rId11"/>
    <p:sldId id="1872" r:id="rId12"/>
    <p:sldId id="2001" r:id="rId13"/>
    <p:sldId id="2002" r:id="rId14"/>
    <p:sldId id="2004" r:id="rId15"/>
    <p:sldId id="2018" r:id="rId16"/>
    <p:sldId id="2017" r:id="rId17"/>
    <p:sldId id="1609" r:id="rId18"/>
    <p:sldId id="2006" r:id="rId19"/>
    <p:sldId id="2026" r:id="rId20"/>
    <p:sldId id="2007" r:id="rId21"/>
    <p:sldId id="2008" r:id="rId22"/>
    <p:sldId id="2009" r:id="rId23"/>
    <p:sldId id="2027" r:id="rId24"/>
    <p:sldId id="2010" r:id="rId25"/>
    <p:sldId id="2011" r:id="rId26"/>
    <p:sldId id="2012" r:id="rId27"/>
    <p:sldId id="2013" r:id="rId28"/>
    <p:sldId id="2014" r:id="rId29"/>
    <p:sldId id="1510" r:id="rId30"/>
    <p:sldId id="2030" r:id="rId31"/>
    <p:sldId id="2031" r:id="rId32"/>
    <p:sldId id="1935" r:id="rId33"/>
    <p:sldId id="1940" r:id="rId34"/>
    <p:sldId id="1938" r:id="rId35"/>
    <p:sldId id="2032" r:id="rId36"/>
    <p:sldId id="2020" r:id="rId37"/>
    <p:sldId id="2033" r:id="rId38"/>
    <p:sldId id="2034" r:id="rId39"/>
    <p:sldId id="2035" r:id="rId40"/>
    <p:sldId id="2036" r:id="rId41"/>
    <p:sldId id="2037" r:id="rId42"/>
    <p:sldId id="2038" r:id="rId43"/>
    <p:sldId id="2028" r:id="rId44"/>
    <p:sldId id="2049" r:id="rId45"/>
    <p:sldId id="2052" r:id="rId46"/>
    <p:sldId id="2053" r:id="rId47"/>
    <p:sldId id="2040" r:id="rId48"/>
    <p:sldId id="2045" r:id="rId49"/>
    <p:sldId id="2043" r:id="rId50"/>
    <p:sldId id="2048" r:id="rId51"/>
    <p:sldId id="2050" r:id="rId52"/>
    <p:sldId id="1982" r:id="rId53"/>
    <p:sldId id="2051" r:id="rId55"/>
  </p:sldIdLst>
  <p:sldSz cx="9144000" cy="5143500" type="screen16x9"/>
  <p:notesSz cx="6858000" cy="9144000"/>
  <p:embeddedFontLst>
    <p:embeddedFont>
      <p:font typeface="黑体" panose="02010609060101010101" pitchFamily="49" charset="-122"/>
      <p:regular r:id="rId59"/>
    </p:embeddedFont>
    <p:embeddedFont>
      <p:font typeface="楷体" panose="02010609060101010101" pitchFamily="49" charset="-122"/>
      <p:regular r:id="rId60"/>
    </p:embeddedFont>
    <p:embeddedFont>
      <p:font typeface="汉语拼音" panose="020B0604020202020204" pitchFamily="34" charset="0"/>
      <p:regular r:id="rId61"/>
    </p:embeddedFont>
    <p:embeddedFont>
      <p:font typeface="幼圆" panose="02010509060101010101" charset="-122"/>
      <p:regular r:id="rId62"/>
    </p:embeddedFont>
    <p:embeddedFont>
      <p:font typeface="Calibri" panose="020F0502020204030204" charset="0"/>
      <p:regular r:id="rId63"/>
      <p:bold r:id="rId64"/>
      <p:italic r:id="rId65"/>
      <p:boldItalic r:id="rId66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A6DE"/>
    <a:srgbClr val="CBF1FF"/>
    <a:srgbClr val="FFFFFF"/>
    <a:srgbClr val="D1F5B8"/>
    <a:srgbClr val="0000FF"/>
    <a:srgbClr val="0B5FD1"/>
    <a:srgbClr val="ECAAC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272" autoAdjust="0"/>
    <p:restoredTop sz="94455" autoAdjust="0"/>
  </p:normalViewPr>
  <p:slideViewPr>
    <p:cSldViewPr>
      <p:cViewPr>
        <p:scale>
          <a:sx n="80" d="100"/>
          <a:sy n="80" d="100"/>
        </p:scale>
        <p:origin x="-1074" y="-618"/>
      </p:cViewPr>
      <p:guideLst>
        <p:guide orient="horz" pos="1513"/>
        <p:guide pos="33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5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6" Type="http://schemas.openxmlformats.org/officeDocument/2006/relationships/font" Target="fonts/font8.fntdata"/><Relationship Id="rId65" Type="http://schemas.openxmlformats.org/officeDocument/2006/relationships/font" Target="fonts/font7.fntdata"/><Relationship Id="rId64" Type="http://schemas.openxmlformats.org/officeDocument/2006/relationships/font" Target="fonts/font6.fntdata"/><Relationship Id="rId63" Type="http://schemas.openxmlformats.org/officeDocument/2006/relationships/font" Target="fonts/font5.fntdata"/><Relationship Id="rId62" Type="http://schemas.openxmlformats.org/officeDocument/2006/relationships/font" Target="fonts/font4.fntdata"/><Relationship Id="rId61" Type="http://schemas.openxmlformats.org/officeDocument/2006/relationships/font" Target="fonts/font3.fntdata"/><Relationship Id="rId60" Type="http://schemas.openxmlformats.org/officeDocument/2006/relationships/font" Target="fonts/font2.fntdata"/><Relationship Id="rId6" Type="http://schemas.openxmlformats.org/officeDocument/2006/relationships/slide" Target="slides/slide4.xml"/><Relationship Id="rId59" Type="http://schemas.openxmlformats.org/officeDocument/2006/relationships/font" Target="fonts/font1.fntdata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slide" Target="slides/slide52.xml"/><Relationship Id="rId54" Type="http://schemas.openxmlformats.org/officeDocument/2006/relationships/notesMaster" Target="notesMasters/notesMaster1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9EA1383-D187-4694-AA93-621E94450F7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A93969D-5654-4409-9EB1-28A5B2BFF27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幻灯片图像占位符 1"/>
          <p:cNvSpPr>
            <a:spLocks noGrp="1" noRot="1" noChangeAspec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9874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3"/>
          <p:cNvPicPr>
            <a:picLocks noChangeAspect="1" noChangeArrowheads="1"/>
          </p:cNvPicPr>
          <p:nvPr userDrawn="1"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0" y="3632200"/>
            <a:ext cx="91567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685800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defTabSz="685800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rtl="0" fontAlgn="base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"/>
          <p:cNvSpPr txBox="1"/>
          <p:nvPr/>
        </p:nvSpPr>
        <p:spPr>
          <a:xfrm>
            <a:off x="1331640" y="1317220"/>
            <a:ext cx="6937850" cy="162044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1" spc="4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第</a:t>
            </a:r>
            <a:r>
              <a:rPr lang="zh-CN" altLang="en-US" sz="7200" b="1" spc="450" dirty="0">
                <a:solidFill>
                  <a:prstClr val="black">
                    <a:lumMod val="85000"/>
                    <a:lumOff val="15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八</a:t>
            </a:r>
            <a:r>
              <a:rPr lang="zh-CN" altLang="en-US" sz="7200" b="1" spc="4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单元复习</a:t>
            </a:r>
            <a:endParaRPr lang="zh-CN" altLang="en-US" sz="7200" b="1" spc="450" dirty="0">
              <a:solidFill>
                <a:prstClr val="black">
                  <a:lumMod val="85000"/>
                  <a:lumOff val="15000"/>
                </a:prst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 flipH="1">
            <a:off x="277" y="109038"/>
            <a:ext cx="3203575" cy="252095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TextBox 2"/>
          <p:cNvSpPr txBox="1"/>
          <p:nvPr/>
        </p:nvSpPr>
        <p:spPr>
          <a:xfrm>
            <a:off x="189166" y="109163"/>
            <a:ext cx="1608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/>
              <a:t>语文    </a:t>
            </a:r>
            <a:r>
              <a:rPr lang="zh-CN" altLang="en-US" sz="1200" dirty="0" smtClean="0"/>
              <a:t>五年级    </a:t>
            </a:r>
            <a:r>
              <a:rPr lang="zh-CN" altLang="en-US" sz="1200" dirty="0"/>
              <a:t>上册</a:t>
            </a:r>
            <a:endParaRPr lang="zh-CN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419100" y="2098675"/>
            <a:ext cx="5397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着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左大括号 28"/>
          <p:cNvSpPr/>
          <p:nvPr/>
        </p:nvSpPr>
        <p:spPr>
          <a:xfrm>
            <a:off x="958850" y="1238250"/>
            <a:ext cx="319088" cy="237807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1203325" y="1031875"/>
            <a:ext cx="100219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zháo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1203325" y="3341688"/>
            <a:ext cx="10318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zhuó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2235200" y="2552700"/>
            <a:ext cx="8953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穿着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2235200" y="1452563"/>
            <a:ext cx="10255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着雨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2235200" y="2032000"/>
            <a:ext cx="982663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高着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1203324" y="2032000"/>
            <a:ext cx="10318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zhāo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235200" y="1084263"/>
            <a:ext cx="10255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着火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235200" y="2957513"/>
            <a:ext cx="8953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着陆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235200" y="3360738"/>
            <a:ext cx="8953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着意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235200" y="717550"/>
            <a:ext cx="184308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上不着天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2058988" y="889000"/>
            <a:ext cx="176212" cy="9144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2058988" y="2776538"/>
            <a:ext cx="260350" cy="168751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线形标注 1 7"/>
          <p:cNvSpPr/>
          <p:nvPr/>
        </p:nvSpPr>
        <p:spPr>
          <a:xfrm>
            <a:off x="4057650" y="1552575"/>
            <a:ext cx="4497388" cy="1789113"/>
          </a:xfrm>
          <a:prstGeom prst="borderCallout1">
            <a:avLst>
              <a:gd name="adj1" fmla="val 5381"/>
              <a:gd name="adj2" fmla="val 2285"/>
              <a:gd name="adj3" fmla="val 12987"/>
              <a:gd name="adj4" fmla="val -24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着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读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en-US" altLang="zh-CN" sz="2800" dirty="0" err="1">
                <a:solidFill>
                  <a:schemeClr val="tx1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zhāo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时表示计策、手段；读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en-US" altLang="zh-CN" sz="2800" dirty="0" err="1">
                <a:solidFill>
                  <a:schemeClr val="tx1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zháo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时表示接触、燃烧、感受；其他时候读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en-US" altLang="zh-CN" sz="2800" dirty="0" err="1">
                <a:solidFill>
                  <a:schemeClr val="tx1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zhuó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235200" y="3765550"/>
            <a:ext cx="8953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着墨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235200" y="4168775"/>
            <a:ext cx="8953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着落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109663" y="3403600"/>
            <a:ext cx="10477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juǎn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1020763" y="1846263"/>
            <a:ext cx="76200" cy="197167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109663" y="1612900"/>
            <a:ext cx="97494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juàn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482600" y="2508250"/>
            <a:ext cx="5381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卷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2157413" y="2947988"/>
            <a:ext cx="17732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卷席子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线形标注 1 22"/>
          <p:cNvSpPr/>
          <p:nvPr/>
        </p:nvSpPr>
        <p:spPr>
          <a:xfrm>
            <a:off x="3835400" y="1543050"/>
            <a:ext cx="4870450" cy="2057400"/>
          </a:xfrm>
          <a:prstGeom prst="borderCallout1">
            <a:avLst>
              <a:gd name="adj1" fmla="val 5381"/>
              <a:gd name="adj2" fmla="val 2285"/>
              <a:gd name="adj3" fmla="val 97253"/>
              <a:gd name="adj4" fmla="val -155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卷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这个字在读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en-US" altLang="zh-CN" sz="2800" dirty="0" err="1">
                <a:solidFill>
                  <a:schemeClr val="tx1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juǎn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时表示把东西裹成圆筒；或圆筒的东西；掀起；量词。其他时候读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en-US" altLang="zh-CN" sz="2800" dirty="0" err="1">
                <a:solidFill>
                  <a:schemeClr val="tx1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juàn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157413" y="892175"/>
            <a:ext cx="17716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手不释卷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200275" y="3295650"/>
            <a:ext cx="19097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烟卷儿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157413" y="1700213"/>
            <a:ext cx="8937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上卷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左大括号 10"/>
          <p:cNvSpPr/>
          <p:nvPr/>
        </p:nvSpPr>
        <p:spPr>
          <a:xfrm>
            <a:off x="1873250" y="1001713"/>
            <a:ext cx="284163" cy="174942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左大括号 18"/>
          <p:cNvSpPr/>
          <p:nvPr/>
        </p:nvSpPr>
        <p:spPr>
          <a:xfrm>
            <a:off x="1939925" y="3132138"/>
            <a:ext cx="88900" cy="114617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2157413" y="1327150"/>
            <a:ext cx="10160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卷宗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157413" y="2135188"/>
            <a:ext cx="8937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交卷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157413" y="2570163"/>
            <a:ext cx="10160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画卷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200275" y="3743325"/>
            <a:ext cx="10160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卷起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2200275" y="4060825"/>
            <a:ext cx="10160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一卷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左大括号 19"/>
          <p:cNvSpPr/>
          <p:nvPr/>
        </p:nvSpPr>
        <p:spPr>
          <a:xfrm>
            <a:off x="927100" y="1292225"/>
            <a:ext cx="306388" cy="261937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1352525" y="3632200"/>
            <a:ext cx="8899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chāi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1352525" y="987425"/>
            <a:ext cx="11509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chā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473325" y="2414588"/>
            <a:ext cx="8937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相差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387350" y="2339975"/>
            <a:ext cx="5397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差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473325" y="2778125"/>
            <a:ext cx="12493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记差了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638425" y="769938"/>
            <a:ext cx="8953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差额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638425" y="1104900"/>
            <a:ext cx="8953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差错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左大括号 14"/>
          <p:cNvSpPr/>
          <p:nvPr/>
        </p:nvSpPr>
        <p:spPr>
          <a:xfrm>
            <a:off x="2292350" y="627063"/>
            <a:ext cx="344488" cy="124301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/>
          </a:p>
        </p:txBody>
      </p:sp>
      <p:sp>
        <p:nvSpPr>
          <p:cNvPr id="21" name="线形标注 1 20"/>
          <p:cNvSpPr/>
          <p:nvPr/>
        </p:nvSpPr>
        <p:spPr>
          <a:xfrm>
            <a:off x="4246563" y="1349375"/>
            <a:ext cx="4108450" cy="2195513"/>
          </a:xfrm>
          <a:prstGeom prst="borderCallout1">
            <a:avLst>
              <a:gd name="adj1" fmla="val 5381"/>
              <a:gd name="adj2" fmla="val 2285"/>
              <a:gd name="adj3" fmla="val 90447"/>
              <a:gd name="adj4" fmla="val -309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差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读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en-US" altLang="zh-CN" sz="2800" dirty="0" err="1">
                <a:solidFill>
                  <a:schemeClr val="tx1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chāi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时表示派出去、公事、派遣的人；读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en-US" altLang="zh-CN" sz="2800" dirty="0" err="1">
                <a:solidFill>
                  <a:schemeClr val="tx1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chà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时表示不好、欠缺、错；其他时候都读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en-US" altLang="zh-CN" sz="2800" dirty="0" err="1">
                <a:solidFill>
                  <a:srgbClr val="CC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ch</a:t>
            </a:r>
            <a:r>
              <a:rPr lang="en-US" altLang="en-US" sz="2800" dirty="0" err="1">
                <a:solidFill>
                  <a:srgbClr val="CC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ā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7" name="左大括号 16"/>
          <p:cNvSpPr/>
          <p:nvPr/>
        </p:nvSpPr>
        <p:spPr>
          <a:xfrm>
            <a:off x="2292350" y="2133600"/>
            <a:ext cx="180975" cy="108267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638425" y="398463"/>
            <a:ext cx="8953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差别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473325" y="3216275"/>
            <a:ext cx="8937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差事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38425" y="1492250"/>
            <a:ext cx="16065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差强人意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473325" y="2049463"/>
            <a:ext cx="8937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差劲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473325" y="3632200"/>
            <a:ext cx="8937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出差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473325" y="4049713"/>
            <a:ext cx="8937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当差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2374900" y="3352800"/>
            <a:ext cx="179388" cy="108267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352525" y="2414588"/>
            <a:ext cx="80502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chà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139825" y="3222625"/>
            <a:ext cx="9207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bèn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1020763" y="1846263"/>
            <a:ext cx="76200" cy="162401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109663" y="1612900"/>
            <a:ext cx="7747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b</a:t>
            </a:r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ē</a:t>
            </a:r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n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482600" y="2397125"/>
            <a:ext cx="5381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奔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2157413" y="2882900"/>
            <a:ext cx="17716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投奔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线形标注 1 22"/>
          <p:cNvSpPr/>
          <p:nvPr/>
        </p:nvSpPr>
        <p:spPr>
          <a:xfrm>
            <a:off x="3835400" y="1543050"/>
            <a:ext cx="4583113" cy="1679575"/>
          </a:xfrm>
          <a:prstGeom prst="borderCallout1">
            <a:avLst>
              <a:gd name="adj1" fmla="val 5381"/>
              <a:gd name="adj2" fmla="val 2285"/>
              <a:gd name="adj3" fmla="val 97253"/>
              <a:gd name="adj4" fmla="val -155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奔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这个字在读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en-US" altLang="zh-CN" sz="2800" dirty="0" err="1">
                <a:solidFill>
                  <a:schemeClr val="tx1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bēn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时表示直往目的地；接近。其他时候读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en-US" altLang="zh-CN" sz="2800" dirty="0" err="1">
                <a:solidFill>
                  <a:schemeClr val="tx1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bèn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157413" y="892175"/>
            <a:ext cx="17716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奔跑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157413" y="3600450"/>
            <a:ext cx="19097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奔七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157413" y="1701800"/>
            <a:ext cx="8937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奔丧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左大括号 10"/>
          <p:cNvSpPr/>
          <p:nvPr/>
        </p:nvSpPr>
        <p:spPr>
          <a:xfrm>
            <a:off x="1873250" y="1114425"/>
            <a:ext cx="284163" cy="139382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左大括号 18"/>
          <p:cNvSpPr/>
          <p:nvPr/>
        </p:nvSpPr>
        <p:spPr>
          <a:xfrm>
            <a:off x="1970088" y="3038475"/>
            <a:ext cx="90487" cy="89217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2157413" y="1327150"/>
            <a:ext cx="10160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出奔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157413" y="2136775"/>
            <a:ext cx="8937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奔放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09563" y="1120775"/>
            <a:ext cx="196056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填字组词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6425" y="1882775"/>
            <a:ext cx="7931150" cy="2676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   </a:t>
            </a:r>
            <a:r>
              <a:rPr lang="en-US" altLang="zh-CN" sz="2800" dirty="0" smtClean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  </a:t>
            </a:r>
            <a:r>
              <a:rPr lang="en-US" altLang="zh-CN" sz="2800" dirty="0" err="1" smtClean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wèi</a:t>
            </a:r>
            <a:r>
              <a:rPr lang="en-US" altLang="zh-CN" sz="2800" dirty="0" smtClean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               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suǒ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               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zhǎn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          </a:t>
            </a:r>
            <a:endParaRPr lang="en-US" altLang="zh-CN" sz="2800" dirty="0"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称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事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(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新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部      铜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    )     (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杀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河   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(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呐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(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开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257300" y="2311400"/>
            <a:ext cx="5397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谓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36625" y="3175000"/>
            <a:ext cx="5397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胃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936625" y="4038600"/>
            <a:ext cx="5397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渭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435350" y="2311400"/>
            <a:ext cx="54133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琐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790950" y="3175000"/>
            <a:ext cx="54133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锁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435350" y="4038600"/>
            <a:ext cx="54133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唢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5800725" y="2311400"/>
            <a:ext cx="5397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崭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800725" y="3175000"/>
            <a:ext cx="5397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斩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800725" y="4038600"/>
            <a:ext cx="5397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展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57163" y="506413"/>
            <a:ext cx="23161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五、巩固练习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34963" y="566738"/>
            <a:ext cx="44243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找出括号内正确的字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55638" y="1339850"/>
            <a:ext cx="7832725" cy="3108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篇  扁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章   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刊  刑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物     盛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衰  哀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朗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诵   涌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    (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皆  旨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有    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缺  缸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乏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教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诲   悔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称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谓  胃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永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恒  垣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斩   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杀    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凯  恺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旋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(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锁  琐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碎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04875" y="1568450"/>
            <a:ext cx="5397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√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454400" y="1568450"/>
            <a:ext cx="5397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√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507163" y="1568450"/>
            <a:ext cx="5397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√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220788" y="2273300"/>
            <a:ext cx="5413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√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559175" y="2273300"/>
            <a:ext cx="5397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√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6254750" y="2397125"/>
            <a:ext cx="5413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√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300163" y="3133725"/>
            <a:ext cx="5397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√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098925" y="3133725"/>
            <a:ext cx="35083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√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686550" y="3167063"/>
            <a:ext cx="3603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√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25500" y="4019550"/>
            <a:ext cx="39528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√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3654425" y="4019550"/>
            <a:ext cx="3492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√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7046913" y="4019550"/>
            <a:ext cx="3508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√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87338" y="1252538"/>
            <a:ext cx="23161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一、重点词语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87338" y="585788"/>
            <a:ext cx="1020762" cy="5984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300">
                <a:latin typeface="幼圆" panose="02010509060101010101" charset="-122"/>
                <a:ea typeface="幼圆" panose="02010509060101010101" charset="-122"/>
              </a:rPr>
              <a:t>词语</a:t>
            </a:r>
            <a:endParaRPr lang="zh-CN" altLang="en-US" sz="330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79425" y="1858963"/>
            <a:ext cx="8185150" cy="267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dirty="0"/>
              <a:t>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诲人不倦    岂有此理   缺一不可     津津有味    一知半解    兴亡盛衰   栩栩如生     索然无味    无病而呻    流光溢彩   浮想联翩     囫囵吞枣    不求甚解    悲欢离合   牵肠挂肚     如饥似渴    风花雪月    黯然神伤   千篇一律     别出心裁   大显身手    心安理得   呕心沥血     自作多情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0330" y="615950"/>
            <a:ext cx="8188325" cy="952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兴亡盛衰</a:t>
            </a:r>
            <a:r>
              <a:rPr lang="en-US" altLang="zh-CN" sz="2800" dirty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(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xīnɡ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wáng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shènɡ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shuāi</a:t>
            </a:r>
            <a:r>
              <a:rPr lang="en-US" altLang="zh-CN" sz="2800" dirty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)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: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指人与事变化发展的各种情况。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8880" y="1649413"/>
            <a:ext cx="85677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津津有味</a:t>
            </a:r>
            <a:r>
              <a:rPr lang="en-US" altLang="zh-CN" sz="2800" dirty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(</a:t>
            </a:r>
            <a:r>
              <a:rPr lang="zh-CN" altLang="en-US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jīn jīn yǒu wèi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):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吃得很有味道或谈得很有兴趣。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0330" y="2499742"/>
            <a:ext cx="8383588" cy="94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索然无味</a:t>
            </a:r>
            <a:r>
              <a:rPr lang="en-US" altLang="zh-CN" sz="2800" dirty="0"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(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suǒ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rán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wú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wèi</a:t>
            </a:r>
            <a:r>
              <a:rPr lang="en-US" altLang="zh-CN" sz="2800" dirty="0"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)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索然，没有意味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,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没有兴趣的样子。形容事物枯燥无味(多指文章)。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1043608" y="3723878"/>
            <a:ext cx="7118350" cy="1108075"/>
          </a:xfrm>
          <a:prstGeom prst="borderCallout1">
            <a:avLst>
              <a:gd name="adj1" fmla="val 5381"/>
              <a:gd name="adj2" fmla="val 2285"/>
              <a:gd name="adj3" fmla="val -71435"/>
              <a:gd name="adj4" fmla="val 22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津津有味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与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索然无味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是反义词，都是用于描写人物情态的词语。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31775" y="2254250"/>
            <a:ext cx="8096250" cy="952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栩栩如生</a:t>
            </a:r>
            <a:r>
              <a:rPr lang="en-US" altLang="zh-CN" sz="2800" dirty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(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xǔ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xǔ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rú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shēng</a:t>
            </a:r>
            <a:r>
              <a:rPr lang="en-US" altLang="zh-CN" sz="2800" dirty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)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+mj-lt"/>
                <a:sym typeface="+mn-ea"/>
              </a:rPr>
              <a:t>: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栩栩，活泼生动的样子。指艺术形象非常逼真，如同活的一样。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5058" name="文本框 2"/>
          <p:cNvSpPr txBox="1">
            <a:spLocks noChangeArrowheads="1"/>
          </p:cNvSpPr>
          <p:nvPr/>
        </p:nvSpPr>
        <p:spPr bwMode="auto">
          <a:xfrm>
            <a:off x="231775" y="1190625"/>
            <a:ext cx="8912225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风花雪月</a:t>
            </a:r>
            <a:r>
              <a:rPr lang="en-US" altLang="zh-CN" sz="2800" dirty="0"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(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fēng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huā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xuě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yuè</a:t>
            </a:r>
            <a:r>
              <a:rPr lang="en-US" altLang="zh-CN" sz="2800" dirty="0"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)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原指古典文学里描写自然最物的四种对象。后比喻堆砌辞藻而内容贫乏的诗文。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7000" y="554038"/>
            <a:ext cx="907812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一知半解</a:t>
            </a:r>
            <a:r>
              <a:rPr lang="en-US" altLang="zh-CN" sz="2800" dirty="0"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(</a:t>
            </a:r>
            <a:r>
              <a:rPr lang="en-US" altLang="zh-CN" sz="2800" dirty="0" err="1" smtClean="0">
                <a:solidFill>
                  <a:srgbClr val="CC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y</a:t>
            </a:r>
            <a:r>
              <a:rPr lang="en-US" altLang="en-US" sz="2800" dirty="0" err="1" smtClean="0">
                <a:solidFill>
                  <a:srgbClr val="CC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ì</a:t>
            </a:r>
            <a:r>
              <a:rPr lang="en-US" altLang="en-US" sz="2800" dirty="0" smtClean="0">
                <a:solidFill>
                  <a:srgbClr val="CC0000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 smtClean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zhī</a:t>
            </a:r>
            <a:r>
              <a:rPr lang="en-US" altLang="zh-CN" sz="2800" dirty="0" smtClean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bàn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jiě</a:t>
            </a:r>
            <a:r>
              <a:rPr lang="en-US" altLang="zh-CN" sz="2800" dirty="0">
                <a:ea typeface="楷体" panose="02010609060101010101" pitchFamily="49" charset="-122"/>
                <a:sym typeface="+mn-ea"/>
              </a:rPr>
              <a:t>)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知道得不全面,理解得不透彻。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966788" y="3365500"/>
            <a:ext cx="7361237" cy="1095375"/>
          </a:xfrm>
          <a:prstGeom prst="borderCallout1">
            <a:avLst>
              <a:gd name="adj1" fmla="val 5381"/>
              <a:gd name="adj2" fmla="val 2285"/>
              <a:gd name="adj3" fmla="val -71435"/>
              <a:gd name="adj4" fmla="val 22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通常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指艺术境界达到了极高点，类似这样的词语还有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活灵活现、惟妙惟肖、跃然纸上。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4338" y="2265363"/>
            <a:ext cx="809625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无病而呻</a:t>
            </a:r>
            <a:r>
              <a:rPr lang="en-US" altLang="zh-CN" sz="2800" dirty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(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wú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bìng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shēng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yín</a:t>
            </a:r>
            <a:r>
              <a:rPr lang="en-US" altLang="zh-CN" sz="2800" dirty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)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: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没病瞎哼哼。比喻没有值得忧伤的事情而叹息感慨。也比喻文艺作品没有真实感情，装腔作势。又作无病呻吟。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4338" y="549275"/>
            <a:ext cx="86010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流光溢彩</a:t>
            </a:r>
            <a:r>
              <a:rPr lang="en-US" altLang="zh-CN" sz="2800" dirty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(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liú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guāng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yì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cǎi</a:t>
            </a:r>
            <a:r>
              <a:rPr lang="en-US" altLang="zh-CN" sz="2800" dirty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：流动的光影 ，满意的色彩。形容光彩流动闪烁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338" y="1408113"/>
            <a:ext cx="8362950" cy="952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如醉如痴</a:t>
            </a:r>
            <a:r>
              <a:rPr lang="en-US" altLang="zh-CN" sz="2800" dirty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(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rú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zuì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rú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chī</a:t>
            </a:r>
            <a:r>
              <a:rPr lang="en-US" altLang="zh-CN" sz="2800" dirty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：形容神态失常，失去自制。文中指作者读书读到入迷的程度。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414338" y="3754438"/>
            <a:ext cx="8072437" cy="820737"/>
          </a:xfrm>
          <a:prstGeom prst="borderCallout1">
            <a:avLst>
              <a:gd name="adj1" fmla="val 5381"/>
              <a:gd name="adj2" fmla="val 2285"/>
              <a:gd name="adj3" fmla="val -71435"/>
              <a:gd name="adj4" fmla="val 22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往往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指文艺作品没有真情实感。例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:这些无聊的应酬之作,毫无真情,只是无病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而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呻罢了!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2901950" y="1449388"/>
            <a:ext cx="22542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鲁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莽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287338" y="1449388"/>
            <a:ext cx="21415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晩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矣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5516563" y="2232025"/>
            <a:ext cx="21415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栩栩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5516563" y="1449388"/>
            <a:ext cx="255111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恶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煞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516563" y="3016250"/>
            <a:ext cx="25082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烟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瘾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901950" y="3016250"/>
            <a:ext cx="2195513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比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喻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87338" y="2232025"/>
            <a:ext cx="24050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水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浒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901950" y="2232025"/>
            <a:ext cx="21590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日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寇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287338" y="3016250"/>
            <a:ext cx="215900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呻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吟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98438" y="885825"/>
            <a:ext cx="23161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一、易读错字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6524625" y="1449388"/>
            <a:ext cx="76495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shà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1384300" y="1449388"/>
            <a:ext cx="50206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yǐ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3770313" y="1450975"/>
            <a:ext cx="4732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lǔ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1314450" y="2232025"/>
            <a:ext cx="59343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hǔ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3971925" y="2232025"/>
            <a:ext cx="77136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kòu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6432550" y="2232025"/>
            <a:ext cx="11223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xǔ xǔ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869950" y="3016250"/>
            <a:ext cx="95408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shēn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569075" y="3016250"/>
            <a:ext cx="85090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yǐn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 flipH="1">
            <a:off x="4021138" y="3016250"/>
            <a:ext cx="706437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yù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4" name="线形标注 1 33"/>
          <p:cNvSpPr/>
          <p:nvPr/>
        </p:nvSpPr>
        <p:spPr>
          <a:xfrm>
            <a:off x="1252538" y="3652838"/>
            <a:ext cx="6638925" cy="877887"/>
          </a:xfrm>
          <a:prstGeom prst="borderCallout1">
            <a:avLst>
              <a:gd name="adj1" fmla="val -7230"/>
              <a:gd name="adj2" fmla="val -325"/>
              <a:gd name="adj3" fmla="val -118872"/>
              <a:gd name="adj4" fmla="val -52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“浒”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和“许”相似，千万不要读半边，读成“</a:t>
            </a:r>
            <a:r>
              <a:rPr lang="en-US" altLang="zh-CN" sz="28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xú</a:t>
            </a:r>
            <a:r>
              <a:rPr lang="en-US" altLang="zh-CN" sz="2800" dirty="0">
                <a:solidFill>
                  <a:schemeClr val="tx1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</a:t>
            </a:r>
            <a:r>
              <a:rPr lang="zh-CN" altLang="en-US" sz="2800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意思是水边。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46063" y="428625"/>
            <a:ext cx="1127125" cy="598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300">
                <a:latin typeface="幼圆" panose="02010509060101010101" charset="-122"/>
                <a:ea typeface="幼圆" panose="02010509060101010101" charset="-122"/>
              </a:rPr>
              <a:t>生字</a:t>
            </a:r>
            <a:endParaRPr lang="zh-CN" altLang="en-US" sz="330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16" name="线形标注 1 15"/>
          <p:cNvSpPr/>
          <p:nvPr/>
        </p:nvSpPr>
        <p:spPr>
          <a:xfrm>
            <a:off x="2514600" y="228600"/>
            <a:ext cx="5238750" cy="1222375"/>
          </a:xfrm>
          <a:prstGeom prst="borderCallout1">
            <a:avLst>
              <a:gd name="adj1" fmla="val 169350"/>
              <a:gd name="adj2" fmla="val 20203"/>
              <a:gd name="adj3" fmla="val 95896"/>
              <a:gd name="adj4" fmla="val -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“寇”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和“冠”相似，不能读成“</a:t>
            </a:r>
            <a:r>
              <a:rPr lang="en-US" altLang="zh-CN" sz="2800" dirty="0" err="1">
                <a:solidFill>
                  <a:schemeClr val="tx1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guà</a:t>
            </a:r>
            <a:r>
              <a:rPr lang="en-US" altLang="zh-CN" sz="2800" dirty="0" err="1">
                <a:solidFill>
                  <a:schemeClr val="tx1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n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</a:t>
            </a:r>
            <a:r>
              <a:rPr lang="zh-CN" altLang="en-US" sz="2800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意思是强盗；侵略；侵略者。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28" grpId="0"/>
      <p:bldP spid="36" grpId="0"/>
      <p:bldP spid="37" grpId="0"/>
      <p:bldP spid="38" grpId="0"/>
      <p:bldP spid="39" grpId="0"/>
      <p:bldP spid="40" grpId="0"/>
      <p:bldP spid="7" grpId="0"/>
      <p:bldP spid="8" grpId="0"/>
      <p:bldP spid="9" grpId="0"/>
      <p:bldP spid="34" grpId="0" bldLvl="0" animBg="1"/>
      <p:bldP spid="16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0325" y="630238"/>
            <a:ext cx="8875713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浮想联翩</a:t>
            </a:r>
            <a:r>
              <a:rPr lang="en-US" altLang="zh-CN" sz="280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(fú xiǎng lián piān)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：指许许多多的想象不断涌现出来。文中指作者读书进入意境,产生许多联想。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325" y="1598613"/>
            <a:ext cx="90233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囫囵吞枣</a:t>
            </a:r>
            <a:r>
              <a:rPr lang="en-US" altLang="zh-CN" sz="280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(hú lún tūn zǎo)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：把枣儿整个儿吞下去，比喻读书等不加分析地笼统接受。   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325" y="2566988"/>
            <a:ext cx="939482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牵肠扑肚</a:t>
            </a:r>
            <a:r>
              <a:rPr lang="en-US" altLang="zh-CN" sz="280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(qiān cháng guà dù)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：形容非常挂念，很不放心。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1184275" y="3444875"/>
            <a:ext cx="6777038" cy="866775"/>
          </a:xfrm>
          <a:prstGeom prst="borderCallout1">
            <a:avLst>
              <a:gd name="adj1" fmla="val 5381"/>
              <a:gd name="adj2" fmla="val 2285"/>
              <a:gd name="adj3" fmla="val -70381"/>
              <a:gd name="adj4" fmla="val 7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多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用于描写人物的心理，例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刚刚送走儿子，母亲又牵肠挂肚起来。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5888" y="1873250"/>
            <a:ext cx="8993187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如饥似渴</a:t>
            </a:r>
            <a:r>
              <a:rPr lang="en-US" altLang="zh-CN" sz="2800" dirty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(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rú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jī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sì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kě</a:t>
            </a:r>
            <a:r>
              <a:rPr lang="en-US" altLang="zh-CN" sz="2800" dirty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：形容要求很迫切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,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好像饿了急着要吃饭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,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渴了急着要喝水一样。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5888" y="641350"/>
            <a:ext cx="8793162" cy="952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悲欢离合</a:t>
            </a:r>
            <a:r>
              <a:rPr lang="en-US" altLang="zh-CN" sz="2800" dirty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(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bēi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huān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lí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hé</a:t>
            </a:r>
            <a:r>
              <a:rPr lang="en-US" altLang="zh-CN" sz="2800" dirty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：悲伤、欢乐、离散、聚会。泛指生活中经历的各种境遇和由此产生的各种心情。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5888" y="3106738"/>
            <a:ext cx="892333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心安理得</a:t>
            </a:r>
            <a:r>
              <a:rPr lang="en-US" altLang="zh-CN" sz="2800" dirty="0">
                <a:latin typeface="+mn-lt"/>
                <a:ea typeface="楷体" panose="02010609060101010101" pitchFamily="49" charset="-122"/>
                <a:cs typeface="+mn-lt"/>
                <a:sym typeface="+mn-ea"/>
              </a:rPr>
              <a:t>(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xīn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ān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lǐ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dé</a:t>
            </a:r>
            <a:r>
              <a:rPr lang="en-US" altLang="zh-CN" sz="2800" dirty="0">
                <a:latin typeface="+mn-lt"/>
                <a:ea typeface="楷体" panose="02010609060101010101" pitchFamily="49" charset="-122"/>
                <a:cs typeface="+mn-lt"/>
                <a:sym typeface="+mn-ea"/>
              </a:rPr>
              <a:t>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：得，适当。自信事情做得合理，心里很坦然。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8113" y="555625"/>
            <a:ext cx="9037637" cy="952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千篇一律</a:t>
            </a:r>
            <a:r>
              <a:rPr lang="en-US" altLang="zh-CN" sz="2800" dirty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(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qiān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piān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yī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lǜ</a:t>
            </a:r>
            <a:r>
              <a:rPr lang="en-US" altLang="zh-CN" sz="2800" dirty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：指诗文公式化，泛指事物只有一种形式，毫无变化。 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8113" y="1508125"/>
            <a:ext cx="9021762" cy="952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黯然神伤</a:t>
            </a:r>
            <a:r>
              <a:rPr lang="en-US" altLang="zh-CN" sz="2800" dirty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(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àn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rán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shén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shāng</a:t>
            </a:r>
            <a:r>
              <a:rPr lang="en-US" altLang="zh-CN" sz="2800" dirty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：心情不愉快，无精打采的样子。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976313" y="3181350"/>
            <a:ext cx="6777037" cy="1336675"/>
          </a:xfrm>
          <a:prstGeom prst="borderCallout1">
            <a:avLst>
              <a:gd name="adj1" fmla="val 5381"/>
              <a:gd name="adj2" fmla="val 2285"/>
              <a:gd name="adj3" fmla="val -31986"/>
              <a:gd name="adj4" fmla="val 98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形容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费尽心思。类似这样的词语还有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搜肠刮肚、呕尽心血、苦心孤诣。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8113" y="2460625"/>
            <a:ext cx="678583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latin typeface="+mn-lt"/>
                <a:ea typeface="+mn-ea"/>
                <a:sym typeface="+mn-ea"/>
              </a:rPr>
              <a:t>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呕心沥血</a:t>
            </a:r>
            <a:r>
              <a:rPr lang="en-US" altLang="zh-CN" sz="2800" dirty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(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ǒu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xīn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lì</a:t>
            </a:r>
            <a:r>
              <a:rPr lang="en-US" altLang="zh-CN" sz="2800" dirty="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 </a:t>
            </a:r>
            <a:r>
              <a:rPr lang="en-US" altLang="zh-CN" sz="2800" dirty="0" err="1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xuè</a:t>
            </a:r>
            <a:r>
              <a:rPr lang="en-US" altLang="zh-CN" sz="2800" dirty="0">
                <a:latin typeface="+mj-lt"/>
                <a:ea typeface="楷体" panose="02010609060101010101" pitchFamily="49" charset="-122"/>
                <a:cs typeface="+mj-lt"/>
                <a:sym typeface="+mn-ea"/>
              </a:rPr>
              <a:t>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：形容费尽心思。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44488" y="566738"/>
            <a:ext cx="23161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二、词语归类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44488" y="2054225"/>
            <a:ext cx="21383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AABB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式词语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44488" y="2670175"/>
            <a:ext cx="17827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类似词语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44488" y="3294063"/>
            <a:ext cx="20113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A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BC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式词语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587625" y="2054225"/>
            <a:ext cx="39116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勉勉强强   哭哭啼啼 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587625" y="2670175"/>
            <a:ext cx="59436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朦朦胧胧    欢欢乐乐   轰轰烈烈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587625" y="3286125"/>
            <a:ext cx="6100763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津津有味    高高在上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44488" y="3954463"/>
            <a:ext cx="17827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类似词语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587625" y="3954463"/>
            <a:ext cx="59436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侃侃而谈   格格不入    朗朗上口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447675" y="1241425"/>
            <a:ext cx="49911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词语从形式上进行归类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5227638" y="719138"/>
            <a:ext cx="3579812" cy="1335087"/>
          </a:xfrm>
          <a:prstGeom prst="borderCallout1">
            <a:avLst>
              <a:gd name="adj1" fmla="val 5381"/>
              <a:gd name="adj2" fmla="val 2285"/>
              <a:gd name="adj3" fmla="val 98384"/>
              <a:gd name="adj4" fmla="val -476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特殊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格式的词语用于文中，可以增强语言的动感和力度。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文本框 4"/>
          <p:cNvSpPr txBox="1">
            <a:spLocks noChangeArrowheads="1"/>
          </p:cNvSpPr>
          <p:nvPr/>
        </p:nvSpPr>
        <p:spPr bwMode="auto">
          <a:xfrm>
            <a:off x="595313" y="1373188"/>
            <a:ext cx="27527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如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似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词语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595313" y="2170113"/>
            <a:ext cx="617061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如饥似渴    如狼似虎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606425" y="576263"/>
            <a:ext cx="42719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词语从内容上进行分类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595313" y="2967038"/>
            <a:ext cx="17827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类似词语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595313" y="3763963"/>
            <a:ext cx="77374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如胶似漆    如花似锦    如痴似醉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320675" y="692150"/>
            <a:ext cx="34766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四种事物并列的词语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797300" y="692150"/>
            <a:ext cx="38655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风花雪月   牛鬼蛇神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20675" y="1508125"/>
            <a:ext cx="31432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类似词语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797300" y="1508125"/>
            <a:ext cx="561975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镜花水月   豺狼虎豹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风雨雷电   花草树木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20675" y="2527300"/>
            <a:ext cx="3154363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有关读书的词语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20675" y="3271838"/>
            <a:ext cx="8093075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专心致志   凿壁借光   好学不倦   学富五年   开卷有益   夜以继日   废寝忘食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23850" y="555625"/>
            <a:ext cx="23177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三、巩固练习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31788" y="1211263"/>
            <a:ext cx="33845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解释</a:t>
            </a:r>
            <a:r>
              <a:rPr lang="zh-CN" altLang="en-US"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画线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的字词。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31788" y="1955800"/>
            <a:ext cx="8696325" cy="2244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</a:rPr>
              <a:t>敏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而好学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(         )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盖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士人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读书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)   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               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心到最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急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(           )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不甘为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下流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)   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Wingdings" panose="05000000000000000000" pitchFamily="2" charset="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学而不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厌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(         )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却只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浪漫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诵读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) 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7305675" y="3656013"/>
            <a:ext cx="10985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随意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166938" y="2816225"/>
            <a:ext cx="22542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紧迫，重要         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605088" y="3656013"/>
            <a:ext cx="11096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满足             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466975" y="1955800"/>
            <a:ext cx="9493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勤勉           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886575" y="1955800"/>
            <a:ext cx="127158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读书人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699250" y="2816225"/>
            <a:ext cx="20478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下等，劣等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79413" y="401638"/>
            <a:ext cx="64643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写出下列词语的近义词。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79413" y="1112838"/>
            <a:ext cx="7986712" cy="1382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一知半解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    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别出心裁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黯然伤神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    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索然无味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03225" y="3330575"/>
            <a:ext cx="8542338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津津有味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    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千篇一律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            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一知半解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511425" y="3330575"/>
            <a:ext cx="18351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索然无味  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79413" y="2559050"/>
            <a:ext cx="44354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写出下列词语的反义词。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511425" y="1112838"/>
            <a:ext cx="18351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不求甚解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562725" y="1112838"/>
            <a:ext cx="191611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独创一格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511425" y="1974850"/>
            <a:ext cx="18351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无精打采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6562725" y="1974850"/>
            <a:ext cx="16986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枯燥无味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562725" y="3330575"/>
            <a:ext cx="248761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与众不同  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511425" y="4192588"/>
            <a:ext cx="190341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心领神会  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/>
      <p:bldP spid="9" grpId="0"/>
      <p:bldP spid="10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27025" y="1003300"/>
            <a:ext cx="19605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一、排比句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27025" y="1587500"/>
            <a:ext cx="8613775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    人们都爱秋天，爱她的天高气爽，爱她的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云淡日丽，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爱她的香飘四野。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0" name="线形标注 1 9"/>
          <p:cNvSpPr/>
          <p:nvPr/>
        </p:nvSpPr>
        <p:spPr>
          <a:xfrm>
            <a:off x="885825" y="2859088"/>
            <a:ext cx="7496175" cy="1187450"/>
          </a:xfrm>
          <a:prstGeom prst="borderCallout1">
            <a:avLst>
              <a:gd name="adj1" fmla="val 5381"/>
              <a:gd name="adj2" fmla="val 2285"/>
              <a:gd name="adj3" fmla="val -42231"/>
              <a:gd name="adj4" fmla="val 5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charset="0"/>
              </a:rPr>
              <a:t>    这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charset="0"/>
              </a:rPr>
              <a:t>是一个排比句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charset="0"/>
              </a:rPr>
              <a:t>，</a:t>
            </a:r>
            <a:r>
              <a:rPr lang="en-US" altLang="zh-CN" sz="2800" dirty="0" err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charset="0"/>
              </a:rPr>
              <a:t>这样的句式增强了语势，更具有说服力，强调了自己对秋天的喜爱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Wingdings" panose="05000000000000000000" charset="0"/>
              </a:rPr>
              <a:t>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Wingdings" panose="05000000000000000000" charset="0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27025" y="404813"/>
            <a:ext cx="1020763" cy="5984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300">
                <a:latin typeface="幼圆" panose="02010509060101010101" charset="-122"/>
                <a:ea typeface="幼圆" panose="02010509060101010101" charset="-122"/>
                <a:sym typeface="+mn-ea"/>
              </a:rPr>
              <a:t>句子</a:t>
            </a:r>
            <a:endParaRPr lang="zh-CN" altLang="en-US" sz="3300">
              <a:latin typeface="幼圆" panose="02010509060101010101" charset="-122"/>
              <a:ea typeface="幼圆" panose="020105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474663" y="552450"/>
            <a:ext cx="19605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二、比喻句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3"/>
          <p:cNvSpPr txBox="1">
            <a:spLocks noChangeArrowheads="1"/>
          </p:cNvSpPr>
          <p:nvPr/>
        </p:nvSpPr>
        <p:spPr bwMode="auto">
          <a:xfrm>
            <a:off x="474663" y="1223963"/>
            <a:ext cx="834548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书，被人们称为人类文明的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长生果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1068388" y="2219325"/>
            <a:ext cx="6548437" cy="1196975"/>
          </a:xfrm>
          <a:prstGeom prst="borderCallout1">
            <a:avLst>
              <a:gd name="adj1" fmla="val 5381"/>
              <a:gd name="adj2" fmla="val 2285"/>
              <a:gd name="adj3" fmla="val -71435"/>
              <a:gd name="adj4" fmla="val 22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把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书比喻成“长生果”，形象地说明了书在人类文明的传承中发挥着重要作用。我们读起来会感到十分有趣。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77813" y="2247900"/>
            <a:ext cx="2306637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反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馈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)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277813" y="3044825"/>
            <a:ext cx="21590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发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酵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2901950" y="1449388"/>
            <a:ext cx="22542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饥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饿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277813" y="1449388"/>
            <a:ext cx="21399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书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籍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5527675" y="2232025"/>
            <a:ext cx="21399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委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托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5527675" y="1449388"/>
            <a:ext cx="255111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草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甸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527675" y="3016250"/>
            <a:ext cx="25082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沥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血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916238" y="3003550"/>
            <a:ext cx="219551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借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鉴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6562725" y="1449388"/>
            <a:ext cx="89319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diàn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1438275" y="1449388"/>
            <a:ext cx="43954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jí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3763963" y="1449388"/>
            <a:ext cx="45878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jī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1397000" y="2232025"/>
            <a:ext cx="66396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kuì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3665538" y="2232025"/>
            <a:ext cx="55720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cí</a:t>
            </a:r>
            <a:endParaRPr lang="en-US" altLang="zh-CN" sz="2800" dirty="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6221413" y="2247900"/>
            <a:ext cx="11207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wěi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357313" y="3016250"/>
            <a:ext cx="85311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</a:rPr>
              <a:t>jiào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429375" y="3016250"/>
            <a:ext cx="5746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lì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 flipH="1">
            <a:off x="3924300" y="3003550"/>
            <a:ext cx="100488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jiàn</a:t>
            </a:r>
            <a:endParaRPr lang="en-US" altLang="zh-CN" sz="2800">
              <a:solidFill>
                <a:srgbClr val="FF0000"/>
              </a:solidFill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34" name="线形标注 1 33"/>
          <p:cNvSpPr/>
          <p:nvPr/>
        </p:nvSpPr>
        <p:spPr>
          <a:xfrm>
            <a:off x="1019174" y="3567113"/>
            <a:ext cx="7729290" cy="925512"/>
          </a:xfrm>
          <a:prstGeom prst="borderCallout1">
            <a:avLst>
              <a:gd name="adj1" fmla="val 35621"/>
              <a:gd name="adj2" fmla="val -235"/>
              <a:gd name="adj3" fmla="val -16678"/>
              <a:gd name="adj4" fmla="val -2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“酵”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和“孝”相似，不能读成“</a:t>
            </a:r>
            <a:r>
              <a:rPr lang="en-US" altLang="zh-CN" sz="2800" dirty="0" err="1">
                <a:solidFill>
                  <a:schemeClr val="tx1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xiào</a:t>
            </a:r>
            <a:r>
              <a:rPr lang="en-US" altLang="zh-CN" sz="2800" dirty="0">
                <a:solidFill>
                  <a:schemeClr val="tx1"/>
                </a:solidFill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</a:t>
            </a:r>
            <a:r>
              <a:rPr lang="zh-CN" altLang="en-US" sz="2800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意思是发酵、发面、酿酒等的一道工序。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线形标注 1 15"/>
          <p:cNvSpPr/>
          <p:nvPr/>
        </p:nvSpPr>
        <p:spPr>
          <a:xfrm>
            <a:off x="2584450" y="338138"/>
            <a:ext cx="5659958" cy="1004887"/>
          </a:xfrm>
          <a:prstGeom prst="borderCallout1">
            <a:avLst>
              <a:gd name="adj1" fmla="val 208275"/>
              <a:gd name="adj2" fmla="val -28784"/>
              <a:gd name="adj3" fmla="val 100189"/>
              <a:gd name="adj4" fmla="val 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“馈”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和“贵”相似，不能读成“</a:t>
            </a:r>
            <a:r>
              <a:rPr lang="en-US" altLang="zh-CN" sz="2800" dirty="0" err="1">
                <a:solidFill>
                  <a:schemeClr val="tx1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guì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</a:t>
            </a:r>
            <a:r>
              <a:rPr lang="zh-CN" altLang="en-US" sz="2800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意思是赠送、传递。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901950" y="2232025"/>
            <a:ext cx="21590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磁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铁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37" grpId="0"/>
      <p:bldP spid="38" grpId="0"/>
      <p:bldP spid="39" grpId="0"/>
      <p:bldP spid="40" grpId="0"/>
      <p:bldP spid="7" grpId="0"/>
      <p:bldP spid="8" grpId="0"/>
      <p:bldP spid="9" grpId="0"/>
      <p:bldP spid="34" grpId="0" bldLvl="0" animBg="1"/>
      <p:bldP spid="16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>
            <a:spLocks noChangeArrowheads="1"/>
          </p:cNvSpPr>
          <p:nvPr/>
        </p:nvSpPr>
        <p:spPr bwMode="auto">
          <a:xfrm>
            <a:off x="279400" y="892175"/>
            <a:ext cx="8345488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2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在记忆的心扉中,少年时代的读书生活恰似一幅流光溢彩的画页,也似一阕跳跃着欢快音符的乐章。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849276" y="2571750"/>
            <a:ext cx="7205736" cy="1336675"/>
          </a:xfrm>
          <a:prstGeom prst="borderCallout1">
            <a:avLst>
              <a:gd name="adj1" fmla="val 5381"/>
              <a:gd name="adj2" fmla="val 2285"/>
              <a:gd name="adj3" fmla="val -71435"/>
              <a:gd name="adj4" fmla="val 22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把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少年时代的读书生活比作画页和乐章，是为了说明自己对少年读书生活的怀念，可见那样的生活给了她十分美好的回忆。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>
            <a:spLocks noChangeArrowheads="1"/>
          </p:cNvSpPr>
          <p:nvPr/>
        </p:nvSpPr>
        <p:spPr bwMode="auto">
          <a:xfrm>
            <a:off x="165100" y="776288"/>
            <a:ext cx="8345488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3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渐渐地,连环画一类的小书已不能使我满足了，我又发现了一块“绿洲”小镇的文化站有几百册图书!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1182688" y="2252663"/>
            <a:ext cx="6913562" cy="1770062"/>
          </a:xfrm>
          <a:prstGeom prst="borderCallout1">
            <a:avLst>
              <a:gd name="adj1" fmla="val 5381"/>
              <a:gd name="adj2" fmla="val 2285"/>
              <a:gd name="adj3" fmla="val -71435"/>
              <a:gd name="adj4" fmla="val 22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这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是一个比喻句，作者把小镇的文化站有几百册图书比作“绿洲”，说明了作者当时的惊喜。可见作者当时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对书籍是多么的喜爱。</a:t>
            </a:r>
            <a:endParaRPr lang="en-US" altLang="zh-CN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>
            <a:spLocks noChangeArrowheads="1"/>
          </p:cNvSpPr>
          <p:nvPr/>
        </p:nvSpPr>
        <p:spPr bwMode="auto">
          <a:xfrm>
            <a:off x="409575" y="506413"/>
            <a:ext cx="23161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五、重点句子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线形标注 1 8"/>
          <p:cNvSpPr/>
          <p:nvPr/>
        </p:nvSpPr>
        <p:spPr>
          <a:xfrm>
            <a:off x="514350" y="1974850"/>
            <a:ext cx="8266113" cy="1600200"/>
          </a:xfrm>
          <a:prstGeom prst="borderCallout1">
            <a:avLst>
              <a:gd name="adj1" fmla="val 5381"/>
              <a:gd name="adj2" fmla="val 2285"/>
              <a:gd name="adj3" fmla="val -28630"/>
              <a:gd name="adj4" fmla="val 233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这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是《论语)中的一句话，意思是聪明好学，不以向不如自己的人请教为耻。这是好学者对于学习的正确态度。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09575" y="1150938"/>
            <a:ext cx="7796213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1.敏而好学,不耻下问。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线形标注 1 8"/>
          <p:cNvSpPr/>
          <p:nvPr/>
        </p:nvSpPr>
        <p:spPr>
          <a:xfrm>
            <a:off x="344488" y="1411288"/>
            <a:ext cx="8403976" cy="1038225"/>
          </a:xfrm>
          <a:prstGeom prst="borderCallout1">
            <a:avLst>
              <a:gd name="adj1" fmla="val 5381"/>
              <a:gd name="adj2" fmla="val 2285"/>
              <a:gd name="adj3" fmla="val -51835"/>
              <a:gd name="adj4" fmla="val 14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这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句话的意思是知道就是知道，不知道就是不知道，这是聪明的。这句话讲出了对待知识的正确态度。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61938" y="568325"/>
            <a:ext cx="8256587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知之为知之,不知为不知，是知也。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线形标注 1 1"/>
          <p:cNvSpPr/>
          <p:nvPr/>
        </p:nvSpPr>
        <p:spPr>
          <a:xfrm>
            <a:off x="344488" y="3384550"/>
            <a:ext cx="8266112" cy="1130300"/>
          </a:xfrm>
          <a:prstGeom prst="borderCallout1">
            <a:avLst>
              <a:gd name="adj1" fmla="val 5381"/>
              <a:gd name="adj2" fmla="val 2285"/>
              <a:gd name="adj3" fmla="val -23569"/>
              <a:gd name="adj4" fmla="val 121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这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是宋代朱熹的读书心得，对我们读书有着积极的指导意义，为我们读书提供了很好的方法指导。</a:t>
            </a:r>
            <a:endParaRPr lang="en-US" altLang="zh-CN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1938" y="2724150"/>
            <a:ext cx="82565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读书有三到，谓心到,眼到,口到。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2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196850" y="430213"/>
            <a:ext cx="23161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四、巩固练习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96850" y="1044575"/>
            <a:ext cx="321468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按课文内容填空。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19075" y="1660525"/>
            <a:ext cx="8642350" cy="3108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读书有三到，“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三到”是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;读书人要“三有”，“三有”指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5060950" y="1660525"/>
            <a:ext cx="103981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心到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640513" y="1660525"/>
            <a:ext cx="9985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眼到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412750" y="2492375"/>
            <a:ext cx="11636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口到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6640513" y="2492375"/>
            <a:ext cx="9429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有志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412750" y="3328988"/>
            <a:ext cx="106521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有识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2105025" y="3328988"/>
            <a:ext cx="9461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有恒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30188" y="1163638"/>
            <a:ext cx="8682037" cy="3539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⑴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知道就是知道，不知道就是不知道，这样是真正的智慧。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⑵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有见识则知道学无止境，不敢稍有心得自满自足</a:t>
            </a:r>
            <a:r>
              <a:rPr lang="zh-CN" altLang="en-US" sz="2800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dirty="0">
              <a:solidFill>
                <a:srgbClr val="CC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⑶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有恒心则没有成不了的事情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328613" y="519113"/>
            <a:ext cx="88090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在课文中找出符合下列句释的句子。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077789" y="1933575"/>
            <a:ext cx="68786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知之为知之，不知为不知，是知也。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077789" y="2884488"/>
            <a:ext cx="60118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有时则知学问无尽，不敢以一得自足。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71600" y="4210844"/>
            <a:ext cx="64912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有恒者则断无不成之事。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68263" y="1047750"/>
            <a:ext cx="270510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6838" y="104775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864100" y="981075"/>
            <a:ext cx="4111625" cy="3508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一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、本文是按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为线索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来写的。分别写了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。通过记叙自己的读书生活、读书感受以及对读书的认识,表达了自己热爱读书，以读书为乐的情感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18276" y="971550"/>
            <a:ext cx="8128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忆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43500" y="1819275"/>
            <a:ext cx="161131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读书好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5211763" y="2311400"/>
            <a:ext cx="1423987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读好书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7329488" y="1819275"/>
            <a:ext cx="13795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多读书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00450" y="458788"/>
            <a:ext cx="21971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26.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忆读书</a:t>
            </a:r>
            <a:endParaRPr lang="zh-CN" altLang="en-US" sz="28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-90488" y="428625"/>
            <a:ext cx="2181226" cy="600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300">
                <a:latin typeface="幼圆" panose="02010509060101010101" charset="-122"/>
                <a:ea typeface="幼圆" panose="02010509060101010101" charset="-122"/>
              </a:rPr>
              <a:t>知识点</a:t>
            </a:r>
            <a:endParaRPr lang="zh-CN" altLang="en-US" sz="3300">
              <a:latin typeface="幼圆" panose="02010509060101010101" charset="-122"/>
              <a:ea typeface="幼圆" panose="020105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234950" y="895350"/>
            <a:ext cx="867410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二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读书好，多读书，读好书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这三者的顺序能不能调换?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线形标注 1 8"/>
          <p:cNvSpPr/>
          <p:nvPr/>
        </p:nvSpPr>
        <p:spPr>
          <a:xfrm>
            <a:off x="328613" y="2105025"/>
            <a:ext cx="8256587" cy="1311275"/>
          </a:xfrm>
          <a:prstGeom prst="borderCallout1">
            <a:avLst>
              <a:gd name="adj1" fmla="val 5381"/>
              <a:gd name="adj2" fmla="val 2285"/>
              <a:gd name="adj3" fmla="val -37366"/>
              <a:gd name="adj4" fmla="val 152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不能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。三句话层层递进,第一句倡导要读书，第二句建议读书要有一定数量,第三句指导读书要有一定质量。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36525" y="700088"/>
            <a:ext cx="867410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三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、本文作者在结尾说</a:t>
            </a:r>
            <a:r>
              <a:rPr lang="zh-CN" altLang="en-US" sz="2800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“读书好，多读书，读好书”,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请用古诗句或名言来证明这九个字的道理。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36575" y="1895475"/>
            <a:ext cx="17811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读书好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163888" y="1895475"/>
            <a:ext cx="16160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多读书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372225" y="1924050"/>
            <a:ext cx="12509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读好书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线形标注 1 8"/>
          <p:cNvSpPr/>
          <p:nvPr/>
        </p:nvSpPr>
        <p:spPr>
          <a:xfrm>
            <a:off x="227013" y="2660650"/>
            <a:ext cx="2779712" cy="739775"/>
          </a:xfrm>
          <a:prstGeom prst="borderCallout1">
            <a:avLst>
              <a:gd name="adj1" fmla="val 5381"/>
              <a:gd name="adj2" fmla="val 2285"/>
              <a:gd name="adj3" fmla="val -37366"/>
              <a:gd name="adj4" fmla="val 152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腹有诗书气自华。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线形标注 1 2"/>
          <p:cNvSpPr/>
          <p:nvPr/>
        </p:nvSpPr>
        <p:spPr>
          <a:xfrm>
            <a:off x="3163888" y="2660650"/>
            <a:ext cx="2298700" cy="739775"/>
          </a:xfrm>
          <a:prstGeom prst="borderCallout1">
            <a:avLst>
              <a:gd name="adj1" fmla="val 5381"/>
              <a:gd name="adj2" fmla="val 2285"/>
              <a:gd name="adj3" fmla="val -37366"/>
              <a:gd name="adj4" fmla="val 152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读书破万卷，下笔如有神。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" name="线形标注 1 4"/>
          <p:cNvSpPr/>
          <p:nvPr/>
        </p:nvSpPr>
        <p:spPr>
          <a:xfrm>
            <a:off x="5753100" y="2660650"/>
            <a:ext cx="3149600" cy="1289050"/>
          </a:xfrm>
          <a:prstGeom prst="borderCallout1">
            <a:avLst>
              <a:gd name="adj1" fmla="val 5381"/>
              <a:gd name="adj2" fmla="val 2285"/>
              <a:gd name="adj3" fmla="val -37366"/>
              <a:gd name="adj4" fmla="val 152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读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一本好书，就是和一位品德高尚的人谈话。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3" grpId="0" bldLvl="0" animBg="1"/>
      <p:bldP spid="5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b="3255"/>
          <a:stretch>
            <a:fillRect/>
          </a:stretch>
        </p:blipFill>
        <p:spPr bwMode="auto">
          <a:xfrm>
            <a:off x="107504" y="902494"/>
            <a:ext cx="36576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3459163" y="401638"/>
            <a:ext cx="283051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sym typeface="+mn-ea"/>
              </a:rPr>
              <a:t>27.</a:t>
            </a:r>
            <a:r>
              <a:rPr lang="zh-CN" altLang="en-US" sz="2400">
                <a:sym typeface="+mn-ea"/>
              </a:rPr>
              <a:t>我的“长生果</a:t>
            </a:r>
            <a:r>
              <a:rPr lang="en-US" altLang="zh-CN" sz="2400">
                <a:sym typeface="+mn-ea"/>
              </a:rPr>
              <a:t>”</a:t>
            </a:r>
            <a:endParaRPr lang="zh-CN" altLang="en-US" sz="2400"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860800" y="862013"/>
            <a:ext cx="5165725" cy="3538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一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、本文写了作者读书经历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看小画片时(             )；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看连环画时(             )；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读文艺书籍时(           )；读中外名著时(           )。</a:t>
            </a:r>
            <a:endParaRPr lang="zh-CN" altLang="en-US" sz="2800" dirty="0">
              <a:sym typeface="+mn-ea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使我们懂得了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的重要性，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领会了一些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的方法。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6391275" y="1250950"/>
            <a:ext cx="16129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津津有味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6391275" y="1712913"/>
            <a:ext cx="16129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废寝忘食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6391275" y="2174875"/>
            <a:ext cx="232410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不求甚解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6391275" y="2635250"/>
            <a:ext cx="16129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如痴如醉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7191375" y="3389313"/>
            <a:ext cx="97631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写作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6183313" y="3000375"/>
            <a:ext cx="11572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阅读 </a:t>
            </a:r>
            <a:r>
              <a:rPr lang="zh-CN" altLang="en-US" sz="2800">
                <a:sym typeface="+mn-ea"/>
              </a:rPr>
              <a:t>   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5770563" y="3389313"/>
            <a:ext cx="100171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读书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12" grpId="0"/>
      <p:bldP spid="10" grpId="0"/>
      <p:bldP spid="19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534150" y="2690813"/>
            <a:ext cx="89535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舅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母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33363" y="495300"/>
            <a:ext cx="231616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二、易写错字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597400" y="1985963"/>
            <a:ext cx="11017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教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诲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线形标注 1 8"/>
          <p:cNvSpPr/>
          <p:nvPr/>
        </p:nvSpPr>
        <p:spPr>
          <a:xfrm>
            <a:off x="2483768" y="3441700"/>
            <a:ext cx="5902995" cy="1065213"/>
          </a:xfrm>
          <a:prstGeom prst="borderCallout1">
            <a:avLst>
              <a:gd name="adj1" fmla="val 5381"/>
              <a:gd name="adj2" fmla="val 2285"/>
              <a:gd name="adj3" fmla="val -30970"/>
              <a:gd name="adj4" fmla="val 685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“舅”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上面部分不是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白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”,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下面部分是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男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大家要仔细哟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!</a:t>
            </a:r>
            <a:endParaRPr lang="en-US" altLang="zh-CN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534150" y="1285875"/>
            <a:ext cx="130968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岂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敢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795588" y="1985963"/>
            <a:ext cx="101758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窥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探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881063" y="1281113"/>
            <a:ext cx="11207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无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耻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795588" y="1282700"/>
            <a:ext cx="10080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谓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语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597400" y="1282700"/>
            <a:ext cx="10541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诵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读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881063" y="1985963"/>
            <a:ext cx="10207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恒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信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6534150" y="1985963"/>
            <a:ext cx="9874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缺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4597400" y="2690813"/>
            <a:ext cx="11017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限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制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881063" y="2690813"/>
            <a:ext cx="11017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天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津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线形标注 1 16"/>
          <p:cNvSpPr/>
          <p:nvPr/>
        </p:nvSpPr>
        <p:spPr>
          <a:xfrm>
            <a:off x="3500438" y="406400"/>
            <a:ext cx="4506912" cy="879475"/>
          </a:xfrm>
          <a:prstGeom prst="borderCallout1">
            <a:avLst>
              <a:gd name="adj1" fmla="val 5381"/>
              <a:gd name="adj2" fmla="val 2285"/>
              <a:gd name="adj3" fmla="val 126281"/>
              <a:gd name="adj4" fmla="val 29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“诵”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的右边部分千万不要少一“点”哟！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795588" y="2690813"/>
            <a:ext cx="10255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斩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首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7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95250" y="538163"/>
            <a:ext cx="859155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二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、读下面句子，说说运用了什么修辞手法，分别写了什么。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5250" y="1606550"/>
            <a:ext cx="8482013" cy="1814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1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我把秋天比作一个穿着金色衣裙的仙女，她那轻飘的衣袖拂去了太阳的焦热，将明亮和清爽撒给大地;她用宽大的衣衫挡着风寒，却捧起沉甸甸的果实奉献人间。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线形标注 1 8"/>
          <p:cNvSpPr/>
          <p:nvPr/>
        </p:nvSpPr>
        <p:spPr>
          <a:xfrm>
            <a:off x="542925" y="3559175"/>
            <a:ext cx="7913688" cy="842963"/>
          </a:xfrm>
          <a:prstGeom prst="borderCallout1">
            <a:avLst>
              <a:gd name="adj1" fmla="val 5381"/>
              <a:gd name="adj2" fmla="val 2285"/>
              <a:gd name="adj3" fmla="val -28630"/>
              <a:gd name="adj4" fmla="val 233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运用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拟人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的修辞手法，写出了秋天带给“我”的独特感受。</a:t>
            </a:r>
            <a:endParaRPr lang="en-US" altLang="zh-CN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46050" y="631825"/>
            <a:ext cx="862965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2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像蜂蝶飞过花丛，像泉水流经山谷，我每忆及少年时代，就禁不住涌起愉悦之情。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线形标注 1 8"/>
          <p:cNvSpPr/>
          <p:nvPr/>
        </p:nvSpPr>
        <p:spPr>
          <a:xfrm>
            <a:off x="363538" y="1916113"/>
            <a:ext cx="8256587" cy="1311275"/>
          </a:xfrm>
          <a:prstGeom prst="borderCallout1">
            <a:avLst>
              <a:gd name="adj1" fmla="val 5381"/>
              <a:gd name="adj2" fmla="val 2285"/>
              <a:gd name="adj3" fmla="val -28630"/>
              <a:gd name="adj4" fmla="val 233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运用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比喻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的修辞手法，借美好的影像来引发自己对少年时代的回忆，使人感受到少年时代的生活是多姿多彩的。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46075" y="1152525"/>
            <a:ext cx="646430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根据课文内容填空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46075" y="1827213"/>
            <a:ext cx="8181975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    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曾国藩用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来比喻无识之人，其中一个可以用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成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来概括。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062014" y="1827213"/>
            <a:ext cx="22066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河伯观海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991393" y="4164013"/>
            <a:ext cx="68913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默而识之，学而不厌，诲人不倦 。 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46075" y="3211513"/>
            <a:ext cx="827405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    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《论语》是记录孔子和他弟子言行的书。我能写出其中一句谈学习方法和学习态度的句子。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940152" y="1827213"/>
            <a:ext cx="22050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井蛙窥天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234112" y="2258219"/>
            <a:ext cx="22066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坐井观天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346075" y="477838"/>
            <a:ext cx="23161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三、巩固练习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58763" y="2738438"/>
            <a:ext cx="8718550" cy="1814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文中的“长生果”指(     )。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A.“香烟人”的小画片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B.连环画一类的小书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C.书 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58763" y="2139950"/>
            <a:ext cx="12890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选择。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924300" y="2738438"/>
            <a:ext cx="3619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C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58763" y="679450"/>
            <a:ext cx="8866187" cy="1382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 pitchFamily="2" charset="2"/>
              </a:rPr>
              <a:t>    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《忆读书》一文的作者是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，这个笔名来源于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           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，其代表作品有诗集《繁星》和《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》。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436096" y="663575"/>
            <a:ext cx="8985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冰心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478161" y="1109663"/>
            <a:ext cx="26860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一片冰心在玉壶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711524" y="1539875"/>
            <a:ext cx="8969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春水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-90488" y="428625"/>
            <a:ext cx="2181226" cy="600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300">
                <a:latin typeface="幼圆" panose="02010509060101010101" charset="-122"/>
                <a:ea typeface="幼圆" panose="02010509060101010101" charset="-122"/>
              </a:rPr>
              <a:t>积累背诵</a:t>
            </a:r>
            <a:endParaRPr lang="zh-CN" altLang="en-US" sz="330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04775" y="1549400"/>
            <a:ext cx="8569325" cy="3108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心不在此，则眼不看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，心眼既不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却只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诵读，决不能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，记亦不能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也。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三到之中，心到最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既到矣，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岂不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到乎?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66700" y="1028700"/>
            <a:ext cx="2316163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一、背诵课文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289425" y="1549400"/>
            <a:ext cx="8985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仔细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340600" y="1549400"/>
            <a:ext cx="8969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专一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047750" y="2406650"/>
            <a:ext cx="8985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漫浪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371975" y="2406650"/>
            <a:ext cx="5397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记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7089775" y="2406650"/>
            <a:ext cx="5397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久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194050" y="3232150"/>
            <a:ext cx="5397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急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371975" y="3232150"/>
            <a:ext cx="5397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心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731000" y="3232150"/>
            <a:ext cx="8985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眼口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19075" y="1130300"/>
            <a:ext cx="8099425" cy="3108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有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则断不甘为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;有识则知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en-US" altLang="zh-CN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无尽，不敢以一得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，如河伯之观海，如井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蛙之窥天，皆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者也;有则断无不成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之事。此三者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528763" y="1135063"/>
            <a:ext cx="53975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志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176713" y="1135063"/>
            <a:ext cx="8985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下流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7042150" y="1130300"/>
            <a:ext cx="8969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学问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279775" y="1978025"/>
            <a:ext cx="8985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自足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595563" y="2846388"/>
            <a:ext cx="89693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无识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892925" y="2846388"/>
            <a:ext cx="8985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恒者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663825" y="3716338"/>
            <a:ext cx="1612900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缺一不可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4829175" y="720725"/>
            <a:ext cx="3778250" cy="3908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观书有感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[宋]朱熹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其一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半亩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一鉴开，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天光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共徘徊。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那得清如许?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为有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活水来。</a:t>
            </a:r>
            <a:endParaRPr lang="zh-CN" altLang="en-US" sz="2400"/>
          </a:p>
          <a:p>
            <a:pPr algn="ctr"/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-6375" r="6375" b="11954"/>
          <a:stretch>
            <a:fillRect/>
          </a:stretch>
        </p:blipFill>
        <p:spPr bwMode="auto">
          <a:xfrm>
            <a:off x="107504" y="588962"/>
            <a:ext cx="38100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897563" y="2413000"/>
            <a:ext cx="10080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方塘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897563" y="2914650"/>
            <a:ext cx="100806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云影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000750" y="3703638"/>
            <a:ext cx="10080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源头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5351463" y="3286125"/>
            <a:ext cx="10080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问渠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2" name="线形标注 1 11"/>
          <p:cNvSpPr/>
          <p:nvPr/>
        </p:nvSpPr>
        <p:spPr>
          <a:xfrm>
            <a:off x="7694613" y="1476375"/>
            <a:ext cx="912812" cy="811213"/>
          </a:xfrm>
          <a:prstGeom prst="borderCallout1">
            <a:avLst>
              <a:gd name="adj1" fmla="val 5381"/>
              <a:gd name="adj2" fmla="val 2285"/>
              <a:gd name="adj3" fmla="val 134741"/>
              <a:gd name="adj4" fmla="val -188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镜子</a:t>
            </a:r>
            <a:endParaRPr lang="zh-CN" altLang="en-US" sz="28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线形标注 1 7"/>
          <p:cNvSpPr/>
          <p:nvPr/>
        </p:nvSpPr>
        <p:spPr>
          <a:xfrm>
            <a:off x="4210050" y="1601788"/>
            <a:ext cx="1908175" cy="811212"/>
          </a:xfrm>
          <a:prstGeom prst="borderCallout1">
            <a:avLst>
              <a:gd name="adj1" fmla="val 5381"/>
              <a:gd name="adj2" fmla="val 2285"/>
              <a:gd name="adj3" fmla="val 220970"/>
              <a:gd name="adj4" fmla="val 907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代词，这里指方塘。</a:t>
            </a:r>
            <a:endParaRPr lang="zh-CN" altLang="en-US" sz="28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线形标注 1 8"/>
          <p:cNvSpPr/>
          <p:nvPr/>
        </p:nvSpPr>
        <p:spPr>
          <a:xfrm>
            <a:off x="8045450" y="4225925"/>
            <a:ext cx="949325" cy="431800"/>
          </a:xfrm>
          <a:prstGeom prst="borderCallout1">
            <a:avLst>
              <a:gd name="adj1" fmla="val 5381"/>
              <a:gd name="adj2" fmla="val 2285"/>
              <a:gd name="adj3" fmla="val -137352"/>
              <a:gd name="adj4" fmla="val -26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这样</a:t>
            </a:r>
            <a:endParaRPr lang="zh-CN" altLang="en-US" sz="28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7596188" y="3651250"/>
            <a:ext cx="43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线形标注 1 12"/>
          <p:cNvSpPr/>
          <p:nvPr/>
        </p:nvSpPr>
        <p:spPr>
          <a:xfrm>
            <a:off x="5111750" y="4354513"/>
            <a:ext cx="1006475" cy="430212"/>
          </a:xfrm>
          <a:prstGeom prst="borderCallout1">
            <a:avLst>
              <a:gd name="adj1" fmla="val 5381"/>
              <a:gd name="adj2" fmla="val 2285"/>
              <a:gd name="adj3" fmla="val -64212"/>
              <a:gd name="adj4" fmla="val 131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因为</a:t>
            </a:r>
            <a:endParaRPr lang="zh-CN" altLang="en-US" sz="28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42888" y="485775"/>
            <a:ext cx="23161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二、日积月累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8" grpId="0" bldLvl="0" animBg="1"/>
      <p:bldP spid="9" grpId="0" bldLvl="0" animBg="1"/>
      <p:bldP spid="13" grpId="0" bldLvl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04800" y="1012825"/>
            <a:ext cx="8534400" cy="1814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半亩大的方形池塘像一面镜子被打开，映照着来回闪动着的天的光和云的影。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要问这方塘里的水怎会如此清澈？因为有活水从源头不断地流进来。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04800" y="461963"/>
            <a:ext cx="19605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诗文意思</a:t>
            </a:r>
            <a:endParaRPr lang="zh-CN" altLang="en-US" sz="2800"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04800" y="2854325"/>
            <a:ext cx="19605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主题思想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04800" y="3405188"/>
            <a:ext cx="8610600" cy="1382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这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首诗表面是在写景，实际上写的是朱熹对读书的感悟,诗人在读书时心情舒畅，心中突然有了感悟，于是拿笔写了下来。</a:t>
            </a:r>
            <a:endParaRPr lang="zh-CN" altLang="en-US" sz="2800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089525" y="803275"/>
            <a:ext cx="3754438" cy="3536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观书有感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[宋]朱熹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其二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昨夜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春水生，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蒙冲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一毛轻。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向来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推移力，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此日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(     )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自在行。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b="27342"/>
          <a:stretch>
            <a:fillRect/>
          </a:stretch>
        </p:blipFill>
        <p:spPr bwMode="auto">
          <a:xfrm>
            <a:off x="971600" y="1803847"/>
            <a:ext cx="3198709" cy="227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138863" y="2520950"/>
            <a:ext cx="10080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江边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178550" y="2921000"/>
            <a:ext cx="92868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巨舰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178550" y="3819525"/>
            <a:ext cx="1008063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中流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178550" y="3348038"/>
            <a:ext cx="10080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  <a:sym typeface="+mn-ea"/>
              </a:rPr>
              <a:t>枉费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2" name="线形标注 1 11"/>
          <p:cNvSpPr/>
          <p:nvPr/>
        </p:nvSpPr>
        <p:spPr>
          <a:xfrm>
            <a:off x="5292725" y="2098675"/>
            <a:ext cx="981075" cy="422275"/>
          </a:xfrm>
          <a:prstGeom prst="borderCallout1">
            <a:avLst>
              <a:gd name="adj1" fmla="val 5381"/>
              <a:gd name="adj2" fmla="val 2285"/>
              <a:gd name="adj3" fmla="val 256606"/>
              <a:gd name="adj4" fmla="val 244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大船</a:t>
            </a:r>
            <a:endParaRPr lang="zh-CN" altLang="en-US" sz="28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线形标注 1 7"/>
          <p:cNvSpPr/>
          <p:nvPr/>
        </p:nvSpPr>
        <p:spPr>
          <a:xfrm>
            <a:off x="5089525" y="4227513"/>
            <a:ext cx="911225" cy="458787"/>
          </a:xfrm>
          <a:prstGeom prst="borderCallout1">
            <a:avLst>
              <a:gd name="adj1" fmla="val 5381"/>
              <a:gd name="adj2" fmla="val 2285"/>
              <a:gd name="adj3" fmla="val -91562"/>
              <a:gd name="adj4" fmla="val 62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原来</a:t>
            </a:r>
            <a:endParaRPr lang="zh-CN" altLang="en-US" sz="28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" name="线形标注 1 8"/>
          <p:cNvSpPr/>
          <p:nvPr/>
        </p:nvSpPr>
        <p:spPr>
          <a:xfrm>
            <a:off x="7186613" y="4227513"/>
            <a:ext cx="1668462" cy="479425"/>
          </a:xfrm>
          <a:prstGeom prst="borderCallout1">
            <a:avLst>
              <a:gd name="adj1" fmla="val 5381"/>
              <a:gd name="adj2" fmla="val 2285"/>
              <a:gd name="adj3" fmla="val -18278"/>
              <a:gd name="adj4" fmla="val -414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河流中心</a:t>
            </a:r>
            <a:endParaRPr lang="zh-CN" altLang="en-US" sz="280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395913" y="3348038"/>
            <a:ext cx="43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395913" y="3819525"/>
            <a:ext cx="43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300788" y="4227513"/>
            <a:ext cx="5762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8" grpId="0" bldLvl="0" animBg="1"/>
      <p:bldP spid="9" grpId="0" bldLvl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04800" y="966788"/>
            <a:ext cx="8534400" cy="180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昨天夜晚江边的春水大涨，那艘大船</a:t>
            </a:r>
            <a:r>
              <a:rPr lang="zh-CN" altLang="en-US" sz="280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就像一片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羽毛一般轻盈。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以往花费许多力量也不能推动它，今天却能在江水中央自在漂流。 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04800" y="461963"/>
            <a:ext cx="19605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诗文意思</a:t>
            </a:r>
            <a:endParaRPr lang="zh-CN" altLang="en-US" sz="2800"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04800" y="2765425"/>
            <a:ext cx="1960563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主题思想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04800" y="3270250"/>
            <a:ext cx="8804275" cy="18158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诗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中突出春水的重要，</a:t>
            </a:r>
            <a:r>
              <a:rPr lang="zh-CN" altLang="en-US" sz="2800" dirty="0">
                <a:solidFill>
                  <a:srgbClr val="CC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意在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强调艺术灵感的勃发，使创作流畅自如；也可以理解驾驭自如。这首诗很可能是作者苦思某个问题，经过学习忽然有了心得后写下来的。</a:t>
            </a:r>
            <a:endParaRPr lang="zh-CN" altLang="en-US" sz="2800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00050" y="1095375"/>
            <a:ext cx="101758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皆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可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0" name="线形标注 1 49"/>
          <p:cNvSpPr/>
          <p:nvPr/>
        </p:nvSpPr>
        <p:spPr>
          <a:xfrm>
            <a:off x="2252663" y="2878138"/>
            <a:ext cx="4638675" cy="1295400"/>
          </a:xfrm>
          <a:prstGeom prst="borderCallout1">
            <a:avLst>
              <a:gd name="adj1" fmla="val 5381"/>
              <a:gd name="adj2" fmla="val 2285"/>
              <a:gd name="adj3" fmla="val -53944"/>
              <a:gd name="adj4" fmla="val 99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“衰”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与“哀”相似，书写时千万注意不要少写一“横”哟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！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501900" y="1095375"/>
            <a:ext cx="101758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凯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歌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00050" y="1785938"/>
            <a:ext cx="101758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篇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章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707188" y="1785938"/>
            <a:ext cx="101758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琐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事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501900" y="1785938"/>
            <a:ext cx="1017588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衰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老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567238" y="1095375"/>
            <a:ext cx="10175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陈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述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567238" y="1785938"/>
            <a:ext cx="1017587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简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朴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707188" y="1095375"/>
            <a:ext cx="101758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姓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贾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1" bldLvl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25425" y="482600"/>
            <a:ext cx="19621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作者介绍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765550" y="1089025"/>
            <a:ext cx="4300538" cy="3538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朱熹早年出入佛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、道。31岁正式拜程颐的三传弟子李侗为师，专心儒学，成为程颢、程颐之后儒学的重要人物。他继承二程，又独立发挥，形成了自己的体系，后人称为程朱理学。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61950" y="1004888"/>
            <a:ext cx="3403600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55575" y="1236663"/>
            <a:ext cx="33829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解释画线的字词。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55575" y="1879600"/>
            <a:ext cx="8482013" cy="2246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</a:rPr>
              <a:t>恒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者则断无不成之事:        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敏而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好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学: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有志则断不甘为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下流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              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</a:rPr>
              <a:t>诲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人不倦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耻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下问:                        默而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识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之:  </a:t>
            </a:r>
            <a:endParaRPr lang="zh-CN" altLang="en-US" sz="2800" u="sng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030663" y="1879600"/>
            <a:ext cx="10826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恒心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078038" y="3603625"/>
            <a:ext cx="22987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以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……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为耻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7739063" y="1879600"/>
            <a:ext cx="8985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喜好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55575" y="593725"/>
            <a:ext cx="308133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三、巩固练习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709988" y="2701925"/>
            <a:ext cx="24336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下等，劣等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7739063" y="2701925"/>
            <a:ext cx="10826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教诲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7739063" y="3603625"/>
            <a:ext cx="10826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记住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23825" y="812800"/>
            <a:ext cx="88963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用自己的话说说读书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要有志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的意思。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00025" y="1695450"/>
            <a:ext cx="8507413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读书时心中要有目标，第一就是要有志气，不甘心在底层的人，想要做上流的人，就得有志气。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20663" y="531813"/>
            <a:ext cx="19605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三、形近字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254750" y="1457325"/>
            <a:ext cx="30511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诵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涌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桶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20662" y="1036638"/>
            <a:ext cx="94193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chǐ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20663" y="1457325"/>
            <a:ext cx="30384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耻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址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扯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259138" y="1457325"/>
            <a:ext cx="2711450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诲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悔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侮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897063" y="1092200"/>
            <a:ext cx="101875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chě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038225" y="1092200"/>
            <a:ext cx="98949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zhǐ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2776" name="文本框 10"/>
          <p:cNvSpPr txBox="1">
            <a:spLocks noChangeArrowheads="1"/>
          </p:cNvSpPr>
          <p:nvPr/>
        </p:nvSpPr>
        <p:spPr bwMode="auto">
          <a:xfrm>
            <a:off x="4041775" y="1058863"/>
            <a:ext cx="11083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huǐ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932363" y="1058863"/>
            <a:ext cx="117970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wǔ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259138" y="1092200"/>
            <a:ext cx="7945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huì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128193" y="1092200"/>
            <a:ext cx="108078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tǒng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7086793" y="1092200"/>
            <a:ext cx="114173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yǒng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6112068" y="1092200"/>
            <a:ext cx="109923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sòng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33350" y="2066925"/>
            <a:ext cx="98583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quē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220663" y="2433638"/>
            <a:ext cx="31416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缺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缸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诀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3268663" y="2444750"/>
            <a:ext cx="26876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斩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崭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析</a:t>
            </a:r>
            <a:r>
              <a:rPr lang="zh-CN" altLang="en-US" sz="2800">
                <a:sym typeface="+mn-ea"/>
              </a:rPr>
              <a:t> </a:t>
            </a:r>
            <a:endParaRPr lang="zh-CN" altLang="en-US" sz="2800"/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1973263" y="2066925"/>
            <a:ext cx="84865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jué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989012" y="2066925"/>
            <a:ext cx="113398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gāng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041774" y="2066925"/>
            <a:ext cx="1112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>
                <a:latin typeface="汉语拼音" panose="020B0604020202020204" pitchFamily="34" charset="0"/>
                <a:ea typeface="+mn-ea"/>
                <a:cs typeface="汉语拼音" panose="020B0604020202020204" pitchFamily="34" charset="0"/>
                <a:sym typeface="+mn-ea"/>
              </a:rPr>
              <a:t>zhǎn</a:t>
            </a:r>
            <a:endParaRPr lang="en-US" altLang="zh-CN" sz="2800"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46" name="文本框 45"/>
          <p:cNvSpPr txBox="1">
            <a:spLocks noChangeArrowheads="1"/>
          </p:cNvSpPr>
          <p:nvPr/>
        </p:nvSpPr>
        <p:spPr bwMode="auto">
          <a:xfrm>
            <a:off x="5086350" y="2066925"/>
            <a:ext cx="84317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xī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7" name="文本框 46"/>
          <p:cNvSpPr txBox="1">
            <a:spLocks noChangeArrowheads="1"/>
          </p:cNvSpPr>
          <p:nvPr/>
        </p:nvSpPr>
        <p:spPr bwMode="auto">
          <a:xfrm>
            <a:off x="3121025" y="2066925"/>
            <a:ext cx="11565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zhǎn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48" name="文本框 47"/>
          <p:cNvSpPr txBox="1">
            <a:spLocks noChangeArrowheads="1"/>
          </p:cNvSpPr>
          <p:nvPr/>
        </p:nvSpPr>
        <p:spPr bwMode="auto">
          <a:xfrm>
            <a:off x="6551613" y="2540000"/>
            <a:ext cx="222091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凯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铠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6451600" y="2066925"/>
            <a:ext cx="84499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kǎi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50" name="文本框 49"/>
          <p:cNvSpPr txBox="1">
            <a:spLocks noChangeArrowheads="1"/>
          </p:cNvSpPr>
          <p:nvPr/>
        </p:nvSpPr>
        <p:spPr bwMode="auto">
          <a:xfrm>
            <a:off x="7588250" y="2066925"/>
            <a:ext cx="77235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kǎi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1366838" y="3062288"/>
            <a:ext cx="6408737" cy="1384300"/>
          </a:xfrm>
          <a:prstGeom prst="borderCallout1">
            <a:avLst>
              <a:gd name="adj1" fmla="val 5381"/>
              <a:gd name="adj2" fmla="val 2285"/>
              <a:gd name="adj3" fmla="val -88853"/>
              <a:gd name="adj4" fmla="val 333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诲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与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悔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侮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十分相似，可是用法区别很大。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诲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表示教育、诱导，大家用时一定要区分开哟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!</a:t>
            </a:r>
            <a:endParaRPr lang="en-US" altLang="zh-CN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5" grpId="0"/>
      <p:bldP spid="8" grpId="0"/>
      <p:bldP spid="9" grpId="0"/>
      <p:bldP spid="32776" grpId="0"/>
      <p:bldP spid="12" grpId="0"/>
      <p:bldP spid="13" grpId="0"/>
      <p:bldP spid="14" grpId="0"/>
      <p:bldP spid="15" grpId="0"/>
      <p:bldP spid="16" grpId="0"/>
      <p:bldP spid="10" grpId="0"/>
      <p:bldP spid="43" grpId="0"/>
      <p:bldP spid="44" grpId="0"/>
      <p:bldP spid="45" grpId="0"/>
      <p:bldP spid="46" grpId="0"/>
      <p:bldP spid="47" grpId="0"/>
      <p:bldP spid="49" grpId="0"/>
      <p:bldP spid="50" grpId="0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659563" y="1457325"/>
            <a:ext cx="248761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衰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哀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裹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07950" y="1092200"/>
            <a:ext cx="11604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shù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20663" y="1457325"/>
            <a:ext cx="303847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述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达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怵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513138" y="1457325"/>
            <a:ext cx="269716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贾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票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栗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911350" y="1092200"/>
            <a:ext cx="12160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chù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030288" y="1092200"/>
            <a:ext cx="69691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dá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310063" y="1092200"/>
            <a:ext cx="9572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piào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348288" y="1092200"/>
            <a:ext cx="61912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lì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513138" y="1092200"/>
            <a:ext cx="65274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jiǎ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7554913" y="1092200"/>
            <a:ext cx="49725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āi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6523038" y="1092200"/>
            <a:ext cx="105349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shuāi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07950" y="1978025"/>
            <a:ext cx="106838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pǔ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220663" y="2435225"/>
            <a:ext cx="31416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朴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扑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补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3462338" y="2435225"/>
            <a:ext cx="2687637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某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谋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桌</a:t>
            </a:r>
            <a:r>
              <a:rPr lang="zh-CN" altLang="en-US" sz="2800">
                <a:sym typeface="+mn-ea"/>
              </a:rPr>
              <a:t> </a:t>
            </a:r>
            <a:endParaRPr lang="zh-CN" altLang="en-US" sz="2800"/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1992313" y="1978025"/>
            <a:ext cx="6000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bǔ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4" name="文本框 43"/>
          <p:cNvSpPr txBox="1">
            <a:spLocks noChangeArrowheads="1"/>
          </p:cNvSpPr>
          <p:nvPr/>
        </p:nvSpPr>
        <p:spPr bwMode="auto">
          <a:xfrm>
            <a:off x="1030288" y="1978025"/>
            <a:ext cx="69691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pū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268788" y="1978025"/>
            <a:ext cx="10064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</a:rPr>
              <a:t>móu</a:t>
            </a:r>
            <a:endParaRPr lang="en-US" altLang="zh-CN" sz="2800">
              <a:latin typeface="汉语拼音" panose="020B0604020202020204" pitchFamily="34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46" name="文本框 45"/>
          <p:cNvSpPr txBox="1">
            <a:spLocks noChangeArrowheads="1"/>
          </p:cNvSpPr>
          <p:nvPr/>
        </p:nvSpPr>
        <p:spPr bwMode="auto">
          <a:xfrm>
            <a:off x="5103813" y="1978025"/>
            <a:ext cx="11080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zhuō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7" name="文本框 46"/>
          <p:cNvSpPr txBox="1">
            <a:spLocks noChangeArrowheads="1"/>
          </p:cNvSpPr>
          <p:nvPr/>
        </p:nvSpPr>
        <p:spPr bwMode="auto">
          <a:xfrm>
            <a:off x="3462338" y="1978025"/>
            <a:ext cx="92044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mǒu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48" name="文本框 47"/>
          <p:cNvSpPr txBox="1">
            <a:spLocks noChangeArrowheads="1"/>
          </p:cNvSpPr>
          <p:nvPr/>
        </p:nvSpPr>
        <p:spPr bwMode="auto">
          <a:xfrm>
            <a:off x="6769100" y="2428875"/>
            <a:ext cx="25971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刊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刑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到  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6614312" y="1978025"/>
            <a:ext cx="79060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</a:rPr>
              <a:t>kān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51" name="文本框 50"/>
          <p:cNvSpPr txBox="1">
            <a:spLocks noChangeArrowheads="1"/>
          </p:cNvSpPr>
          <p:nvPr/>
        </p:nvSpPr>
        <p:spPr bwMode="auto">
          <a:xfrm>
            <a:off x="7400124" y="1978025"/>
            <a:ext cx="86914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xíng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53" name="线形标注 1 52"/>
          <p:cNvSpPr/>
          <p:nvPr/>
        </p:nvSpPr>
        <p:spPr>
          <a:xfrm>
            <a:off x="1577975" y="2957513"/>
            <a:ext cx="6435725" cy="1687512"/>
          </a:xfrm>
          <a:prstGeom prst="borderCallout1">
            <a:avLst>
              <a:gd name="adj1" fmla="val 5381"/>
              <a:gd name="adj2" fmla="val 2285"/>
              <a:gd name="adj3" fmla="val -75489"/>
              <a:gd name="adj4" fmla="val 80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衰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与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哀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十分相似，可是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衰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表示虚弱；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哀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表示悲伤、同情、悲痛等心情不愉悦。用时大家一定要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衰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与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哀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区分开哟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!</a:t>
            </a:r>
            <a:endParaRPr lang="en-US" altLang="zh-CN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8331200" y="1092200"/>
            <a:ext cx="79701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guǒ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8346274" y="1978025"/>
            <a:ext cx="80823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</a:rPr>
              <a:t>dào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  <p:bldP spid="13" grpId="0"/>
      <p:bldP spid="15" grpId="0"/>
      <p:bldP spid="16" grpId="0"/>
      <p:bldP spid="10" grpId="0"/>
      <p:bldP spid="43" grpId="0"/>
      <p:bldP spid="44" grpId="0"/>
      <p:bldP spid="45" grpId="0"/>
      <p:bldP spid="46" grpId="0"/>
      <p:bldP spid="47" grpId="0"/>
      <p:bldP spid="49" grpId="0"/>
      <p:bldP spid="51" grpId="0"/>
      <p:bldP spid="53" grpId="0" animBg="1"/>
      <p:bldP spid="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109663" y="2892425"/>
            <a:ext cx="919162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zhì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1020763" y="1846263"/>
            <a:ext cx="153987" cy="128587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174750" y="1552575"/>
            <a:ext cx="657225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shì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482600" y="2228850"/>
            <a:ext cx="5381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sym typeface="+mn-ea"/>
              </a:rPr>
              <a:t>识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2157413" y="2603500"/>
            <a:ext cx="17716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标识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98450" y="387350"/>
            <a:ext cx="26717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四、多音多义字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线形标注 1 22"/>
          <p:cNvSpPr/>
          <p:nvPr/>
        </p:nvSpPr>
        <p:spPr>
          <a:xfrm>
            <a:off x="4110038" y="1214438"/>
            <a:ext cx="4732337" cy="1677987"/>
          </a:xfrm>
          <a:prstGeom prst="borderCallout1">
            <a:avLst>
              <a:gd name="adj1" fmla="val 5381"/>
              <a:gd name="adj2" fmla="val 2285"/>
              <a:gd name="adj3" fmla="val 90447"/>
              <a:gd name="adj4" fmla="val -309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识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这个字在读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en-US" altLang="zh-CN" sz="2800" dirty="0" err="1">
                <a:solidFill>
                  <a:schemeClr val="tx1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zhì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时表示标志；记住。其他时候读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en-US" altLang="zh-CN" sz="2800" dirty="0" err="1">
                <a:solidFill>
                  <a:schemeClr val="tx1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shì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157413" y="1104900"/>
            <a:ext cx="1235075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知识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157413" y="3278188"/>
            <a:ext cx="19097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默而知之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157413" y="1627188"/>
            <a:ext cx="89376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识字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左大括号 10"/>
          <p:cNvSpPr/>
          <p:nvPr/>
        </p:nvSpPr>
        <p:spPr>
          <a:xfrm>
            <a:off x="1873250" y="1390650"/>
            <a:ext cx="276225" cy="115411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左大括号 18"/>
          <p:cNvSpPr/>
          <p:nvPr/>
        </p:nvSpPr>
        <p:spPr>
          <a:xfrm>
            <a:off x="1935163" y="2732088"/>
            <a:ext cx="153987" cy="84296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157413" y="2149475"/>
            <a:ext cx="89376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见识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左大括号 19"/>
          <p:cNvSpPr/>
          <p:nvPr/>
        </p:nvSpPr>
        <p:spPr>
          <a:xfrm>
            <a:off x="927100" y="1625600"/>
            <a:ext cx="339725" cy="191928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1141413" y="3216275"/>
            <a:ext cx="120738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zhuàn</a:t>
            </a:r>
            <a:endParaRPr lang="en-US" altLang="zh-CN" sz="28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35843" name="文本框 24"/>
          <p:cNvSpPr txBox="1">
            <a:spLocks noChangeArrowheads="1"/>
          </p:cNvSpPr>
          <p:nvPr/>
        </p:nvSpPr>
        <p:spPr bwMode="auto">
          <a:xfrm>
            <a:off x="1130300" y="1349375"/>
            <a:ext cx="1354138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err="1"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chuán</a:t>
            </a:r>
            <a:endParaRPr lang="en-US" altLang="zh-CN" sz="2800" dirty="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460625" y="2776538"/>
            <a:ext cx="8937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经传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387350" y="2324100"/>
            <a:ext cx="5397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传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460625" y="3257550"/>
            <a:ext cx="8937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传记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2638425" y="971550"/>
            <a:ext cx="893763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传统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638425" y="1417638"/>
            <a:ext cx="8937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传讯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左大括号 14"/>
          <p:cNvSpPr/>
          <p:nvPr/>
        </p:nvSpPr>
        <p:spPr>
          <a:xfrm>
            <a:off x="2292350" y="661988"/>
            <a:ext cx="287338" cy="192563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/>
          </a:p>
        </p:txBody>
      </p:sp>
      <p:sp>
        <p:nvSpPr>
          <p:cNvPr id="21" name="线形标注 1 20"/>
          <p:cNvSpPr/>
          <p:nvPr/>
        </p:nvSpPr>
        <p:spPr>
          <a:xfrm>
            <a:off x="4067945" y="1349375"/>
            <a:ext cx="4824536" cy="2195513"/>
          </a:xfrm>
          <a:prstGeom prst="borderCallout1">
            <a:avLst>
              <a:gd name="adj1" fmla="val 5381"/>
              <a:gd name="adj2" fmla="val 2285"/>
              <a:gd name="adj3" fmla="val 90447"/>
              <a:gd name="adj4" fmla="val -309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“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传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这个字在读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en-US" altLang="zh-CN" sz="2800" dirty="0" err="1">
                <a:solidFill>
                  <a:schemeClr val="tx1"/>
                </a:solidFill>
                <a:latin typeface="汉语拼音" panose="020B0604020202020204" pitchFamily="34" charset="0"/>
                <a:cs typeface="汉语拼音" panose="020B0604020202020204" pitchFamily="34" charset="0"/>
                <a:sym typeface="+mn-ea"/>
              </a:rPr>
              <a:t>zhuàn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时，表示记述人物生平事迹的文字；叙述历史故事的作品；解说、注释等。其他时候都读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</a:t>
            </a:r>
            <a:r>
              <a:rPr lang="en-US" altLang="zh-CN" sz="2800" dirty="0" err="1">
                <a:solidFill>
                  <a:schemeClr val="tx1"/>
                </a:solidFill>
                <a:latin typeface="汉语拼音" panose="020B0604020202020204" pitchFamily="34" charset="0"/>
                <a:ea typeface="楷体" panose="02010609060101010101" pitchFamily="49" charset="-122"/>
                <a:cs typeface="汉语拼音" panose="020B0604020202020204" pitchFamily="34" charset="0"/>
                <a:sym typeface="+mn-ea"/>
              </a:rPr>
              <a:t>chuán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7" name="左大括号 16"/>
          <p:cNvSpPr/>
          <p:nvPr/>
        </p:nvSpPr>
        <p:spPr>
          <a:xfrm>
            <a:off x="2279650" y="2936875"/>
            <a:ext cx="180975" cy="108108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852" name="文本框 9"/>
          <p:cNvSpPr txBox="1">
            <a:spLocks noChangeArrowheads="1"/>
          </p:cNvSpPr>
          <p:nvPr/>
        </p:nvSpPr>
        <p:spPr bwMode="auto">
          <a:xfrm>
            <a:off x="2638425" y="523875"/>
            <a:ext cx="11414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传说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460625" y="3738563"/>
            <a:ext cx="12493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水浒传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38425" y="1865313"/>
            <a:ext cx="893763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传热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638425" y="2311400"/>
            <a:ext cx="893763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传播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</p:bldLst>
  </p:timing>
</p:sld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FFFF00"/>
        </a:solidFill>
      </a:spPr>
      <a:bodyPr wrap="none" rtlCol="0" anchor="t">
        <a:spAutoFit/>
        <a:scene3d>
          <a:camera prst="orthographicFront"/>
          <a:lightRig rig="threePt" dir="t"/>
        </a:scene3d>
      </a:bodyPr>
      <a:lstStyle>
        <a:defPPr>
          <a:defRPr lang="zh-CN" altLang="en-US" sz="2800" dirty="0" smtClean="0"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defRPr>
        </a:defPPr>
      </a:lstStyle>
    </a:tx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6458</Words>
  <Application>WPS 演示</Application>
  <PresentationFormat>全屏显示(16:9)</PresentationFormat>
  <Paragraphs>915</Paragraphs>
  <Slides>52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66" baseType="lpstr">
      <vt:lpstr>Arial</vt:lpstr>
      <vt:lpstr>宋体</vt:lpstr>
      <vt:lpstr>Wingdings</vt:lpstr>
      <vt:lpstr>黑体</vt:lpstr>
      <vt:lpstr>楷体</vt:lpstr>
      <vt:lpstr>汉语拼音</vt:lpstr>
      <vt:lpstr>幼圆</vt:lpstr>
      <vt:lpstr>微软雅黑</vt:lpstr>
      <vt:lpstr>Arial Unicode MS</vt:lpstr>
      <vt:lpstr>Calibri</vt:lpstr>
      <vt:lpstr>Wingdings</vt:lpstr>
      <vt:lpstr>Xingkai SC</vt:lpstr>
      <vt:lpstr>Segoe Print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>秋日宁静</cp:lastModifiedBy>
  <cp:revision>555</cp:revision>
  <dcterms:created xsi:type="dcterms:W3CDTF">2017-03-17T02:28:00Z</dcterms:created>
  <dcterms:modified xsi:type="dcterms:W3CDTF">2020-06-08T12:16:30Z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