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5"/>
  </p:notesMasterIdLst>
  <p:sldIdLst>
    <p:sldId id="1296" r:id="rId3"/>
    <p:sldId id="1069" r:id="rId4"/>
    <p:sldId id="1489" r:id="rId5"/>
    <p:sldId id="1490" r:id="rId6"/>
    <p:sldId id="1555" r:id="rId7"/>
    <p:sldId id="1491" r:id="rId8"/>
    <p:sldId id="1492" r:id="rId9"/>
    <p:sldId id="1496" r:id="rId10"/>
    <p:sldId id="1497" r:id="rId11"/>
    <p:sldId id="1517" r:id="rId12"/>
    <p:sldId id="1494" r:id="rId13"/>
    <p:sldId id="1509" r:id="rId14"/>
    <p:sldId id="1508" r:id="rId15"/>
    <p:sldId id="1373" r:id="rId16"/>
    <p:sldId id="1366" r:id="rId17"/>
    <p:sldId id="1499" r:id="rId18"/>
    <p:sldId id="1500" r:id="rId19"/>
    <p:sldId id="1501" r:id="rId20"/>
    <p:sldId id="1502" r:id="rId21"/>
    <p:sldId id="1503" r:id="rId22"/>
    <p:sldId id="1504" r:id="rId23"/>
    <p:sldId id="1505" r:id="rId24"/>
    <p:sldId id="1506" r:id="rId26"/>
    <p:sldId id="1384" r:id="rId27"/>
    <p:sldId id="1510" r:id="rId28"/>
    <p:sldId id="1414" r:id="rId29"/>
    <p:sldId id="1449" r:id="rId30"/>
    <p:sldId id="1556" r:id="rId31"/>
    <p:sldId id="1415" r:id="rId32"/>
    <p:sldId id="1511" r:id="rId33"/>
    <p:sldId id="1450" r:id="rId34"/>
    <p:sldId id="1399" r:id="rId35"/>
    <p:sldId id="1553" r:id="rId36"/>
    <p:sldId id="1512" r:id="rId37"/>
    <p:sldId id="1554" r:id="rId38"/>
    <p:sldId id="1473" r:id="rId39"/>
    <p:sldId id="1513" r:id="rId40"/>
    <p:sldId id="1474" r:id="rId41"/>
    <p:sldId id="1514" r:id="rId42"/>
    <p:sldId id="1395" r:id="rId43"/>
    <p:sldId id="1396" r:id="rId44"/>
    <p:sldId id="1515" r:id="rId45"/>
    <p:sldId id="1516" r:id="rId46"/>
    <p:sldId id="1448" r:id="rId47"/>
    <p:sldId id="1401" r:id="rId48"/>
  </p:sldIdLst>
  <p:sldSz cx="9144000" cy="5143500" type="screen16x9"/>
  <p:notesSz cx="6858000" cy="9144000"/>
  <p:embeddedFontLst>
    <p:embeddedFont>
      <p:font typeface="黑体" panose="02010609060101010101" pitchFamily="49" charset="-122"/>
      <p:regular r:id="rId52"/>
    </p:embeddedFont>
    <p:embeddedFont>
      <p:font typeface="幼圆" panose="02010509060101010101" charset="-122"/>
      <p:regular r:id="rId53"/>
    </p:embeddedFont>
    <p:embeddedFont>
      <p:font typeface="楷体" panose="02010609060101010101" pitchFamily="49" charset="-122"/>
      <p:regular r:id="rId54"/>
    </p:embeddedFont>
    <p:embeddedFont>
      <p:font typeface="汉语拼音" panose="020B0604020202020204" pitchFamily="34" charset="0"/>
      <p:regular r:id="rId55"/>
    </p:embeddedFont>
    <p:embeddedFont>
      <p:font typeface="Calibri" panose="020F0502020204030204" charset="0"/>
      <p:regular r:id="rId56"/>
      <p:bold r:id="rId57"/>
      <p:italic r:id="rId58"/>
      <p:boldItalic r:id="rId59"/>
    </p:embeddedFont>
  </p:embeddedFontLst>
  <p:defaultTextStyle>
    <a:defPPr>
      <a:defRPr lang="zh-CN"/>
    </a:defPPr>
    <a:lvl1pPr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D1"/>
    <a:srgbClr val="29A6DE"/>
    <a:srgbClr val="CBF1FF"/>
    <a:srgbClr val="FFFFFF"/>
    <a:srgbClr val="D1F5B8"/>
    <a:srgbClr val="0000FF"/>
    <a:srgbClr val="ECAAC3"/>
    <a:srgbClr val="98D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2" autoAdjust="0"/>
    <p:restoredTop sz="94455" autoAdjust="0"/>
  </p:normalViewPr>
  <p:slideViewPr>
    <p:cSldViewPr>
      <p:cViewPr>
        <p:scale>
          <a:sx n="100" d="100"/>
          <a:sy n="100" d="100"/>
        </p:scale>
        <p:origin x="-672" y="-294"/>
      </p:cViewPr>
      <p:guideLst>
        <p:guide orient="horz" pos="1724"/>
        <p:guide pos="320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5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font" Target="fonts/font8.fntdata"/><Relationship Id="rId58" Type="http://schemas.openxmlformats.org/officeDocument/2006/relationships/font" Target="fonts/font7.fntdata"/><Relationship Id="rId57" Type="http://schemas.openxmlformats.org/officeDocument/2006/relationships/font" Target="fonts/font6.fntdata"/><Relationship Id="rId56" Type="http://schemas.openxmlformats.org/officeDocument/2006/relationships/font" Target="fonts/font5.fntdata"/><Relationship Id="rId55" Type="http://schemas.openxmlformats.org/officeDocument/2006/relationships/font" Target="fonts/font4.fntdata"/><Relationship Id="rId54" Type="http://schemas.openxmlformats.org/officeDocument/2006/relationships/font" Target="fonts/font3.fntdata"/><Relationship Id="rId53" Type="http://schemas.openxmlformats.org/officeDocument/2006/relationships/font" Target="fonts/font2.fntdata"/><Relationship Id="rId52" Type="http://schemas.openxmlformats.org/officeDocument/2006/relationships/font" Target="fonts/font1.fntdata"/><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79622281-B1D0-4208-A741-4C237554D61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A2979E09-3331-4F19-A6D7-8177A76D718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idx="2"/>
          </p:nvPr>
        </p:nvSpPr>
        <p:spPr bwMode="auto">
          <a:noFill/>
          <a:ln>
            <a:solidFill>
              <a:srgbClr val="000000"/>
            </a:solidFill>
            <a:miter lim="800000"/>
          </a:ln>
        </p:spPr>
      </p:sp>
      <p:sp>
        <p:nvSpPr>
          <p:cNvPr id="37890" name="文本占位符 2"/>
          <p:cNvSpPr>
            <a:spLocks noGrp="1"/>
          </p:cNvSpPr>
          <p:nvPr>
            <p:ph type="body" idx="3"/>
          </p:nvPr>
        </p:nvSpPr>
        <p:spPr bwMode="auto">
          <a:noFill/>
        </p:spPr>
        <p:txBody>
          <a:bodyPr wrap="square" numCol="1" anchor="t" anchorCtr="0" compatLnSpc="1"/>
          <a:lstStyle/>
          <a:p>
            <a:pPr>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031" name="Picture 3"/>
          <p:cNvPicPr>
            <a:picLocks noChangeAspect="1" noChangeArrowheads="1"/>
          </p:cNvPicPr>
          <p:nvPr userDrawn="1"/>
        </p:nvPicPr>
        <p:blipFill>
          <a:blip r:embed="rId3">
            <a:lum contrast="40000"/>
          </a:blip>
          <a:srcRect/>
          <a:stretch>
            <a:fillRect/>
          </a:stretch>
        </p:blipFill>
        <p:spPr bwMode="auto">
          <a:xfrm>
            <a:off x="0" y="3632200"/>
            <a:ext cx="9156700" cy="1511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685800" rtl="0" fontAlgn="base">
        <a:spcBef>
          <a:spcPct val="0"/>
        </a:spcBef>
        <a:spcAft>
          <a:spcPct val="0"/>
        </a:spcAft>
        <a:defRPr sz="3300" kern="1200">
          <a:solidFill>
            <a:schemeClr val="tx2"/>
          </a:solidFill>
          <a:latin typeface="+mj-lt"/>
          <a:ea typeface="+mj-ea"/>
          <a:cs typeface="+mj-cs"/>
        </a:defRPr>
      </a:lvl1pPr>
      <a:lvl2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2pPr>
      <a:lvl3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3pPr>
      <a:lvl4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4pPr>
      <a:lvl5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5pPr>
      <a:lvl6pPr marL="4572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6pPr>
      <a:lvl7pPr marL="9144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7pPr>
      <a:lvl8pPr marL="13716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8pPr>
      <a:lvl9pPr marL="18288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9pPr>
    </p:titleStyle>
    <p:bodyStyle>
      <a:lvl1pPr marL="257175" indent="-257175" algn="l" defTabSz="685800" rtl="0" fontAlgn="base">
        <a:spcBef>
          <a:spcPct val="20000"/>
        </a:spcBef>
        <a:spcAft>
          <a:spcPct val="0"/>
        </a:spcAft>
        <a:buChar char="•"/>
        <a:defRPr sz="2400" kern="1200">
          <a:solidFill>
            <a:schemeClr val="tx1"/>
          </a:solidFill>
          <a:latin typeface="+mn-lt"/>
          <a:ea typeface="+mn-ea"/>
          <a:cs typeface="+mn-cs"/>
        </a:defRPr>
      </a:lvl1pPr>
      <a:lvl2pPr marL="557530" lvl="1" indent="-214630" algn="l" defTabSz="685800" rtl="0" fontAlgn="base">
        <a:spcBef>
          <a:spcPct val="20000"/>
        </a:spcBef>
        <a:spcAft>
          <a:spcPct val="0"/>
        </a:spcAft>
        <a:buChar char="–"/>
        <a:defRPr sz="2100" kern="1200">
          <a:solidFill>
            <a:schemeClr val="tx1"/>
          </a:solidFill>
          <a:latin typeface="+mn-lt"/>
          <a:ea typeface="+mn-ea"/>
          <a:cs typeface="+mn-cs"/>
        </a:defRPr>
      </a:lvl2pPr>
      <a:lvl3pPr marL="857250" lvl="2" indent="-171450" algn="l" defTabSz="685800" rtl="0" fontAlgn="base">
        <a:spcBef>
          <a:spcPct val="20000"/>
        </a:spcBef>
        <a:spcAft>
          <a:spcPct val="0"/>
        </a:spcAft>
        <a:buChar char="•"/>
        <a:defRPr kern="1200">
          <a:solidFill>
            <a:schemeClr val="tx1"/>
          </a:solidFill>
          <a:latin typeface="+mn-lt"/>
          <a:ea typeface="+mn-ea"/>
          <a:cs typeface="+mn-cs"/>
        </a:defRPr>
      </a:lvl3pPr>
      <a:lvl4pPr marL="1200150" lvl="3" indent="-171450" algn="l" defTabSz="685800" rtl="0" fontAlgn="base">
        <a:spcBef>
          <a:spcPct val="20000"/>
        </a:spcBef>
        <a:spcAft>
          <a:spcPct val="0"/>
        </a:spcAft>
        <a:buChar char="–"/>
        <a:defRPr sz="1500" kern="1200">
          <a:solidFill>
            <a:schemeClr val="tx1"/>
          </a:solidFill>
          <a:latin typeface="+mn-lt"/>
          <a:ea typeface="+mn-ea"/>
          <a:cs typeface="+mn-cs"/>
        </a:defRPr>
      </a:lvl4pPr>
      <a:lvl5pPr marL="1543050" lvl="4" indent="-171450" algn="l" defTabSz="685800" rtl="0" fontAlgn="base">
        <a:spcBef>
          <a:spcPct val="20000"/>
        </a:spcBef>
        <a:spcAft>
          <a:spcPct val="0"/>
        </a:spcAft>
        <a:buChar char="»"/>
        <a:defRPr sz="1500" kern="120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7400" lvl="6"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300" lvl="7"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200" lvl="8"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H="1">
            <a:off x="277" y="109038"/>
            <a:ext cx="3203575" cy="252095"/>
          </a:xfrm>
          <a:prstGeom prst="rect">
            <a:avLst/>
          </a:prstGeom>
          <a:gradFill flip="none" rotWithShape="1">
            <a:gsLst>
              <a:gs pos="40000">
                <a:schemeClr val="bg1"/>
              </a:gs>
              <a:gs pos="99000">
                <a:schemeClr val="bg1">
                  <a:alpha val="0"/>
                </a:schemeClr>
              </a:gs>
              <a:gs pos="77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extBox 2"/>
          <p:cNvSpPr txBox="1"/>
          <p:nvPr/>
        </p:nvSpPr>
        <p:spPr>
          <a:xfrm>
            <a:off x="189166" y="109163"/>
            <a:ext cx="1608133" cy="276999"/>
          </a:xfrm>
          <a:prstGeom prst="rect">
            <a:avLst/>
          </a:prstGeom>
          <a:noFill/>
        </p:spPr>
        <p:txBody>
          <a:bodyPr wrap="none" rtlCol="0">
            <a:spAutoFit/>
          </a:bodyPr>
          <a:lstStyle/>
          <a:p>
            <a:r>
              <a:rPr lang="zh-CN" altLang="en-US" sz="1200" dirty="0"/>
              <a:t>语文    </a:t>
            </a:r>
            <a:r>
              <a:rPr lang="zh-CN" altLang="en-US" sz="1200" dirty="0" smtClean="0"/>
              <a:t>五年级    </a:t>
            </a:r>
            <a:r>
              <a:rPr lang="zh-CN" altLang="en-US" sz="1200" dirty="0"/>
              <a:t>上册</a:t>
            </a:r>
            <a:endParaRPr lang="zh-CN" altLang="en-US" sz="1200" dirty="0"/>
          </a:p>
        </p:txBody>
      </p:sp>
      <p:sp>
        <p:nvSpPr>
          <p:cNvPr id="5" name="文本框 5"/>
          <p:cNvSpPr txBox="1"/>
          <p:nvPr/>
        </p:nvSpPr>
        <p:spPr>
          <a:xfrm>
            <a:off x="1187624" y="1341441"/>
            <a:ext cx="7153874" cy="1620444"/>
          </a:xfrm>
          <a:prstGeom prst="rect">
            <a:avLst/>
          </a:prstGeom>
          <a:noFill/>
        </p:spPr>
        <p:txBody>
          <a:bodyPr wrap="square" lIns="68580" tIns="34290" rIns="68580" bIns="34290">
            <a:spAutoFit/>
            <a:scene3d>
              <a:camera prst="orthographicFront"/>
              <a:lightRig rig="threePt" dir="t"/>
            </a:scene3d>
            <a:sp3d contourW="12700"/>
          </a:bodyPr>
          <a:lstStyle/>
          <a:p>
            <a:pPr algn="dist" fontAlgn="auto">
              <a:lnSpc>
                <a:spcPct val="140000"/>
              </a:lnSpc>
              <a:spcBef>
                <a:spcPts val="0"/>
              </a:spcBef>
              <a:spcAft>
                <a:spcPts val="0"/>
              </a:spcAft>
              <a:defRPr/>
            </a:pPr>
            <a:r>
              <a:rPr lang="zh-CN" altLang="en-US" sz="7200" b="1" spc="450" dirty="0" smtClean="0">
                <a:solidFill>
                  <a:prstClr val="black">
                    <a:lumMod val="85000"/>
                    <a:lumOff val="15000"/>
                  </a:prstClr>
                </a:solidFill>
                <a:latin typeface="黑体" panose="02010609060101010101" pitchFamily="49" charset="-122"/>
                <a:ea typeface="黑体" panose="02010609060101010101" pitchFamily="49" charset="-122"/>
                <a:cs typeface="+mn-ea"/>
                <a:sym typeface="+mn-lt"/>
              </a:rPr>
              <a:t>第二</a:t>
            </a:r>
            <a:r>
              <a:rPr lang="zh-CN" altLang="en-US" sz="7200" b="1" spc="450" dirty="0" smtClean="0">
                <a:solidFill>
                  <a:prstClr val="black">
                    <a:lumMod val="85000"/>
                    <a:lumOff val="15000"/>
                  </a:prstClr>
                </a:solidFill>
                <a:latin typeface="黑体" panose="02010609060101010101" pitchFamily="49" charset="-122"/>
                <a:ea typeface="黑体" panose="02010609060101010101" pitchFamily="49" charset="-122"/>
                <a:cs typeface="+mn-ea"/>
                <a:sym typeface="+mn-lt"/>
              </a:rPr>
              <a:t>单元复习</a:t>
            </a:r>
            <a:endParaRPr lang="zh-CN" altLang="en-US" sz="7200" b="1" spc="450" dirty="0">
              <a:solidFill>
                <a:prstClr val="black">
                  <a:lumMod val="85000"/>
                  <a:lumOff val="15000"/>
                </a:prstClr>
              </a:solidFill>
              <a:latin typeface="黑体" panose="02010609060101010101" pitchFamily="49" charset="-122"/>
              <a:ea typeface="黑体" panose="02010609060101010101" pitchFamily="49"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495300" y="1695450"/>
            <a:ext cx="538163"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将</a:t>
            </a:r>
            <a:endParaRPr lang="zh-CN" altLang="en-US" sz="2800">
              <a:latin typeface="楷体" panose="02010609060101010101" pitchFamily="49" charset="-122"/>
              <a:ea typeface="楷体" panose="02010609060101010101" pitchFamily="49" charset="-122"/>
            </a:endParaRPr>
          </a:p>
        </p:txBody>
      </p:sp>
      <p:sp>
        <p:nvSpPr>
          <p:cNvPr id="8" name="左大括号 7"/>
          <p:cNvSpPr/>
          <p:nvPr/>
        </p:nvSpPr>
        <p:spPr>
          <a:xfrm>
            <a:off x="963613" y="1173163"/>
            <a:ext cx="247650" cy="1444625"/>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11" name="文本框 10"/>
          <p:cNvSpPr txBox="1">
            <a:spLocks noChangeArrowheads="1"/>
          </p:cNvSpPr>
          <p:nvPr/>
        </p:nvSpPr>
        <p:spPr bwMode="auto">
          <a:xfrm>
            <a:off x="1165815" y="915988"/>
            <a:ext cx="1055097"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rPr>
              <a:t>ji</a:t>
            </a:r>
            <a:r>
              <a:rPr lang="en-US" altLang="zh-CN" sz="2800" dirty="0" err="1">
                <a:latin typeface="汉语拼音" panose="020B0604020202020204" pitchFamily="34" charset="0"/>
                <a:cs typeface="汉语拼音" panose="020B0604020202020204" pitchFamily="34" charset="0"/>
                <a:sym typeface="+mn-ea"/>
              </a:rPr>
              <a:t>àng</a:t>
            </a:r>
            <a:endParaRPr lang="en-US" altLang="zh-CN" sz="2800" dirty="0">
              <a:latin typeface="汉语拼音" panose="020B0604020202020204" pitchFamily="34" charset="0"/>
              <a:cs typeface="汉语拼音" panose="020B0604020202020204" pitchFamily="34" charset="0"/>
            </a:endParaRPr>
          </a:p>
        </p:txBody>
      </p:sp>
      <p:sp>
        <p:nvSpPr>
          <p:cNvPr id="12" name="文本框 11"/>
          <p:cNvSpPr txBox="1">
            <a:spLocks noChangeArrowheads="1"/>
          </p:cNvSpPr>
          <p:nvPr/>
        </p:nvSpPr>
        <p:spPr bwMode="auto">
          <a:xfrm>
            <a:off x="1165815" y="2352675"/>
            <a:ext cx="1056700"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rPr>
              <a:t>ji</a:t>
            </a:r>
            <a:r>
              <a:rPr lang="en-US" altLang="zh-CN" sz="2800" dirty="0" err="1">
                <a:latin typeface="汉语拼音" panose="020B0604020202020204" pitchFamily="34" charset="0"/>
                <a:cs typeface="汉语拼音" panose="020B0604020202020204" pitchFamily="34" charset="0"/>
                <a:sym typeface="+mn-ea"/>
              </a:rPr>
              <a:t>ā</a:t>
            </a:r>
            <a:r>
              <a:rPr lang="en-US" altLang="zh-CN" sz="2800" dirty="0" err="1">
                <a:latin typeface="汉语拼音" panose="020B0604020202020204" pitchFamily="34" charset="0"/>
                <a:cs typeface="汉语拼音" panose="020B0604020202020204" pitchFamily="34" charset="0"/>
              </a:rPr>
              <a:t>ng</a:t>
            </a:r>
            <a:endParaRPr lang="en-US" altLang="zh-CN" sz="2800" dirty="0">
              <a:latin typeface="汉语拼音" panose="020B0604020202020204" pitchFamily="34" charset="0"/>
              <a:cs typeface="汉语拼音" panose="020B0604020202020204" pitchFamily="34" charset="0"/>
            </a:endParaRPr>
          </a:p>
        </p:txBody>
      </p:sp>
      <p:sp>
        <p:nvSpPr>
          <p:cNvPr id="6" name="文本框 5"/>
          <p:cNvSpPr txBox="1">
            <a:spLocks noChangeArrowheads="1"/>
          </p:cNvSpPr>
          <p:nvPr/>
        </p:nvSpPr>
        <p:spPr bwMode="auto">
          <a:xfrm>
            <a:off x="2243138" y="1270000"/>
            <a:ext cx="893762" cy="520700"/>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将士</a:t>
            </a:r>
            <a:endParaRPr lang="zh-CN" altLang="en-US" sz="2800">
              <a:latin typeface="楷体" panose="02010609060101010101" pitchFamily="49" charset="-122"/>
              <a:ea typeface="楷体" panose="02010609060101010101" pitchFamily="49" charset="-122"/>
            </a:endParaRPr>
          </a:p>
        </p:txBody>
      </p:sp>
      <p:sp>
        <p:nvSpPr>
          <p:cNvPr id="17" name="文本框 16"/>
          <p:cNvSpPr txBox="1">
            <a:spLocks noChangeArrowheads="1"/>
          </p:cNvSpPr>
          <p:nvPr/>
        </p:nvSpPr>
        <p:spPr bwMode="auto">
          <a:xfrm>
            <a:off x="2243138" y="650875"/>
            <a:ext cx="893762"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少将</a:t>
            </a:r>
            <a:endParaRPr lang="zh-CN" altLang="en-US" sz="2800">
              <a:latin typeface="楷体" panose="02010609060101010101" pitchFamily="49" charset="-122"/>
              <a:ea typeface="楷体" panose="02010609060101010101" pitchFamily="49" charset="-122"/>
            </a:endParaRPr>
          </a:p>
        </p:txBody>
      </p:sp>
      <p:sp>
        <p:nvSpPr>
          <p:cNvPr id="22" name="文本框 21"/>
          <p:cNvSpPr txBox="1">
            <a:spLocks noChangeArrowheads="1"/>
          </p:cNvSpPr>
          <p:nvPr/>
        </p:nvSpPr>
        <p:spPr bwMode="auto">
          <a:xfrm>
            <a:off x="2298700" y="1773238"/>
            <a:ext cx="893763"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将军</a:t>
            </a:r>
            <a:endParaRPr lang="zh-CN" altLang="en-US" sz="2800">
              <a:latin typeface="楷体" panose="02010609060101010101" pitchFamily="49" charset="-122"/>
              <a:ea typeface="楷体" panose="02010609060101010101" pitchFamily="49" charset="-122"/>
            </a:endParaRPr>
          </a:p>
        </p:txBody>
      </p:sp>
      <p:sp>
        <p:nvSpPr>
          <p:cNvPr id="23" name="文本框 22"/>
          <p:cNvSpPr txBox="1">
            <a:spLocks noChangeArrowheads="1"/>
          </p:cNvSpPr>
          <p:nvPr/>
        </p:nvSpPr>
        <p:spPr bwMode="auto">
          <a:xfrm>
            <a:off x="2298700" y="2192338"/>
            <a:ext cx="893763"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将养</a:t>
            </a:r>
            <a:endParaRPr lang="zh-CN" altLang="en-US" sz="2800">
              <a:latin typeface="楷体" panose="02010609060101010101" pitchFamily="49" charset="-122"/>
              <a:ea typeface="楷体" panose="02010609060101010101" pitchFamily="49" charset="-122"/>
            </a:endParaRPr>
          </a:p>
        </p:txBody>
      </p:sp>
      <p:sp>
        <p:nvSpPr>
          <p:cNvPr id="36" name="文本框 35"/>
          <p:cNvSpPr txBox="1">
            <a:spLocks noChangeArrowheads="1"/>
          </p:cNvSpPr>
          <p:nvPr/>
        </p:nvSpPr>
        <p:spPr bwMode="auto">
          <a:xfrm>
            <a:off x="2298700" y="2613025"/>
            <a:ext cx="893763" cy="520700"/>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即将</a:t>
            </a:r>
            <a:endParaRPr lang="zh-CN" altLang="en-US" sz="2800">
              <a:latin typeface="楷体" panose="02010609060101010101" pitchFamily="49" charset="-122"/>
              <a:ea typeface="楷体" panose="02010609060101010101" pitchFamily="49" charset="-122"/>
            </a:endParaRPr>
          </a:p>
        </p:txBody>
      </p:sp>
      <p:sp>
        <p:nvSpPr>
          <p:cNvPr id="37" name="文本框 36"/>
          <p:cNvSpPr txBox="1">
            <a:spLocks noChangeArrowheads="1"/>
          </p:cNvSpPr>
          <p:nvPr/>
        </p:nvSpPr>
        <p:spPr bwMode="auto">
          <a:xfrm>
            <a:off x="2298700" y="3032125"/>
            <a:ext cx="893763"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将就</a:t>
            </a:r>
            <a:endParaRPr lang="zh-CN" altLang="en-US" sz="2800">
              <a:latin typeface="楷体" panose="02010609060101010101" pitchFamily="49" charset="-122"/>
              <a:ea typeface="楷体" panose="02010609060101010101" pitchFamily="49" charset="-122"/>
            </a:endParaRPr>
          </a:p>
        </p:txBody>
      </p:sp>
      <p:sp>
        <p:nvSpPr>
          <p:cNvPr id="2" name="左大括号 1"/>
          <p:cNvSpPr/>
          <p:nvPr/>
        </p:nvSpPr>
        <p:spPr>
          <a:xfrm>
            <a:off x="2143125" y="720725"/>
            <a:ext cx="155575" cy="9144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3" name="左大括号 2"/>
          <p:cNvSpPr/>
          <p:nvPr/>
        </p:nvSpPr>
        <p:spPr>
          <a:xfrm>
            <a:off x="2070100" y="1924050"/>
            <a:ext cx="228600" cy="137795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5" name="线形标注 1 4"/>
          <p:cNvSpPr/>
          <p:nvPr/>
        </p:nvSpPr>
        <p:spPr bwMode="auto">
          <a:xfrm>
            <a:off x="4286250" y="1203325"/>
            <a:ext cx="4318000" cy="1652588"/>
          </a:xfrm>
          <a:prstGeom prst="borderCallout1">
            <a:avLst>
              <a:gd name="adj1" fmla="val 6917"/>
              <a:gd name="adj2" fmla="val -1764"/>
              <a:gd name="adj3" fmla="val 9991"/>
              <a:gd name="adj4" fmla="val -30259"/>
            </a:avLst>
          </a:prstGeom>
          <a:solidFill>
            <a:schemeClr val="accent1"/>
          </a:solidFill>
          <a:ln w="12700" algn="ctr">
            <a:solidFill>
              <a:srgbClr val="89A4A7"/>
            </a:solidFill>
            <a:miter lim="800000"/>
          </a:ln>
        </p:spPr>
        <p:txBody>
          <a:bodyPr anchor="ctr"/>
          <a:lstStyle/>
          <a:p>
            <a:pPr fontAlgn="auto">
              <a:spcBef>
                <a:spcPts val="0"/>
              </a:spcBef>
              <a:spcAft>
                <a:spcPts val="0"/>
              </a:spcAft>
              <a:defRPr/>
            </a:pPr>
            <a:r>
              <a:rPr lang="zh-CN" altLang="en-US" sz="2800" dirty="0" smtClean="0">
                <a:latin typeface="楷体" panose="02010609060101010101" pitchFamily="49" charset="-122"/>
                <a:ea typeface="楷体" panose="02010609060101010101" pitchFamily="49" charset="-122"/>
                <a:sym typeface="+mn-ea"/>
              </a:rPr>
              <a:t>    只有</a:t>
            </a:r>
            <a:r>
              <a:rPr lang="zh-CN" altLang="en-US" sz="2800" dirty="0">
                <a:latin typeface="楷体" panose="02010609060101010101" pitchFamily="49" charset="-122"/>
                <a:ea typeface="楷体" panose="02010609060101010101" pitchFamily="49" charset="-122"/>
                <a:sym typeface="+mn-ea"/>
              </a:rPr>
              <a:t>在表示高级军官或军衔名时，读</a:t>
            </a:r>
            <a:r>
              <a:rPr lang="zh-CN" altLang="en-US" sz="2800" dirty="0">
                <a:latin typeface="+mj-lt"/>
                <a:ea typeface="楷体" panose="02010609060101010101" pitchFamily="49" charset="-122"/>
                <a:cs typeface="+mj-lt"/>
                <a:sym typeface="+mn-ea"/>
              </a:rPr>
              <a:t>“</a:t>
            </a:r>
            <a:r>
              <a:rPr lang="en-US" altLang="zh-CN" sz="2800" dirty="0">
                <a:latin typeface="汉语拼音" panose="020B0604020202020204" pitchFamily="34" charset="0"/>
                <a:ea typeface="楷体" panose="02010609060101010101" pitchFamily="49" charset="-122"/>
                <a:cs typeface="汉语拼音" panose="020B0604020202020204" pitchFamily="34" charset="0"/>
                <a:sym typeface="+mn-ea"/>
              </a:rPr>
              <a:t>ji</a:t>
            </a:r>
            <a:r>
              <a:rPr lang="zh-CN" altLang="en-US" sz="2800" dirty="0">
                <a:latin typeface="汉语拼音" panose="020B0604020202020204" pitchFamily="34" charset="0"/>
                <a:ea typeface="楷体" panose="02010609060101010101" pitchFamily="49" charset="-122"/>
                <a:cs typeface="汉语拼音" panose="020B0604020202020204" pitchFamily="34" charset="0"/>
                <a:sym typeface="+mn-ea"/>
              </a:rPr>
              <a:t>ān</a:t>
            </a:r>
            <a:r>
              <a:rPr lang="en-US" altLang="zh-CN" sz="2800" dirty="0">
                <a:latin typeface="汉语拼音" panose="020B0604020202020204" pitchFamily="34" charset="0"/>
                <a:ea typeface="楷体" panose="02010609060101010101" pitchFamily="49" charset="-122"/>
                <a:cs typeface="汉语拼音" panose="020B0604020202020204" pitchFamily="34" charset="0"/>
                <a:sym typeface="+mn-ea"/>
              </a:rPr>
              <a:t>g</a:t>
            </a:r>
            <a:r>
              <a:rPr lang="zh-CN" altLang="en-US" sz="2800" dirty="0">
                <a:latin typeface="+mj-lt"/>
                <a:ea typeface="楷体" panose="02010609060101010101" pitchFamily="49" charset="-122"/>
                <a:cs typeface="+mj-lt"/>
                <a:sym typeface="+mn-ea"/>
              </a:rPr>
              <a:t>”</a:t>
            </a:r>
            <a:r>
              <a:rPr lang="zh-CN" altLang="en-US" sz="2800" dirty="0">
                <a:latin typeface="楷体" panose="02010609060101010101" pitchFamily="49" charset="-122"/>
                <a:ea typeface="楷体" panose="02010609060101010101" pitchFamily="49" charset="-122"/>
                <a:sym typeface="+mn-ea"/>
              </a:rPr>
              <a:t>，其余都读</a:t>
            </a:r>
            <a:r>
              <a:rPr lang="zh-CN" altLang="en-US" sz="2800" dirty="0">
                <a:latin typeface="+mn-lt"/>
                <a:ea typeface="楷体" panose="02010609060101010101" pitchFamily="49" charset="-122"/>
                <a:cs typeface="+mn-lt"/>
                <a:sym typeface="+mn-ea"/>
              </a:rPr>
              <a:t>“</a:t>
            </a:r>
            <a:r>
              <a:rPr lang="en-US" altLang="zh-CN" sz="2800" dirty="0">
                <a:latin typeface="汉语拼音" panose="020B0604020202020204" pitchFamily="34" charset="0"/>
                <a:ea typeface="楷体" panose="02010609060101010101" pitchFamily="49" charset="-122"/>
                <a:cs typeface="汉语拼音" panose="020B0604020202020204" pitchFamily="34" charset="0"/>
                <a:sym typeface="+mn-ea"/>
              </a:rPr>
              <a:t>ji</a:t>
            </a:r>
            <a:r>
              <a:rPr lang="zh-CN" altLang="en-US" sz="2800" dirty="0">
                <a:latin typeface="汉语拼音" panose="020B0604020202020204" pitchFamily="34" charset="0"/>
                <a:ea typeface="楷体" panose="02010609060101010101" pitchFamily="49" charset="-122"/>
                <a:cs typeface="汉语拼音" panose="020B0604020202020204" pitchFamily="34" charset="0"/>
                <a:sym typeface="+mn-ea"/>
              </a:rPr>
              <a:t>àn</a:t>
            </a:r>
            <a:r>
              <a:rPr lang="en-US" altLang="zh-CN" sz="2800" dirty="0">
                <a:latin typeface="汉语拼音" panose="020B0604020202020204" pitchFamily="34" charset="0"/>
                <a:ea typeface="楷体" panose="02010609060101010101" pitchFamily="49" charset="-122"/>
                <a:cs typeface="汉语拼音" panose="020B0604020202020204" pitchFamily="34" charset="0"/>
                <a:sym typeface="+mn-ea"/>
              </a:rPr>
              <a:t>g</a:t>
            </a:r>
            <a:r>
              <a:rPr lang="zh-CN" altLang="en-US" sz="2800" dirty="0">
                <a:latin typeface="+mn-lt"/>
                <a:ea typeface="楷体" panose="02010609060101010101" pitchFamily="49" charset="-122"/>
                <a:cs typeface="+mn-lt"/>
                <a:sym typeface="+mn-ea"/>
              </a:rPr>
              <a:t>”</a:t>
            </a:r>
            <a:r>
              <a:rPr lang="zh-CN" altLang="en-US"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大括号 7"/>
          <p:cNvSpPr/>
          <p:nvPr/>
        </p:nvSpPr>
        <p:spPr>
          <a:xfrm>
            <a:off x="893763" y="1268413"/>
            <a:ext cx="136525" cy="15113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13" name="文本框 12"/>
          <p:cNvSpPr txBox="1">
            <a:spLocks noChangeArrowheads="1"/>
          </p:cNvSpPr>
          <p:nvPr/>
        </p:nvSpPr>
        <p:spPr bwMode="auto">
          <a:xfrm>
            <a:off x="412750" y="1555750"/>
            <a:ext cx="538163"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强</a:t>
            </a:r>
            <a:endParaRPr lang="zh-CN" altLang="en-US" sz="2800">
              <a:latin typeface="楷体" panose="02010609060101010101" pitchFamily="49" charset="-122"/>
              <a:ea typeface="楷体" panose="02010609060101010101" pitchFamily="49" charset="-122"/>
            </a:endParaRPr>
          </a:p>
        </p:txBody>
      </p:sp>
      <p:sp>
        <p:nvSpPr>
          <p:cNvPr id="14" name="文本框 13"/>
          <p:cNvSpPr txBox="1">
            <a:spLocks noChangeArrowheads="1"/>
          </p:cNvSpPr>
          <p:nvPr/>
        </p:nvSpPr>
        <p:spPr bwMode="auto">
          <a:xfrm>
            <a:off x="1012825" y="2419350"/>
            <a:ext cx="1055097"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rPr>
              <a:t>ji</a:t>
            </a:r>
            <a:r>
              <a:rPr lang="en-US" altLang="zh-CN" sz="2800" dirty="0" err="1">
                <a:latin typeface="汉语拼音" panose="020B0604020202020204" pitchFamily="34" charset="0"/>
                <a:cs typeface="汉语拼音" panose="020B0604020202020204" pitchFamily="34" charset="0"/>
                <a:sym typeface="+mn-ea"/>
              </a:rPr>
              <a:t>à</a:t>
            </a:r>
            <a:r>
              <a:rPr lang="en-US" altLang="zh-CN" sz="2800" dirty="0" err="1">
                <a:latin typeface="汉语拼音" panose="020B0604020202020204" pitchFamily="34" charset="0"/>
                <a:cs typeface="汉语拼音" panose="020B0604020202020204" pitchFamily="34" charset="0"/>
              </a:rPr>
              <a:t>ng</a:t>
            </a:r>
            <a:endParaRPr lang="en-US" altLang="zh-CN" sz="2800" dirty="0">
              <a:latin typeface="汉语拼音" panose="020B0604020202020204" pitchFamily="34" charset="0"/>
              <a:cs typeface="汉语拼音" panose="020B0604020202020204" pitchFamily="34" charset="0"/>
            </a:endParaRPr>
          </a:p>
        </p:txBody>
      </p:sp>
      <p:sp>
        <p:nvSpPr>
          <p:cNvPr id="15" name="文本框 14"/>
          <p:cNvSpPr txBox="1">
            <a:spLocks noChangeArrowheads="1"/>
          </p:cNvSpPr>
          <p:nvPr/>
        </p:nvSpPr>
        <p:spPr bwMode="auto">
          <a:xfrm>
            <a:off x="1050925" y="1023938"/>
            <a:ext cx="1317625" cy="522287"/>
          </a:xfrm>
          <a:prstGeom prst="rect">
            <a:avLst/>
          </a:prstGeom>
          <a:noFill/>
          <a:ln w="9525">
            <a:noFill/>
            <a:miter lim="800000"/>
          </a:ln>
        </p:spPr>
        <p:txBody>
          <a:bodyPr>
            <a:spAutoFit/>
          </a:bodyPr>
          <a:lstStyle/>
          <a:p>
            <a:r>
              <a:rPr lang="en-US" altLang="zh-CN" sz="2800" dirty="0" err="1">
                <a:latin typeface="汉语拼音" panose="020B0604020202020204" pitchFamily="34" charset="0"/>
                <a:cs typeface="汉语拼音" panose="020B0604020202020204" pitchFamily="34" charset="0"/>
              </a:rPr>
              <a:t>qiáng</a:t>
            </a:r>
            <a:endParaRPr lang="en-US" altLang="zh-CN" sz="2800" dirty="0">
              <a:latin typeface="汉语拼音" panose="020B0604020202020204" pitchFamily="34" charset="0"/>
              <a:cs typeface="汉语拼音" panose="020B0604020202020204" pitchFamily="34" charset="0"/>
            </a:endParaRPr>
          </a:p>
        </p:txBody>
      </p:sp>
      <p:sp>
        <p:nvSpPr>
          <p:cNvPr id="19" name="左大括号 18"/>
          <p:cNvSpPr/>
          <p:nvPr/>
        </p:nvSpPr>
        <p:spPr>
          <a:xfrm>
            <a:off x="2090738" y="2312988"/>
            <a:ext cx="153987" cy="9144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6" name="文本框 5"/>
          <p:cNvSpPr txBox="1">
            <a:spLocks noChangeArrowheads="1"/>
          </p:cNvSpPr>
          <p:nvPr/>
        </p:nvSpPr>
        <p:spPr bwMode="auto">
          <a:xfrm>
            <a:off x="2243138" y="882650"/>
            <a:ext cx="893762"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坚强</a:t>
            </a:r>
            <a:endParaRPr lang="zh-CN" altLang="en-US" sz="2800">
              <a:latin typeface="楷体" panose="02010609060101010101" pitchFamily="49" charset="-122"/>
              <a:ea typeface="楷体" panose="02010609060101010101" pitchFamily="49" charset="-122"/>
            </a:endParaRPr>
          </a:p>
        </p:txBody>
      </p:sp>
      <p:sp>
        <p:nvSpPr>
          <p:cNvPr id="17" name="文本框 16"/>
          <p:cNvSpPr txBox="1">
            <a:spLocks noChangeArrowheads="1"/>
          </p:cNvSpPr>
          <p:nvPr/>
        </p:nvSpPr>
        <p:spPr bwMode="auto">
          <a:xfrm>
            <a:off x="2244725" y="2257425"/>
            <a:ext cx="895350" cy="522288"/>
          </a:xfrm>
          <a:prstGeom prst="rect">
            <a:avLst/>
          </a:prstGeom>
          <a:noFill/>
          <a:ln w="9525">
            <a:noFill/>
            <a:miter lim="800000"/>
          </a:ln>
        </p:spPr>
        <p:txBody>
          <a:bodyPr wrap="none">
            <a:spAutoFit/>
          </a:bodyPr>
          <a:lstStyle/>
          <a:p>
            <a:r>
              <a:rPr lang="zh-CN" altLang="en-US" sz="2800" dirty="0">
                <a:latin typeface="楷体" panose="02010609060101010101" pitchFamily="49" charset="-122"/>
                <a:ea typeface="楷体" panose="02010609060101010101" pitchFamily="49" charset="-122"/>
              </a:rPr>
              <a:t>强嘴</a:t>
            </a:r>
            <a:endParaRPr lang="zh-CN" altLang="en-US" sz="2800" dirty="0">
              <a:latin typeface="楷体" panose="02010609060101010101" pitchFamily="49" charset="-122"/>
              <a:ea typeface="楷体" panose="02010609060101010101" pitchFamily="49" charset="-122"/>
            </a:endParaRPr>
          </a:p>
        </p:txBody>
      </p:sp>
      <p:sp>
        <p:nvSpPr>
          <p:cNvPr id="22" name="文本框 21"/>
          <p:cNvSpPr txBox="1">
            <a:spLocks noChangeArrowheads="1"/>
          </p:cNvSpPr>
          <p:nvPr/>
        </p:nvSpPr>
        <p:spPr bwMode="auto">
          <a:xfrm>
            <a:off x="2243138" y="501650"/>
            <a:ext cx="893762"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强大</a:t>
            </a:r>
            <a:endParaRPr lang="zh-CN" altLang="en-US" sz="2800">
              <a:latin typeface="楷体" panose="02010609060101010101" pitchFamily="49" charset="-122"/>
              <a:ea typeface="楷体" panose="02010609060101010101" pitchFamily="49" charset="-122"/>
            </a:endParaRPr>
          </a:p>
        </p:txBody>
      </p:sp>
      <p:sp>
        <p:nvSpPr>
          <p:cNvPr id="23" name="文本框 22"/>
          <p:cNvSpPr txBox="1">
            <a:spLocks noChangeArrowheads="1"/>
          </p:cNvSpPr>
          <p:nvPr/>
        </p:nvSpPr>
        <p:spPr bwMode="auto">
          <a:xfrm>
            <a:off x="2243138" y="2779713"/>
            <a:ext cx="893762"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倔强</a:t>
            </a:r>
            <a:endParaRPr lang="zh-CN" altLang="en-US" sz="2800">
              <a:latin typeface="楷体" panose="02010609060101010101" pitchFamily="49" charset="-122"/>
              <a:ea typeface="楷体" panose="02010609060101010101" pitchFamily="49" charset="-122"/>
            </a:endParaRPr>
          </a:p>
        </p:txBody>
      </p:sp>
      <p:sp>
        <p:nvSpPr>
          <p:cNvPr id="29" name="左大括号 28"/>
          <p:cNvSpPr/>
          <p:nvPr/>
        </p:nvSpPr>
        <p:spPr>
          <a:xfrm>
            <a:off x="2090738" y="641350"/>
            <a:ext cx="277812" cy="1317625"/>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32" name="文本框 31"/>
          <p:cNvSpPr txBox="1">
            <a:spLocks noChangeArrowheads="1"/>
          </p:cNvSpPr>
          <p:nvPr/>
        </p:nvSpPr>
        <p:spPr bwMode="auto">
          <a:xfrm>
            <a:off x="1158875" y="3360738"/>
            <a:ext cx="816249"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rPr>
              <a:t>hu</a:t>
            </a:r>
            <a:r>
              <a:rPr lang="en-US" altLang="zh-CN" sz="2800">
                <a:latin typeface="汉语拼音" panose="020B0604020202020204" pitchFamily="34" charset="0"/>
                <a:cs typeface="汉语拼音" panose="020B0604020202020204" pitchFamily="34" charset="0"/>
                <a:sym typeface="+mn-ea"/>
              </a:rPr>
              <a:t>à</a:t>
            </a:r>
            <a:endParaRPr lang="en-US" altLang="zh-CN" sz="2800">
              <a:latin typeface="汉语拼音" panose="020B0604020202020204" pitchFamily="34" charset="0"/>
              <a:cs typeface="汉语拼音" panose="020B0604020202020204" pitchFamily="34" charset="0"/>
            </a:endParaRPr>
          </a:p>
        </p:txBody>
      </p:sp>
      <p:sp>
        <p:nvSpPr>
          <p:cNvPr id="33" name="文本框 32"/>
          <p:cNvSpPr txBox="1">
            <a:spLocks noChangeArrowheads="1"/>
          </p:cNvSpPr>
          <p:nvPr/>
        </p:nvSpPr>
        <p:spPr bwMode="auto">
          <a:xfrm>
            <a:off x="1139825" y="4170363"/>
            <a:ext cx="816249"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sym typeface="+mn-ea"/>
              </a:rPr>
              <a:t>huá</a:t>
            </a:r>
            <a:endParaRPr lang="en-US" altLang="zh-CN" sz="2800">
              <a:latin typeface="汉语拼音" panose="020B0604020202020204" pitchFamily="34" charset="0"/>
              <a:cs typeface="汉语拼音" panose="020B0604020202020204" pitchFamily="34" charset="0"/>
              <a:sym typeface="+mn-ea"/>
            </a:endParaRPr>
          </a:p>
        </p:txBody>
      </p:sp>
      <p:sp>
        <p:nvSpPr>
          <p:cNvPr id="36" name="文本框 35"/>
          <p:cNvSpPr txBox="1">
            <a:spLocks noChangeArrowheads="1"/>
          </p:cNvSpPr>
          <p:nvPr/>
        </p:nvSpPr>
        <p:spPr bwMode="auto">
          <a:xfrm>
            <a:off x="1831975" y="4170363"/>
            <a:ext cx="895350"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划船</a:t>
            </a:r>
            <a:endParaRPr lang="zh-CN" altLang="en-US" sz="2800">
              <a:latin typeface="楷体" panose="02010609060101010101" pitchFamily="49" charset="-122"/>
              <a:ea typeface="楷体" panose="02010609060101010101" pitchFamily="49" charset="-122"/>
            </a:endParaRPr>
          </a:p>
        </p:txBody>
      </p:sp>
      <p:sp>
        <p:nvSpPr>
          <p:cNvPr id="37" name="文本框 36"/>
          <p:cNvSpPr txBox="1">
            <a:spLocks noChangeArrowheads="1"/>
          </p:cNvSpPr>
          <p:nvPr/>
        </p:nvSpPr>
        <p:spPr bwMode="auto">
          <a:xfrm>
            <a:off x="1831975" y="3360738"/>
            <a:ext cx="895350"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计划</a:t>
            </a:r>
            <a:endParaRPr lang="zh-CN" altLang="en-US" sz="2800">
              <a:latin typeface="楷体" panose="02010609060101010101" pitchFamily="49" charset="-122"/>
              <a:ea typeface="楷体" panose="02010609060101010101" pitchFamily="49" charset="-122"/>
            </a:endParaRPr>
          </a:p>
        </p:txBody>
      </p:sp>
      <p:sp>
        <p:nvSpPr>
          <p:cNvPr id="21" name="文本框 20"/>
          <p:cNvSpPr txBox="1">
            <a:spLocks noChangeArrowheads="1"/>
          </p:cNvSpPr>
          <p:nvPr/>
        </p:nvSpPr>
        <p:spPr bwMode="auto">
          <a:xfrm>
            <a:off x="412750" y="3735388"/>
            <a:ext cx="538163"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划</a:t>
            </a:r>
            <a:endParaRPr lang="zh-CN" altLang="en-US" sz="2800">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2243138" y="1263650"/>
            <a:ext cx="893762" cy="520700"/>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要强</a:t>
            </a:r>
            <a:endParaRPr lang="zh-CN" altLang="en-US" sz="2800">
              <a:latin typeface="楷体" panose="02010609060101010101" pitchFamily="49" charset="-122"/>
              <a:ea typeface="楷体" panose="02010609060101010101" pitchFamily="49" charset="-122"/>
            </a:endParaRPr>
          </a:p>
        </p:txBody>
      </p:sp>
      <p:sp>
        <p:nvSpPr>
          <p:cNvPr id="40" name="文本框 39"/>
          <p:cNvSpPr txBox="1">
            <a:spLocks noChangeArrowheads="1"/>
          </p:cNvSpPr>
          <p:nvPr/>
        </p:nvSpPr>
        <p:spPr bwMode="auto">
          <a:xfrm>
            <a:off x="2243138" y="1643063"/>
            <a:ext cx="893762"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强横</a:t>
            </a:r>
            <a:endParaRPr lang="zh-CN" altLang="en-US" sz="2800">
              <a:latin typeface="楷体" panose="02010609060101010101" pitchFamily="49" charset="-122"/>
              <a:ea typeface="楷体" panose="02010609060101010101" pitchFamily="49" charset="-122"/>
            </a:endParaRPr>
          </a:p>
        </p:txBody>
      </p:sp>
      <p:sp>
        <p:nvSpPr>
          <p:cNvPr id="41" name="左大括号 40"/>
          <p:cNvSpPr/>
          <p:nvPr/>
        </p:nvSpPr>
        <p:spPr>
          <a:xfrm>
            <a:off x="-4860925" y="5630863"/>
            <a:ext cx="155575" cy="9144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42" name="左大括号 41"/>
          <p:cNvSpPr/>
          <p:nvPr/>
        </p:nvSpPr>
        <p:spPr>
          <a:xfrm>
            <a:off x="1003300" y="3538538"/>
            <a:ext cx="155575" cy="9144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43" name="线形标注 1 42"/>
          <p:cNvSpPr/>
          <p:nvPr/>
        </p:nvSpPr>
        <p:spPr bwMode="auto">
          <a:xfrm>
            <a:off x="4284663" y="1203325"/>
            <a:ext cx="4319587" cy="1652588"/>
          </a:xfrm>
          <a:prstGeom prst="borderCallout1">
            <a:avLst>
              <a:gd name="adj1" fmla="val 6917"/>
              <a:gd name="adj2" fmla="val -1764"/>
              <a:gd name="adj3" fmla="val 9991"/>
              <a:gd name="adj4" fmla="val -30245"/>
            </a:avLst>
          </a:prstGeom>
          <a:solidFill>
            <a:schemeClr val="accent1"/>
          </a:solidFill>
          <a:ln w="12700" algn="ctr">
            <a:solidFill>
              <a:srgbClr val="89A4A7"/>
            </a:solidFill>
            <a:miter lim="800000"/>
          </a:ln>
        </p:spPr>
        <p:txBody>
          <a:bodyPr anchor="ctr"/>
          <a:lstStyle/>
          <a:p>
            <a:pPr fontAlgn="auto">
              <a:spcBef>
                <a:spcPts val="0"/>
              </a:spcBef>
              <a:spcAft>
                <a:spcPts val="0"/>
              </a:spcAft>
              <a:defRPr/>
            </a:pPr>
            <a:r>
              <a:rPr lang="zh-CN" altLang="en-US" sz="2800" dirty="0" smtClean="0">
                <a:latin typeface="楷体" panose="02010609060101010101" pitchFamily="49" charset="-122"/>
                <a:ea typeface="楷体" panose="02010609060101010101" pitchFamily="49" charset="-122"/>
                <a:sym typeface="+mn-ea"/>
              </a:rPr>
              <a:t>    只有</a:t>
            </a:r>
            <a:r>
              <a:rPr lang="zh-CN" altLang="en-US" sz="2800" dirty="0">
                <a:latin typeface="楷体" panose="02010609060101010101" pitchFamily="49" charset="-122"/>
                <a:ea typeface="楷体" panose="02010609060101010101" pitchFamily="49" charset="-122"/>
                <a:sym typeface="+mn-ea"/>
              </a:rPr>
              <a:t>在表示固执，不服从的时候，读</a:t>
            </a:r>
            <a:r>
              <a:rPr lang="zh-CN" altLang="en-US" sz="2800" dirty="0">
                <a:latin typeface="+mj-lt"/>
                <a:ea typeface="楷体" panose="02010609060101010101" pitchFamily="49" charset="-122"/>
                <a:cs typeface="+mj-lt"/>
                <a:sym typeface="+mn-ea"/>
              </a:rPr>
              <a:t>“</a:t>
            </a:r>
            <a:r>
              <a:rPr lang="en-US" altLang="zh-CN" sz="2800" dirty="0">
                <a:latin typeface="汉语拼音" panose="020B0604020202020204" pitchFamily="34" charset="0"/>
                <a:ea typeface="楷体" panose="02010609060101010101" pitchFamily="49" charset="-122"/>
                <a:cs typeface="汉语拼音" panose="020B0604020202020204" pitchFamily="34" charset="0"/>
                <a:sym typeface="+mn-ea"/>
              </a:rPr>
              <a:t>jià</a:t>
            </a:r>
            <a:r>
              <a:rPr lang="zh-CN" altLang="en-US" sz="2800" dirty="0">
                <a:latin typeface="汉语拼音" panose="020B0604020202020204" pitchFamily="34" charset="0"/>
                <a:ea typeface="楷体" panose="02010609060101010101" pitchFamily="49" charset="-122"/>
                <a:cs typeface="汉语拼音" panose="020B0604020202020204" pitchFamily="34" charset="0"/>
                <a:sym typeface="+mn-ea"/>
              </a:rPr>
              <a:t>n</a:t>
            </a:r>
            <a:r>
              <a:rPr lang="en-US" altLang="zh-CN" sz="2800" dirty="0">
                <a:latin typeface="汉语拼音" panose="020B0604020202020204" pitchFamily="34" charset="0"/>
                <a:ea typeface="楷体" panose="02010609060101010101" pitchFamily="49" charset="-122"/>
                <a:cs typeface="汉语拼音" panose="020B0604020202020204" pitchFamily="34" charset="0"/>
                <a:sym typeface="+mn-ea"/>
              </a:rPr>
              <a:t>g</a:t>
            </a:r>
            <a:r>
              <a:rPr lang="zh-CN" altLang="en-US" sz="2800" dirty="0">
                <a:latin typeface="+mj-lt"/>
                <a:ea typeface="楷体" panose="02010609060101010101" pitchFamily="49" charset="-122"/>
                <a:cs typeface="+mj-lt"/>
                <a:sym typeface="+mn-ea"/>
              </a:rPr>
              <a:t>”</a:t>
            </a:r>
            <a:r>
              <a:rPr lang="zh-CN" altLang="en-US" sz="2800" dirty="0">
                <a:latin typeface="楷体" panose="02010609060101010101" pitchFamily="49" charset="-122"/>
                <a:ea typeface="楷体" panose="02010609060101010101" pitchFamily="49" charset="-122"/>
                <a:sym typeface="+mn-ea"/>
              </a:rPr>
              <a:t>，其余都读</a:t>
            </a:r>
            <a:r>
              <a:rPr lang="zh-CN" altLang="en-US" sz="2800" dirty="0">
                <a:latin typeface="+mn-lt"/>
                <a:ea typeface="楷体" panose="02010609060101010101" pitchFamily="49" charset="-122"/>
                <a:cs typeface="+mn-lt"/>
                <a:sym typeface="+mn-ea"/>
              </a:rPr>
              <a:t>“</a:t>
            </a:r>
            <a:r>
              <a:rPr lang="en-US" altLang="zh-CN" sz="2800" dirty="0">
                <a:latin typeface="汉语拼音" panose="020B0604020202020204" pitchFamily="34" charset="0"/>
                <a:ea typeface="楷体" panose="02010609060101010101" pitchFamily="49" charset="-122"/>
                <a:cs typeface="汉语拼音" panose="020B0604020202020204" pitchFamily="34" charset="0"/>
                <a:sym typeface="+mn-ea"/>
              </a:rPr>
              <a:t>qiá</a:t>
            </a:r>
            <a:r>
              <a:rPr lang="zh-CN" altLang="en-US" sz="2800" dirty="0">
                <a:latin typeface="汉语拼音" panose="020B0604020202020204" pitchFamily="34" charset="0"/>
                <a:ea typeface="楷体" panose="02010609060101010101" pitchFamily="49" charset="-122"/>
                <a:cs typeface="汉语拼音" panose="020B0604020202020204" pitchFamily="34" charset="0"/>
                <a:sym typeface="+mn-ea"/>
              </a:rPr>
              <a:t>n</a:t>
            </a:r>
            <a:r>
              <a:rPr lang="en-US" altLang="zh-CN" sz="2800" dirty="0">
                <a:latin typeface="汉语拼音" panose="020B0604020202020204" pitchFamily="34" charset="0"/>
                <a:ea typeface="楷体" panose="02010609060101010101" pitchFamily="49" charset="-122"/>
                <a:cs typeface="汉语拼音" panose="020B0604020202020204" pitchFamily="34" charset="0"/>
                <a:sym typeface="+mn-ea"/>
              </a:rPr>
              <a:t>g</a:t>
            </a:r>
            <a:r>
              <a:rPr lang="zh-CN" altLang="en-US" sz="2800" dirty="0">
                <a:latin typeface="+mn-lt"/>
                <a:ea typeface="楷体" panose="02010609060101010101" pitchFamily="49" charset="-122"/>
                <a:cs typeface="+mn-lt"/>
                <a:sym typeface="+mn-ea"/>
              </a:rPr>
              <a:t>”</a:t>
            </a:r>
            <a:r>
              <a:rPr lang="zh-CN" altLang="en-US"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a:spLocks noChangeArrowheads="1"/>
          </p:cNvSpPr>
          <p:nvPr/>
        </p:nvSpPr>
        <p:spPr bwMode="auto">
          <a:xfrm>
            <a:off x="261938" y="803275"/>
            <a:ext cx="1960562" cy="522288"/>
          </a:xfrm>
          <a:prstGeom prst="rect">
            <a:avLst/>
          </a:prstGeom>
          <a:noFill/>
          <a:ln w="9525">
            <a:noFill/>
            <a:miter lim="800000"/>
          </a:ln>
        </p:spPr>
        <p:txBody>
          <a:bodyPr wrap="none">
            <a:spAutoFit/>
          </a:bodyPr>
          <a:lstStyle/>
          <a:p>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选词填空</a:t>
            </a:r>
            <a:endParaRPr lang="zh-CN" altLang="en-US" sz="280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261938" y="1203325"/>
            <a:ext cx="8882062" cy="3536950"/>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rPr>
              <a:t>           </a:t>
            </a:r>
            <a:r>
              <a:rPr lang="zh-CN" altLang="en-US" sz="2800">
                <a:latin typeface="楷体" panose="02010609060101010101" pitchFamily="49" charset="-122"/>
                <a:ea typeface="楷体" panose="02010609060101010101" pitchFamily="49" charset="-122"/>
              </a:rPr>
              <a:t>抢救   拯救   挽救   救助 </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Wingdings" panose="05000000000000000000" pitchFamily="2" charset="2"/>
              </a:rPr>
              <a:t></a:t>
            </a:r>
            <a:r>
              <a:rPr lang="zh-CN" altLang="en-US" sz="2800">
                <a:latin typeface="楷体" panose="02010609060101010101" pitchFamily="49" charset="-122"/>
                <a:ea typeface="楷体" panose="02010609060101010101" pitchFamily="49" charset="-122"/>
              </a:rPr>
              <a:t>老爷爷得了重病，医生们正在全力</a:t>
            </a:r>
            <a:r>
              <a:rPr lang="en-US" altLang="zh-CN" sz="2800">
                <a:latin typeface="楷体" panose="02010609060101010101" pitchFamily="49" charset="-122"/>
                <a:ea typeface="楷体" panose="02010609060101010101" pitchFamily="49" charset="-122"/>
              </a:rPr>
              <a:t>(     )</a:t>
            </a:r>
            <a:r>
              <a:rPr lang="zh-CN" altLang="en-US" sz="2800">
                <a:latin typeface="楷体" panose="02010609060101010101" pitchFamily="49" charset="-122"/>
                <a:ea typeface="楷体" panose="02010609060101010101" pitchFamily="49" charset="-122"/>
              </a:rPr>
              <a:t> 。</a:t>
            </a:r>
            <a:endParaRPr lang="zh-CN" altLang="en-US" sz="2800">
              <a:latin typeface="楷体" panose="02010609060101010101" pitchFamily="49" charset="-122"/>
              <a:ea typeface="楷体" panose="02010609060101010101" pitchFamily="49" charset="-122"/>
            </a:endParaRPr>
          </a:p>
          <a:p>
            <a:endParaRPr lang="en-US" altLang="zh-CN" sz="2800">
              <a:latin typeface="楷体" panose="02010609060101010101" pitchFamily="49" charset="-122"/>
              <a:ea typeface="楷体" panose="02010609060101010101" pitchFamily="49" charset="-122"/>
              <a:sym typeface="Wingdings" panose="05000000000000000000" pitchFamily="2" charset="2"/>
            </a:endParaRPr>
          </a:p>
          <a:p>
            <a:r>
              <a:rPr lang="en-US" altLang="zh-CN" sz="2800">
                <a:latin typeface="楷体" panose="02010609060101010101" pitchFamily="49" charset="-122"/>
                <a:ea typeface="楷体" panose="02010609060101010101" pitchFamily="49" charset="-122"/>
                <a:sym typeface="Wingdings" panose="05000000000000000000" pitchFamily="2" charset="2"/>
              </a:rPr>
              <a:t></a:t>
            </a:r>
            <a:r>
              <a:rPr lang="zh-CN" altLang="en-US" sz="2800">
                <a:latin typeface="楷体" panose="02010609060101010101" pitchFamily="49" charset="-122"/>
                <a:ea typeface="楷体" panose="02010609060101010101" pitchFamily="49" charset="-122"/>
              </a:rPr>
              <a:t>语文老师每月拿出一百元钱，</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一名失学儿童。</a:t>
            </a:r>
            <a:endParaRPr lang="zh-CN" altLang="en-US" sz="2800">
              <a:latin typeface="楷体" panose="02010609060101010101" pitchFamily="49" charset="-122"/>
              <a:ea typeface="楷体" panose="02010609060101010101" pitchFamily="49" charset="-122"/>
              <a:sym typeface="+mn-ea"/>
            </a:endParaRPr>
          </a:p>
          <a:p>
            <a:endParaRPr lang="en-US" altLang="zh-CN" sz="2800">
              <a:latin typeface="楷体" panose="02010609060101010101" pitchFamily="49" charset="-122"/>
              <a:ea typeface="楷体" panose="02010609060101010101" pitchFamily="49" charset="-122"/>
              <a:sym typeface="Wingdings" panose="05000000000000000000" pitchFamily="2" charset="2"/>
            </a:endParaRPr>
          </a:p>
          <a:p>
            <a:r>
              <a:rPr lang="en-US" altLang="zh-CN" sz="2800">
                <a:latin typeface="楷体" panose="02010609060101010101" pitchFamily="49" charset="-122"/>
                <a:ea typeface="楷体" panose="02010609060101010101" pitchFamily="49" charset="-122"/>
                <a:sym typeface="Wingdings" panose="05000000000000000000" pitchFamily="2" charset="2"/>
              </a:rPr>
              <a:t></a:t>
            </a:r>
            <a:r>
              <a:rPr lang="zh-CN" altLang="en-US" sz="2800">
                <a:latin typeface="楷体" panose="02010609060101010101" pitchFamily="49" charset="-122"/>
                <a:ea typeface="楷体" panose="02010609060101010101" pitchFamily="49" charset="-122"/>
                <a:sym typeface="+mn-ea"/>
              </a:rPr>
              <a:t>老麻雀不顾自己的危险，一心只想</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自己的幼儿。</a:t>
            </a:r>
            <a:endParaRPr lang="zh-CN" altLang="en-US" sz="2800">
              <a:latin typeface="楷体" panose="02010609060101010101" pitchFamily="49" charset="-122"/>
              <a:ea typeface="楷体" panose="02010609060101010101" pitchFamily="49" charset="-122"/>
              <a:sym typeface="+mn-ea"/>
            </a:endParaRPr>
          </a:p>
          <a:p>
            <a:r>
              <a:rPr lang="en-US" altLang="zh-CN" sz="2800">
                <a:latin typeface="楷体" panose="02010609060101010101" pitchFamily="49" charset="-122"/>
                <a:ea typeface="楷体" panose="02010609060101010101" pitchFamily="49" charset="-122"/>
                <a:sym typeface="+mn-ea"/>
              </a:rPr>
              <a:t>4.</a:t>
            </a:r>
            <a:r>
              <a:rPr lang="zh-CN" altLang="en-US" sz="2800">
                <a:latin typeface="楷体" panose="02010609060101010101" pitchFamily="49" charset="-122"/>
                <a:ea typeface="楷体" panose="02010609060101010101" pitchFamily="49" charset="-122"/>
                <a:sym typeface="+mn-ea"/>
              </a:rPr>
              <a:t>他为了</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乡亲们的生命，最后牺牲了自己。</a:t>
            </a:r>
            <a:endParaRPr lang="zh-CN" altLang="en-US" sz="2800">
              <a:latin typeface="楷体" panose="02010609060101010101" pitchFamily="49" charset="-122"/>
              <a:ea typeface="楷体" panose="02010609060101010101" pitchFamily="49" charset="-122"/>
              <a:sym typeface="+mn-ea"/>
            </a:endParaRPr>
          </a:p>
        </p:txBody>
      </p:sp>
      <p:sp>
        <p:nvSpPr>
          <p:cNvPr id="3" name="文本框 2"/>
          <p:cNvSpPr txBox="1">
            <a:spLocks noChangeArrowheads="1"/>
          </p:cNvSpPr>
          <p:nvPr/>
        </p:nvSpPr>
        <p:spPr bwMode="auto">
          <a:xfrm>
            <a:off x="6178550" y="1624013"/>
            <a:ext cx="898525" cy="522287"/>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抢救</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4" name="文本框 3"/>
          <p:cNvSpPr txBox="1">
            <a:spLocks noChangeArrowheads="1"/>
          </p:cNvSpPr>
          <p:nvPr/>
        </p:nvSpPr>
        <p:spPr bwMode="auto">
          <a:xfrm>
            <a:off x="5580063" y="2486025"/>
            <a:ext cx="896937"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救助</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6283325" y="3297238"/>
            <a:ext cx="896938"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挽救</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1944688" y="4159250"/>
            <a:ext cx="896937"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拯救</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6" name="文本框 15"/>
          <p:cNvSpPr txBox="1">
            <a:spLocks noChangeArrowheads="1"/>
          </p:cNvSpPr>
          <p:nvPr/>
        </p:nvSpPr>
        <p:spPr bwMode="auto">
          <a:xfrm>
            <a:off x="261938" y="342900"/>
            <a:ext cx="2316162" cy="522288"/>
          </a:xfrm>
          <a:prstGeom prst="rect">
            <a:avLst/>
          </a:prstGeom>
          <a:noFill/>
          <a:ln w="9525">
            <a:noFill/>
            <a:miter lim="800000"/>
          </a:ln>
        </p:spPr>
        <p:txBody>
          <a:bodyPr wrap="none">
            <a:spAutoFit/>
          </a:bodyPr>
          <a:lstStyle/>
          <a:p>
            <a:r>
              <a:rPr lang="zh-CN" altLang="en-US" sz="2800" dirty="0">
                <a:latin typeface="楷体" panose="02010609060101010101" pitchFamily="49" charset="-122"/>
                <a:ea typeface="楷体" panose="02010609060101010101" pitchFamily="49" charset="-122"/>
              </a:rPr>
              <a:t>五、巩固练习</a:t>
            </a:r>
            <a:endParaRPr lang="zh-CN" altLang="en-US" sz="28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a:spLocks noChangeArrowheads="1"/>
          </p:cNvSpPr>
          <p:nvPr/>
        </p:nvSpPr>
        <p:spPr bwMode="auto">
          <a:xfrm>
            <a:off x="574675" y="4364038"/>
            <a:ext cx="7905750" cy="522287"/>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军、 敌 </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花</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日</a:t>
            </a:r>
            <a:r>
              <a:rPr lang="en-US" altLang="zh-CN" sz="2800" dirty="0">
                <a:latin typeface="楷体" panose="02010609060101010101" pitchFamily="49" charset="-122"/>
                <a:ea typeface="楷体" panose="02010609060101010101" pitchFamily="49" charset="-122"/>
                <a:sym typeface="+mn-ea"/>
              </a:rPr>
              <a:t>(   )</a:t>
            </a:r>
            <a:endParaRPr lang="en-US" altLang="zh-CN" sz="2800" dirty="0">
              <a:latin typeface="楷体" panose="02010609060101010101" pitchFamily="49" charset="-122"/>
              <a:ea typeface="楷体" panose="02010609060101010101" pitchFamily="49" charset="-122"/>
            </a:endParaRPr>
          </a:p>
        </p:txBody>
      </p:sp>
      <p:sp>
        <p:nvSpPr>
          <p:cNvPr id="15" name="文本框 14"/>
          <p:cNvSpPr txBox="1">
            <a:spLocks noChangeArrowheads="1"/>
          </p:cNvSpPr>
          <p:nvPr/>
        </p:nvSpPr>
        <p:spPr bwMode="auto">
          <a:xfrm>
            <a:off x="574675" y="3282950"/>
            <a:ext cx="7150100" cy="522288"/>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助、 威</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调、 </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议</a:t>
            </a:r>
            <a:endParaRPr lang="zh-CN" altLang="en-US" sz="2800" dirty="0">
              <a:latin typeface="楷体" panose="02010609060101010101" pitchFamily="49" charset="-122"/>
              <a:ea typeface="楷体" panose="02010609060101010101" pitchFamily="49" charset="-122"/>
              <a:sym typeface="+mn-ea"/>
            </a:endParaRPr>
          </a:p>
        </p:txBody>
      </p:sp>
      <p:sp>
        <p:nvSpPr>
          <p:cNvPr id="27" name="文本框 26"/>
          <p:cNvSpPr txBox="1">
            <a:spLocks noChangeArrowheads="1"/>
          </p:cNvSpPr>
          <p:nvPr/>
        </p:nvSpPr>
        <p:spPr bwMode="auto">
          <a:xfrm>
            <a:off x="574675" y="2203450"/>
            <a:ext cx="7521575" cy="522288"/>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国</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碍、  </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害、  </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备</a:t>
            </a:r>
            <a:endParaRPr lang="zh-CN" altLang="en-US" sz="2800" dirty="0">
              <a:latin typeface="楷体" panose="02010609060101010101" pitchFamily="49" charset="-122"/>
              <a:ea typeface="楷体" panose="02010609060101010101" pitchFamily="49" charset="-122"/>
              <a:sym typeface="+mn-ea"/>
            </a:endParaRPr>
          </a:p>
        </p:txBody>
      </p:sp>
      <p:sp>
        <p:nvSpPr>
          <p:cNvPr id="17" name="文本框 16"/>
          <p:cNvSpPr txBox="1">
            <a:spLocks noChangeArrowheads="1"/>
          </p:cNvSpPr>
          <p:nvPr/>
        </p:nvSpPr>
        <p:spPr bwMode="auto">
          <a:xfrm>
            <a:off x="574675" y="1123950"/>
            <a:ext cx="8010525" cy="520700"/>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视、 </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冲、 政 </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首</a:t>
            </a:r>
            <a:r>
              <a:rPr lang="en-US" altLang="zh-CN" sz="2800" dirty="0">
                <a:latin typeface="楷体" panose="02010609060101010101" pitchFamily="49" charset="-122"/>
                <a:ea typeface="楷体" panose="02010609060101010101" pitchFamily="49" charset="-122"/>
                <a:sym typeface="+mn-ea"/>
              </a:rPr>
              <a:t>(   )</a:t>
            </a:r>
            <a:endParaRPr lang="en-US" altLang="zh-CN" sz="2800" dirty="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3390900" y="665163"/>
            <a:ext cx="1608138" cy="460375"/>
          </a:xfrm>
          <a:prstGeom prst="rect">
            <a:avLst/>
          </a:prstGeom>
          <a:noFill/>
          <a:ln w="9525">
            <a:noFill/>
            <a:miter lim="800000"/>
          </a:ln>
        </p:spPr>
        <p:txBody>
          <a:bodyPr>
            <a:spAutoFit/>
          </a:bodyPr>
          <a:lstStyle/>
          <a:p>
            <a:r>
              <a:rPr lang="zh-CN" altLang="en-US" sz="2400" dirty="0"/>
              <a:t>府        俯 </a:t>
            </a:r>
            <a:endParaRPr lang="zh-CN" altLang="en-US" sz="2400" dirty="0"/>
          </a:p>
        </p:txBody>
      </p:sp>
      <p:sp>
        <p:nvSpPr>
          <p:cNvPr id="4" name="文本框 3"/>
          <p:cNvSpPr txBox="1">
            <a:spLocks noChangeArrowheads="1"/>
          </p:cNvSpPr>
          <p:nvPr/>
        </p:nvSpPr>
        <p:spPr bwMode="auto">
          <a:xfrm>
            <a:off x="855663" y="1123950"/>
            <a:ext cx="539750" cy="520700"/>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俯</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2624138" y="1123950"/>
            <a:ext cx="541337"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俯</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4918075" y="1123950"/>
            <a:ext cx="541338"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府</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7" name="文本框 6"/>
          <p:cNvSpPr txBox="1">
            <a:spLocks noChangeArrowheads="1"/>
          </p:cNvSpPr>
          <p:nvPr/>
        </p:nvSpPr>
        <p:spPr bwMode="auto">
          <a:xfrm>
            <a:off x="6907213" y="1123950"/>
            <a:ext cx="541337"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府</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8" name="文本框 7"/>
          <p:cNvSpPr txBox="1">
            <a:spLocks noChangeArrowheads="1"/>
          </p:cNvSpPr>
          <p:nvPr/>
        </p:nvSpPr>
        <p:spPr bwMode="auto">
          <a:xfrm>
            <a:off x="3392488" y="1743075"/>
            <a:ext cx="1887537" cy="460375"/>
          </a:xfrm>
          <a:prstGeom prst="rect">
            <a:avLst/>
          </a:prstGeom>
          <a:noFill/>
          <a:ln w="9525">
            <a:noFill/>
            <a:miter lim="800000"/>
          </a:ln>
        </p:spPr>
        <p:txBody>
          <a:bodyPr>
            <a:spAutoFit/>
          </a:bodyPr>
          <a:lstStyle/>
          <a:p>
            <a:r>
              <a:rPr lang="zh-CN" altLang="en-US" sz="2400" dirty="0"/>
              <a:t>防       妨</a:t>
            </a:r>
            <a:endParaRPr lang="zh-CN" altLang="en-US" sz="2400" dirty="0"/>
          </a:p>
        </p:txBody>
      </p:sp>
      <p:sp>
        <p:nvSpPr>
          <p:cNvPr id="9" name="文本框 8"/>
          <p:cNvSpPr txBox="1">
            <a:spLocks noChangeArrowheads="1"/>
          </p:cNvSpPr>
          <p:nvPr/>
        </p:nvSpPr>
        <p:spPr bwMode="auto">
          <a:xfrm>
            <a:off x="4587875" y="2203450"/>
            <a:ext cx="53975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妨</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0" name="文本框 9"/>
          <p:cNvSpPr txBox="1">
            <a:spLocks noChangeArrowheads="1"/>
          </p:cNvSpPr>
          <p:nvPr/>
        </p:nvSpPr>
        <p:spPr bwMode="auto">
          <a:xfrm>
            <a:off x="2624138" y="2203450"/>
            <a:ext cx="541337"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妨</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1" name="文本框 10"/>
          <p:cNvSpPr txBox="1">
            <a:spLocks noChangeArrowheads="1"/>
          </p:cNvSpPr>
          <p:nvPr/>
        </p:nvSpPr>
        <p:spPr bwMode="auto">
          <a:xfrm>
            <a:off x="1162050" y="2203450"/>
            <a:ext cx="541338" cy="522288"/>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防</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2" name="文本框 11"/>
          <p:cNvSpPr txBox="1">
            <a:spLocks noChangeArrowheads="1"/>
          </p:cNvSpPr>
          <p:nvPr/>
        </p:nvSpPr>
        <p:spPr bwMode="auto">
          <a:xfrm>
            <a:off x="6530975" y="2146300"/>
            <a:ext cx="53975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防</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3" name="文本框 12"/>
          <p:cNvSpPr txBox="1">
            <a:spLocks noChangeArrowheads="1"/>
          </p:cNvSpPr>
          <p:nvPr/>
        </p:nvSpPr>
        <p:spPr bwMode="auto">
          <a:xfrm>
            <a:off x="217488" y="374650"/>
            <a:ext cx="1960562" cy="522288"/>
          </a:xfrm>
          <a:prstGeom prst="rect">
            <a:avLst/>
          </a:prstGeom>
          <a:noFill/>
          <a:ln w="9525">
            <a:noFill/>
            <a:miter lim="800000"/>
          </a:ln>
        </p:spPr>
        <p:txBody>
          <a:bodyPr wrap="none">
            <a:spAutoFit/>
          </a:bodyPr>
          <a:lstStyle/>
          <a:p>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选字填空</a:t>
            </a:r>
            <a:endParaRPr lang="zh-CN" altLang="en-US" sz="2800">
              <a:latin typeface="楷体" panose="02010609060101010101" pitchFamily="49" charset="-122"/>
              <a:ea typeface="楷体" panose="02010609060101010101" pitchFamily="49" charset="-122"/>
            </a:endParaRPr>
          </a:p>
        </p:txBody>
      </p:sp>
      <p:sp>
        <p:nvSpPr>
          <p:cNvPr id="14" name="文本框 13"/>
          <p:cNvSpPr txBox="1">
            <a:spLocks noChangeArrowheads="1"/>
          </p:cNvSpPr>
          <p:nvPr/>
        </p:nvSpPr>
        <p:spPr bwMode="auto">
          <a:xfrm>
            <a:off x="3403600" y="2822575"/>
            <a:ext cx="1384300" cy="460375"/>
          </a:xfrm>
          <a:prstGeom prst="rect">
            <a:avLst/>
          </a:prstGeom>
          <a:noFill/>
          <a:ln w="9525">
            <a:noFill/>
            <a:miter lim="800000"/>
          </a:ln>
        </p:spPr>
        <p:txBody>
          <a:bodyPr wrap="none">
            <a:spAutoFit/>
          </a:bodyPr>
          <a:lstStyle/>
          <a:p>
            <a:r>
              <a:rPr lang="zh-CN" altLang="en-US" sz="2400" dirty="0"/>
              <a:t>协       胁</a:t>
            </a:r>
            <a:endParaRPr lang="zh-CN" altLang="en-US" sz="2400" dirty="0"/>
          </a:p>
        </p:txBody>
      </p:sp>
      <p:sp>
        <p:nvSpPr>
          <p:cNvPr id="16" name="文本框 15"/>
          <p:cNvSpPr txBox="1">
            <a:spLocks noChangeArrowheads="1"/>
          </p:cNvSpPr>
          <p:nvPr/>
        </p:nvSpPr>
        <p:spPr bwMode="auto">
          <a:xfrm>
            <a:off x="3390900" y="3903663"/>
            <a:ext cx="1468438" cy="460375"/>
          </a:xfrm>
          <a:prstGeom prst="rect">
            <a:avLst/>
          </a:prstGeom>
          <a:noFill/>
          <a:ln w="9525">
            <a:noFill/>
            <a:miter lim="800000"/>
          </a:ln>
        </p:spPr>
        <p:txBody>
          <a:bodyPr wrap="none">
            <a:spAutoFit/>
          </a:bodyPr>
          <a:lstStyle/>
          <a:p>
            <a:r>
              <a:rPr lang="zh-CN" altLang="en-US" sz="2400" dirty="0"/>
              <a:t>寇        冠</a:t>
            </a:r>
            <a:endParaRPr lang="zh-CN" altLang="en-US" sz="2400" dirty="0"/>
          </a:p>
        </p:txBody>
      </p:sp>
      <p:sp>
        <p:nvSpPr>
          <p:cNvPr id="19" name="文本框 18"/>
          <p:cNvSpPr txBox="1">
            <a:spLocks noChangeArrowheads="1"/>
          </p:cNvSpPr>
          <p:nvPr/>
        </p:nvSpPr>
        <p:spPr bwMode="auto">
          <a:xfrm>
            <a:off x="855663" y="3254375"/>
            <a:ext cx="539750" cy="522288"/>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协</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0" name="文本框 19"/>
          <p:cNvSpPr txBox="1">
            <a:spLocks noChangeArrowheads="1"/>
          </p:cNvSpPr>
          <p:nvPr/>
        </p:nvSpPr>
        <p:spPr bwMode="auto">
          <a:xfrm>
            <a:off x="6367463" y="3282950"/>
            <a:ext cx="53975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协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1" name="文本框 20"/>
          <p:cNvSpPr txBox="1">
            <a:spLocks noChangeArrowheads="1"/>
          </p:cNvSpPr>
          <p:nvPr/>
        </p:nvSpPr>
        <p:spPr bwMode="auto">
          <a:xfrm>
            <a:off x="4587875" y="3254375"/>
            <a:ext cx="53975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协</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2" name="文本框 21"/>
          <p:cNvSpPr txBox="1">
            <a:spLocks noChangeArrowheads="1"/>
          </p:cNvSpPr>
          <p:nvPr/>
        </p:nvSpPr>
        <p:spPr bwMode="auto">
          <a:xfrm>
            <a:off x="2938463" y="3282950"/>
            <a:ext cx="53975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胁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3" name="文本框 22"/>
          <p:cNvSpPr txBox="1">
            <a:spLocks noChangeArrowheads="1"/>
          </p:cNvSpPr>
          <p:nvPr/>
        </p:nvSpPr>
        <p:spPr bwMode="auto">
          <a:xfrm>
            <a:off x="4918075" y="4364038"/>
            <a:ext cx="541338"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冠</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4" name="文本框 23"/>
          <p:cNvSpPr txBox="1">
            <a:spLocks noChangeArrowheads="1"/>
          </p:cNvSpPr>
          <p:nvPr/>
        </p:nvSpPr>
        <p:spPr bwMode="auto">
          <a:xfrm>
            <a:off x="3165475" y="4364038"/>
            <a:ext cx="539750"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寇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5" name="文本框 24"/>
          <p:cNvSpPr txBox="1">
            <a:spLocks noChangeArrowheads="1"/>
          </p:cNvSpPr>
          <p:nvPr/>
        </p:nvSpPr>
        <p:spPr bwMode="auto">
          <a:xfrm>
            <a:off x="855663" y="4364038"/>
            <a:ext cx="539750" cy="522287"/>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冠</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6" name="文本框 25"/>
          <p:cNvSpPr txBox="1">
            <a:spLocks noChangeArrowheads="1"/>
          </p:cNvSpPr>
          <p:nvPr/>
        </p:nvSpPr>
        <p:spPr bwMode="auto">
          <a:xfrm>
            <a:off x="6645275" y="4364038"/>
            <a:ext cx="541338"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寇       </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down)">
                                      <p:cBhvr>
                                        <p:cTn id="69" dur="500"/>
                                        <p:tgtEl>
                                          <p:spTgt spid="2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4" grpId="0"/>
      <p:bldP spid="16" grpId="0"/>
      <p:bldP spid="19" grpId="0"/>
      <p:bldP spid="20" grpId="0"/>
      <p:bldP spid="21" grpId="0"/>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11138" y="404813"/>
            <a:ext cx="1020762" cy="598487"/>
          </a:xfrm>
          <a:prstGeom prst="rect">
            <a:avLst/>
          </a:prstGeom>
          <a:noFill/>
          <a:ln w="9525">
            <a:noFill/>
            <a:miter lim="800000"/>
          </a:ln>
        </p:spPr>
        <p:txBody>
          <a:bodyPr wrap="none">
            <a:spAutoFit/>
          </a:bodyPr>
          <a:lstStyle/>
          <a:p>
            <a:r>
              <a:rPr lang="zh-CN" altLang="en-US" sz="3300">
                <a:latin typeface="幼圆" panose="02010509060101010101" charset="-122"/>
                <a:ea typeface="幼圆" panose="02010509060101010101" charset="-122"/>
              </a:rPr>
              <a:t>词语</a:t>
            </a:r>
            <a:endParaRPr lang="zh-CN" altLang="en-US" sz="3300">
              <a:latin typeface="幼圆" panose="02010509060101010101" charset="-122"/>
              <a:ea typeface="幼圆" panose="02010509060101010101" charset="-122"/>
            </a:endParaRPr>
          </a:p>
        </p:txBody>
      </p:sp>
      <p:sp>
        <p:nvSpPr>
          <p:cNvPr id="4" name="文本框 3"/>
          <p:cNvSpPr txBox="1">
            <a:spLocks noChangeArrowheads="1"/>
          </p:cNvSpPr>
          <p:nvPr/>
        </p:nvSpPr>
        <p:spPr bwMode="auto">
          <a:xfrm>
            <a:off x="214313" y="1390650"/>
            <a:ext cx="2338387"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一、重点词语</a:t>
            </a:r>
            <a:endParaRPr lang="zh-CN" altLang="en-US" sz="2800">
              <a:latin typeface="楷体" panose="02010609060101010101" pitchFamily="49" charset="-122"/>
              <a:ea typeface="楷体" panose="02010609060101010101" pitchFamily="49" charset="-122"/>
            </a:endParaRPr>
          </a:p>
        </p:txBody>
      </p:sp>
      <p:sp>
        <p:nvSpPr>
          <p:cNvPr id="5" name="文本框 16"/>
          <p:cNvSpPr txBox="1">
            <a:spLocks noChangeArrowheads="1"/>
          </p:cNvSpPr>
          <p:nvPr/>
        </p:nvSpPr>
        <p:spPr bwMode="auto">
          <a:xfrm>
            <a:off x="214313" y="2071688"/>
            <a:ext cx="9102725" cy="13843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理所当然  无价之宝  绝口不提  完璧归赵  攻无不克 </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战无不胜  负荆请罪  同心协力  难以置信  不计其数</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无穷无尽</a:t>
            </a:r>
            <a:r>
              <a:rPr lang="zh-CN" altLang="en-US" sz="2800">
                <a:latin typeface="楷体" panose="02010609060101010101" pitchFamily="49" charset="-122"/>
                <a:ea typeface="楷体" panose="02010609060101010101" pitchFamily="49" charset="-122"/>
              </a:rPr>
              <a:t>    </a:t>
            </a:r>
            <a:endParaRPr lang="zh-CN" altLang="en-US" sz="2800">
              <a:latin typeface="楷体" panose="02010609060101010101" pitchFamily="49" charset="-122"/>
              <a:ea typeface="楷体" panose="02010609060101010101" pitchFamily="49" charset="-122"/>
            </a:endParaRPr>
          </a:p>
        </p:txBody>
      </p:sp>
      <p:sp>
        <p:nvSpPr>
          <p:cNvPr id="6" name="文本框 4"/>
          <p:cNvSpPr txBox="1">
            <a:spLocks noChangeArrowheads="1"/>
          </p:cNvSpPr>
          <p:nvPr/>
        </p:nvSpPr>
        <p:spPr bwMode="auto">
          <a:xfrm>
            <a:off x="192088" y="2790825"/>
            <a:ext cx="8185150" cy="460375"/>
          </a:xfrm>
          <a:prstGeom prst="rect">
            <a:avLst/>
          </a:prstGeom>
          <a:noFill/>
          <a:ln w="9525">
            <a:noFill/>
            <a:miter lim="800000"/>
          </a:ln>
        </p:spPr>
        <p:txBody>
          <a:bodyPr>
            <a:spAutoFit/>
          </a:bodyPr>
          <a:lstStyle/>
          <a:p>
            <a:r>
              <a:rPr lang="zh-CN" altLang="en-US" sz="2400"/>
              <a:t>    </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90513" y="928688"/>
            <a:ext cx="8853487" cy="952500"/>
          </a:xfrm>
          <a:prstGeom prst="rect">
            <a:avLst/>
          </a:prstGeom>
          <a:noFill/>
        </p:spPr>
        <p:txBody>
          <a:bodyPr>
            <a:spAutoFit/>
          </a:bodyPr>
          <a:lstStyle/>
          <a:p>
            <a:pPr fontAlgn="auto">
              <a:spcBef>
                <a:spcPts val="0"/>
              </a:spcBef>
              <a:spcAft>
                <a:spcPts val="0"/>
              </a:spcAft>
              <a:defRPr/>
            </a:pPr>
            <a:r>
              <a:rPr lang="zh-CN" altLang="en-US" sz="2800" b="1" dirty="0">
                <a:latin typeface="楷体" panose="02010609060101010101" pitchFamily="49" charset="-122"/>
                <a:ea typeface="楷体" panose="02010609060101010101" pitchFamily="49" charset="-122"/>
                <a:cs typeface="楷体" panose="02010609060101010101" pitchFamily="49" charset="-122"/>
              </a:rPr>
              <a:t>理所当然</a:t>
            </a:r>
            <a:r>
              <a:rPr lang="en-US" altLang="zh-CN" sz="2800" dirty="0">
                <a:latin typeface="汉语拼音" panose="020B0604020202020204" pitchFamily="34" charset="0"/>
                <a:ea typeface="楷体" panose="02010609060101010101" pitchFamily="49" charset="-122"/>
                <a:cs typeface="汉语拼音" panose="020B0604020202020204" pitchFamily="34" charset="0"/>
              </a:rPr>
              <a:t>(</a:t>
            </a:r>
            <a:r>
              <a:rPr lang="zh-CN" altLang="en-US" sz="2800" dirty="0">
                <a:latin typeface="汉语拼音" panose="020B0604020202020204" pitchFamily="34" charset="0"/>
                <a:ea typeface="楷体" panose="02010609060101010101" pitchFamily="49" charset="-122"/>
                <a:cs typeface="汉语拼音" panose="020B0604020202020204" pitchFamily="34" charset="0"/>
              </a:rPr>
              <a:t> lǐ suǒ dāng rán </a:t>
            </a:r>
            <a:r>
              <a:rPr lang="en-US" altLang="zh-CN" sz="2800" dirty="0">
                <a:latin typeface="+mj-lt"/>
                <a:ea typeface="楷体" panose="02010609060101010101" pitchFamily="49" charset="-122"/>
                <a:cs typeface="+mj-lt"/>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当然：应当如此。按道理应当这样。</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290513" y="2039938"/>
            <a:ext cx="8577262" cy="952500"/>
          </a:xfrm>
          <a:prstGeom prst="rect">
            <a:avLst/>
          </a:prstGeom>
          <a:noFill/>
        </p:spPr>
        <p:txBody>
          <a:bodyPr>
            <a:spAutoFit/>
          </a:bodyPr>
          <a:lstStyle/>
          <a:p>
            <a:pPr fontAlgn="auto">
              <a:spcBef>
                <a:spcPts val="0"/>
              </a:spcBef>
              <a:spcAft>
                <a:spcPts val="0"/>
              </a:spcAft>
              <a:defRPr/>
            </a:pP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无价之宝</a:t>
            </a:r>
            <a:r>
              <a:rPr lang="en-US" altLang="zh-CN" sz="2800" dirty="0">
                <a:latin typeface="+mj-lt"/>
                <a:ea typeface="楷体" panose="02010609060101010101" pitchFamily="49" charset="-122"/>
                <a:cs typeface="+mj-lt"/>
                <a:sym typeface="+mn-ea"/>
              </a:rPr>
              <a:t>(</a:t>
            </a:r>
            <a:r>
              <a:rPr lang="zh-CN" altLang="en-US" sz="2800" dirty="0">
                <a:latin typeface="汉语拼音" panose="020B0604020202020204" pitchFamily="34" charset="0"/>
                <a:ea typeface="楷体" panose="02010609060101010101" pitchFamily="49" charset="-122"/>
                <a:cs typeface="汉语拼音" panose="020B0604020202020204" pitchFamily="34" charset="0"/>
              </a:rPr>
              <a:t>wú jià zhī bǎo</a:t>
            </a:r>
            <a:r>
              <a:rPr lang="en-US" altLang="zh-CN" sz="2800" dirty="0">
                <a:latin typeface="+mj-lt"/>
                <a:ea typeface="楷体" panose="02010609060101010101" pitchFamily="49" charset="-122"/>
                <a:cs typeface="+mj-lt"/>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无法估价的宝物。指极珍贵的东西。</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8" name="文本框 4"/>
          <p:cNvSpPr txBox="1"/>
          <p:nvPr/>
        </p:nvSpPr>
        <p:spPr>
          <a:xfrm>
            <a:off x="357188" y="3286125"/>
            <a:ext cx="8589962" cy="952500"/>
          </a:xfrm>
          <a:prstGeom prst="rect">
            <a:avLst/>
          </a:prstGeom>
          <a:noFill/>
        </p:spPr>
        <p:txBody>
          <a:bodyPr>
            <a:spAutoFit/>
          </a:bodyPr>
          <a:lstStyle/>
          <a:p>
            <a:pPr fontAlgn="auto">
              <a:spcBef>
                <a:spcPts val="0"/>
              </a:spcBef>
              <a:spcAft>
                <a:spcPts val="0"/>
              </a:spcAft>
              <a:defRPr/>
            </a:pPr>
            <a:r>
              <a:rPr lang="zh-CN" altLang="en-US" sz="2800" b="1" dirty="0">
                <a:latin typeface="楷体" panose="02010609060101010101" pitchFamily="49" charset="-122"/>
                <a:ea typeface="楷体" panose="02010609060101010101" pitchFamily="49" charset="-122"/>
                <a:cs typeface="楷体" panose="02010609060101010101" pitchFamily="49" charset="-122"/>
              </a:rPr>
              <a:t>战无不胜</a:t>
            </a:r>
            <a:r>
              <a:rPr lang="en-US" altLang="zh-CN" sz="2800" dirty="0">
                <a:latin typeface="+mn-lt"/>
                <a:ea typeface="楷体" panose="02010609060101010101" pitchFamily="49" charset="-122"/>
                <a:cs typeface="+mn-lt"/>
                <a:sym typeface="+mn-ea"/>
              </a:rPr>
              <a:t>(</a:t>
            </a:r>
            <a:r>
              <a:rPr lang="zh-CN" altLang="en-US" sz="2800" dirty="0">
                <a:latin typeface="汉语拼音" panose="020B0604020202020204" pitchFamily="34" charset="0"/>
                <a:ea typeface="楷体" panose="02010609060101010101" pitchFamily="49" charset="-122"/>
                <a:cs typeface="汉语拼音" panose="020B0604020202020204" pitchFamily="34" charset="0"/>
              </a:rPr>
              <a:t>zhàn wú bù shèng</a:t>
            </a:r>
            <a:r>
              <a:rPr lang="en-US" altLang="zh-CN" sz="2800" dirty="0">
                <a:latin typeface="+mn-lt"/>
                <a:ea typeface="楷体" panose="02010609060101010101" pitchFamily="49" charset="-122"/>
                <a:cs typeface="+mn-lt"/>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 形容强大无比，可以战胜一切。也比喻办任何事情都能成功。</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1"/>
          <p:cNvSpPr txBox="1">
            <a:spLocks noChangeArrowheads="1"/>
          </p:cNvSpPr>
          <p:nvPr/>
        </p:nvSpPr>
        <p:spPr bwMode="auto">
          <a:xfrm>
            <a:off x="285750" y="1524000"/>
            <a:ext cx="8389938" cy="946150"/>
          </a:xfrm>
          <a:prstGeom prst="rect">
            <a:avLst/>
          </a:prstGeom>
          <a:noFill/>
          <a:ln w="9525">
            <a:noFill/>
            <a:miter lim="800000"/>
          </a:ln>
        </p:spPr>
        <p:txBody>
          <a:bodyPr>
            <a:spAutoFit/>
          </a:bodyPr>
          <a:lstStyle/>
          <a:p>
            <a:r>
              <a:rPr lang="zh-CN" altLang="en-US" sz="2800" b="1" dirty="0">
                <a:latin typeface="楷体" panose="02010609060101010101" pitchFamily="49" charset="-122"/>
                <a:ea typeface="楷体" panose="02010609060101010101" pitchFamily="49" charset="-122"/>
              </a:rPr>
              <a:t>攻无不克</a:t>
            </a:r>
            <a:r>
              <a:rPr lang="en-US" altLang="zh-CN" sz="2800" dirty="0">
                <a:ea typeface="楷体" panose="02010609060101010101" pitchFamily="49" charset="-122"/>
                <a:cs typeface="Arial" panose="020B0604020202020204" pitchFamily="34" charset="0"/>
                <a:sym typeface="+mn-ea"/>
              </a:rPr>
              <a:t>(</a:t>
            </a:r>
            <a:r>
              <a:rPr lang="zh-CN" altLang="en-US" sz="2800" dirty="0">
                <a:latin typeface="汉语拼音" panose="020B0604020202020204" pitchFamily="34" charset="0"/>
                <a:ea typeface="楷体" panose="02010609060101010101" pitchFamily="49" charset="-122"/>
                <a:cs typeface="汉语拼音" panose="020B0604020202020204" pitchFamily="34" charset="0"/>
              </a:rPr>
              <a:t>gōng wú bù kè </a:t>
            </a:r>
            <a:r>
              <a:rPr lang="en-US" altLang="zh-CN" sz="2800" dirty="0">
                <a:ea typeface="楷体" panose="02010609060101010101" pitchFamily="49" charset="-122"/>
                <a:cs typeface="Arial" panose="020B0604020202020204" pitchFamily="34" charset="0"/>
                <a:sym typeface="+mn-ea"/>
              </a:rPr>
              <a:t>)</a:t>
            </a:r>
            <a:r>
              <a:rPr lang="zh-CN" altLang="en-US"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rPr>
              <a:t>克：攻下。 没有攻占不下来的。形容力量无比强大。</a:t>
            </a:r>
            <a:endParaRPr lang="zh-CN" altLang="en-US" sz="2800" dirty="0">
              <a:latin typeface="楷体" panose="02010609060101010101" pitchFamily="49" charset="-122"/>
              <a:ea typeface="楷体" panose="02010609060101010101" pitchFamily="49" charset="-122"/>
            </a:endParaRPr>
          </a:p>
        </p:txBody>
      </p:sp>
      <p:sp>
        <p:nvSpPr>
          <p:cNvPr id="3" name="文本框 2"/>
          <p:cNvSpPr txBox="1"/>
          <p:nvPr/>
        </p:nvSpPr>
        <p:spPr>
          <a:xfrm>
            <a:off x="285750" y="928688"/>
            <a:ext cx="8651875" cy="522287"/>
          </a:xfrm>
          <a:prstGeom prst="rect">
            <a:avLst/>
          </a:prstGeom>
          <a:noFill/>
        </p:spPr>
        <p:txBody>
          <a:bodyPr>
            <a:spAutoFit/>
          </a:bodyPr>
          <a:lstStyle/>
          <a:p>
            <a:pPr fontAlgn="auto">
              <a:spcBef>
                <a:spcPts val="0"/>
              </a:spcBef>
              <a:spcAft>
                <a:spcPts val="0"/>
              </a:spcAft>
              <a:defRPr/>
            </a:pPr>
            <a:r>
              <a:rPr lang="zh-CN" altLang="en-US" sz="2800" b="1" dirty="0">
                <a:latin typeface="楷体" panose="02010609060101010101" pitchFamily="49" charset="-122"/>
                <a:ea typeface="楷体" panose="02010609060101010101" pitchFamily="49" charset="-122"/>
                <a:cs typeface="楷体" panose="02010609060101010101" pitchFamily="49" charset="-122"/>
              </a:rPr>
              <a:t>绝口不提</a:t>
            </a:r>
            <a:r>
              <a:rPr lang="en-US" altLang="zh-CN" sz="2800" dirty="0">
                <a:latin typeface="+mj-lt"/>
                <a:ea typeface="楷体" panose="02010609060101010101" pitchFamily="49" charset="-122"/>
                <a:cs typeface="+mj-lt"/>
                <a:sym typeface="+mn-ea"/>
              </a:rPr>
              <a:t>(</a:t>
            </a:r>
            <a:r>
              <a:rPr lang="zh-CN" altLang="en-US" sz="2800" dirty="0">
                <a:latin typeface="汉语拼音" panose="020B0604020202020204" pitchFamily="34" charset="0"/>
                <a:ea typeface="楷体" panose="02010609060101010101" pitchFamily="49" charset="-122"/>
                <a:cs typeface="汉语拼音" panose="020B0604020202020204" pitchFamily="34" charset="0"/>
              </a:rPr>
              <a:t>jué kǒu bù tí </a:t>
            </a:r>
            <a:r>
              <a:rPr lang="en-US" altLang="zh-CN" sz="2800" dirty="0">
                <a:latin typeface="+mj-lt"/>
                <a:ea typeface="楷体" panose="02010609060101010101" pitchFamily="49" charset="-122"/>
                <a:cs typeface="+mj-lt"/>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这件事情绝对不和别人说。</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285750" y="2549525"/>
            <a:ext cx="8464550" cy="522288"/>
          </a:xfrm>
          <a:prstGeom prst="rect">
            <a:avLst/>
          </a:prstGeom>
          <a:noFill/>
        </p:spPr>
        <p:txBody>
          <a:bodyPr>
            <a:spAutoFit/>
          </a:bodyPr>
          <a:lstStyle/>
          <a:p>
            <a:pPr fontAlgn="auto">
              <a:spcBef>
                <a:spcPts val="0"/>
              </a:spcBef>
              <a:spcAft>
                <a:spcPts val="0"/>
              </a:spcAft>
              <a:defRPr/>
            </a:pPr>
            <a:r>
              <a:rPr lang="zh-CN" altLang="en-US" sz="2800" b="1" dirty="0">
                <a:latin typeface="楷体" panose="02010609060101010101" pitchFamily="49" charset="-122"/>
                <a:ea typeface="楷体" panose="02010609060101010101" pitchFamily="49" charset="-122"/>
                <a:cs typeface="楷体" panose="02010609060101010101" pitchFamily="49" charset="-122"/>
              </a:rPr>
              <a:t>难以置信</a:t>
            </a:r>
            <a:r>
              <a:rPr lang="en-US" altLang="zh-CN" sz="2800" dirty="0">
                <a:latin typeface="+mj-lt"/>
                <a:ea typeface="楷体" panose="02010609060101010101" pitchFamily="49" charset="-122"/>
                <a:cs typeface="+mj-lt"/>
                <a:sym typeface="+mn-ea"/>
              </a:rPr>
              <a:t>(</a:t>
            </a:r>
            <a:r>
              <a:rPr lang="zh-CN" altLang="en-US" sz="2800" dirty="0">
                <a:latin typeface="+mj-lt"/>
                <a:ea typeface="楷体" panose="02010609060101010101" pitchFamily="49" charset="-122"/>
                <a:cs typeface="+mj-lt"/>
              </a:rPr>
              <a:t> </a:t>
            </a:r>
            <a:r>
              <a:rPr lang="zh-CN" altLang="en-US" sz="2800" dirty="0">
                <a:latin typeface="汉语拼音" panose="020B0604020202020204" pitchFamily="34" charset="0"/>
                <a:ea typeface="楷体" panose="02010609060101010101" pitchFamily="49" charset="-122"/>
                <a:cs typeface="汉语拼音" panose="020B0604020202020204" pitchFamily="34" charset="0"/>
              </a:rPr>
              <a:t>nán yǐ zhì xìn</a:t>
            </a:r>
            <a:r>
              <a:rPr lang="en-US" altLang="zh-CN" sz="2800" dirty="0">
                <a:latin typeface="+mj-lt"/>
                <a:ea typeface="楷体" panose="02010609060101010101" pitchFamily="49" charset="-122"/>
                <a:cs typeface="+mj-lt"/>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不容易相信。</a:t>
            </a: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p:txBody>
      </p:sp>
      <p:sp>
        <p:nvSpPr>
          <p:cNvPr id="7" name="线形标注 1 6"/>
          <p:cNvSpPr/>
          <p:nvPr/>
        </p:nvSpPr>
        <p:spPr>
          <a:xfrm>
            <a:off x="1428750" y="3357563"/>
            <a:ext cx="5907088" cy="981075"/>
          </a:xfrm>
          <a:prstGeom prst="borderCallout1">
            <a:avLst>
              <a:gd name="adj1" fmla="val 39097"/>
              <a:gd name="adj2" fmla="val -2050"/>
              <a:gd name="adj3" fmla="val -44551"/>
              <a:gd name="adj4" fmla="val 158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表示</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不相信，类似这样的词语，还有半信半疑、将信将疑、半信不信。</a:t>
            </a:r>
            <a:endPar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1"/>
                                        </p:tgtEl>
                                        <p:attrNameLst>
                                          <p:attrName>style.visibility</p:attrName>
                                        </p:attrNameLst>
                                      </p:cBhvr>
                                      <p:to>
                                        <p:strVal val="visible"/>
                                      </p:to>
                                    </p:set>
                                    <p:animEffect transition="in" filter="blinds(horizontal)">
                                      <p:cBhvr>
                                        <p:cTn id="12" dur="500"/>
                                        <p:tgtEl>
                                          <p:spTgt spid="307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 grpId="0"/>
      <p:bldP spid="6" grpId="0"/>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3513" y="1384300"/>
            <a:ext cx="8027987" cy="954088"/>
          </a:xfrm>
          <a:prstGeom prst="rect">
            <a:avLst/>
          </a:prstGeom>
          <a:noFill/>
        </p:spPr>
        <p:txBody>
          <a:bodyPr>
            <a:spAutoFit/>
          </a:bodyPr>
          <a:lstStyle/>
          <a:p>
            <a:pPr fontAlgn="auto">
              <a:spcBef>
                <a:spcPts val="0"/>
              </a:spcBef>
              <a:spcAft>
                <a:spcPts val="0"/>
              </a:spcAft>
              <a:defRPr/>
            </a:pPr>
            <a:r>
              <a:rPr lang="zh-CN" altLang="en-US" sz="2800" b="1">
                <a:latin typeface="楷体" panose="02010609060101010101" pitchFamily="49" charset="-122"/>
                <a:ea typeface="楷体" panose="02010609060101010101" pitchFamily="49" charset="-122"/>
                <a:cs typeface="楷体" panose="02010609060101010101" pitchFamily="49" charset="-122"/>
              </a:rPr>
              <a:t>同心协力</a:t>
            </a:r>
            <a:r>
              <a:rPr lang="en-US" altLang="zh-CN" sz="2800">
                <a:latin typeface="+mj-lt"/>
                <a:ea typeface="楷体" panose="02010609060101010101" pitchFamily="49" charset="-122"/>
                <a:cs typeface="+mj-lt"/>
                <a:sym typeface="+mn-ea"/>
              </a:rPr>
              <a:t>(</a:t>
            </a:r>
            <a:r>
              <a:rPr lang="zh-CN" altLang="en-US" sz="2800">
                <a:latin typeface="+mj-lt"/>
                <a:ea typeface="楷体" panose="02010609060101010101" pitchFamily="49" charset="-122"/>
                <a:cs typeface="+mj-lt"/>
              </a:rPr>
              <a:t> tóng xīn xié lì </a:t>
            </a:r>
            <a:r>
              <a:rPr lang="en-US" altLang="zh-CN" sz="2800">
                <a:latin typeface="+mj-lt"/>
                <a:ea typeface="楷体" panose="02010609060101010101" pitchFamily="49" charset="-122"/>
                <a:cs typeface="+mj-lt"/>
                <a:sym typeface="+mn-ea"/>
              </a:rPr>
              <a:t>)</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cs typeface="楷体" panose="02010609060101010101" pitchFamily="49" charset="-122"/>
              </a:rPr>
              <a:t>心：思想；协：合。 团结一致，共同努力。</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163513" y="2292350"/>
            <a:ext cx="7685087" cy="946150"/>
          </a:xfrm>
          <a:prstGeom prst="rect">
            <a:avLst/>
          </a:prstGeom>
          <a:noFill/>
        </p:spPr>
        <p:txBody>
          <a:bodyPr>
            <a:spAutoFit/>
          </a:bodyPr>
          <a:lstStyle/>
          <a:p>
            <a:r>
              <a:rPr lang="zh-CN" altLang="en-US" sz="2800" b="1">
                <a:latin typeface="楷体" panose="02010609060101010101" pitchFamily="49" charset="-122"/>
                <a:ea typeface="楷体" panose="02010609060101010101" pitchFamily="49" charset="-122"/>
              </a:rPr>
              <a:t>不计其数</a:t>
            </a:r>
            <a:r>
              <a:rPr lang="zh-CN" altLang="en-US" sz="2800">
                <a:latin typeface="楷体" panose="02010609060101010101" pitchFamily="49" charset="-122"/>
                <a:ea typeface="楷体" panose="02010609060101010101" pitchFamily="49" charset="-122"/>
              </a:rPr>
              <a:t> </a:t>
            </a:r>
            <a:r>
              <a:rPr lang="en-US" altLang="zh-CN" sz="2800">
                <a:ea typeface="楷体" panose="02010609060101010101" pitchFamily="49" charset="-122"/>
                <a:cs typeface="Arial" panose="020B0604020202020204" pitchFamily="34" charset="0"/>
                <a:sym typeface="+mn-ea"/>
              </a:rPr>
              <a:t>(</a:t>
            </a:r>
            <a:r>
              <a:rPr lang="zh-CN" altLang="en-US" sz="2800">
                <a:ea typeface="楷体" panose="02010609060101010101" pitchFamily="49" charset="-122"/>
                <a:cs typeface="Arial" panose="020B0604020202020204" pitchFamily="34" charset="0"/>
              </a:rPr>
              <a:t>b</a:t>
            </a:r>
            <a:r>
              <a:rPr lang="en-US" altLang="zh-CN" sz="2800">
                <a:latin typeface="楷体" panose="02010609060101010101" pitchFamily="49" charset="-122"/>
                <a:ea typeface="楷体" panose="02010609060101010101" pitchFamily="49" charset="-122"/>
              </a:rPr>
              <a:t>ú</a:t>
            </a:r>
            <a:r>
              <a:rPr lang="zh-CN" altLang="en-US" sz="2800">
                <a:ea typeface="楷体" panose="02010609060101010101" pitchFamily="49" charset="-122"/>
              </a:rPr>
              <a:t>jì qí shù </a:t>
            </a:r>
            <a:r>
              <a:rPr lang="en-US" altLang="zh-CN" sz="2800">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rPr>
              <a:t>没法计算数目。 形容很多。</a:t>
            </a:r>
            <a:endParaRPr lang="zh-CN" altLang="en-US" sz="2800">
              <a:latin typeface="楷体" panose="02010609060101010101" pitchFamily="49" charset="-122"/>
              <a:ea typeface="楷体" panose="02010609060101010101" pitchFamily="49" charset="-122"/>
            </a:endParaRPr>
          </a:p>
        </p:txBody>
      </p:sp>
      <p:sp>
        <p:nvSpPr>
          <p:cNvPr id="7" name="文本框 6"/>
          <p:cNvSpPr txBox="1"/>
          <p:nvPr/>
        </p:nvSpPr>
        <p:spPr>
          <a:xfrm>
            <a:off x="163513" y="476250"/>
            <a:ext cx="8208962" cy="954088"/>
          </a:xfrm>
          <a:prstGeom prst="rect">
            <a:avLst/>
          </a:prstGeom>
          <a:noFill/>
        </p:spPr>
        <p:txBody>
          <a:bodyPr>
            <a:spAutoFit/>
          </a:bodyPr>
          <a:lstStyle/>
          <a:p>
            <a:pPr fontAlgn="auto">
              <a:spcBef>
                <a:spcPts val="0"/>
              </a:spcBef>
              <a:spcAft>
                <a:spcPts val="0"/>
              </a:spcAft>
              <a:defRPr/>
            </a:pPr>
            <a:r>
              <a:rPr lang="zh-CN" altLang="en-US" sz="2800" b="1">
                <a:latin typeface="楷体" panose="02010609060101010101" pitchFamily="49" charset="-122"/>
                <a:ea typeface="楷体" panose="02010609060101010101" pitchFamily="49" charset="-122"/>
                <a:cs typeface="楷体" panose="02010609060101010101" pitchFamily="49" charset="-122"/>
              </a:rPr>
              <a:t>无穷无尽</a:t>
            </a:r>
            <a:r>
              <a:rPr lang="en-US" altLang="zh-CN" sz="2800">
                <a:latin typeface="+mj-lt"/>
                <a:ea typeface="楷体" panose="02010609060101010101" pitchFamily="49" charset="-122"/>
                <a:cs typeface="+mj-lt"/>
                <a:sym typeface="+mn-ea"/>
              </a:rPr>
              <a:t>(</a:t>
            </a:r>
            <a:r>
              <a:rPr lang="zh-CN" altLang="en-US" sz="2800">
                <a:latin typeface="+mj-lt"/>
                <a:ea typeface="楷体" panose="02010609060101010101" pitchFamily="49" charset="-122"/>
                <a:cs typeface="+mj-lt"/>
              </a:rPr>
              <a:t> wú qióng wú jìn </a:t>
            </a:r>
            <a:r>
              <a:rPr lang="en-US" altLang="zh-CN" sz="2800">
                <a:latin typeface="+mj-lt"/>
                <a:ea typeface="楷体" panose="02010609060101010101" pitchFamily="49" charset="-122"/>
                <a:cs typeface="+mj-lt"/>
                <a:sym typeface="+mn-ea"/>
              </a:rPr>
              <a:t>)</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cs typeface="楷体" panose="02010609060101010101" pitchFamily="49" charset="-122"/>
              </a:rPr>
              <a:t>穷：完。没有止境，没有限度。</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8" name="线形标注 1 7"/>
          <p:cNvSpPr/>
          <p:nvPr/>
        </p:nvSpPr>
        <p:spPr>
          <a:xfrm>
            <a:off x="673100" y="3302000"/>
            <a:ext cx="5992813" cy="1301750"/>
          </a:xfrm>
          <a:prstGeom prst="borderCallout1">
            <a:avLst>
              <a:gd name="adj1" fmla="val 39097"/>
              <a:gd name="adj2" fmla="val -2050"/>
              <a:gd name="adj3" fmla="val -44551"/>
              <a:gd name="adj4" fmla="val 158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形容</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数目很多，无法进行计算。类似这样的词语，还有举不胜举、不胜枚举、不可胜数。</a:t>
            </a:r>
            <a:endPar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344488" y="476250"/>
            <a:ext cx="2316162" cy="520700"/>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二、词语归类</a:t>
            </a:r>
            <a:endParaRPr lang="zh-CN" altLang="en-US" sz="280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344488" y="1963738"/>
            <a:ext cx="2298700" cy="522287"/>
          </a:xfrm>
          <a:prstGeom prst="rect">
            <a:avLst/>
          </a:prstGeom>
          <a:noFill/>
          <a:ln w="9525">
            <a:noFill/>
            <a:miter lim="800000"/>
          </a:ln>
        </p:spPr>
        <p:txBody>
          <a:bodyPr wrap="none">
            <a:spAutoFit/>
          </a:bodyPr>
          <a:lstStyle/>
          <a:p>
            <a:r>
              <a:rPr lang="en-US" altLang="zh-CN" sz="2800">
                <a:latin typeface="楷体" panose="02010609060101010101" pitchFamily="49" charset="-122"/>
                <a:ea typeface="楷体" panose="02010609060101010101" pitchFamily="49" charset="-122"/>
              </a:rPr>
              <a:t>AABB</a:t>
            </a:r>
            <a:r>
              <a:rPr lang="zh-CN" altLang="en-US" sz="2800">
                <a:latin typeface="楷体" panose="02010609060101010101" pitchFamily="49" charset="-122"/>
                <a:ea typeface="楷体" panose="02010609060101010101" pitchFamily="49" charset="-122"/>
              </a:rPr>
              <a:t>式词语</a:t>
            </a:r>
            <a:r>
              <a:rPr lang="en-US" altLang="zh-CN" sz="2800">
                <a:latin typeface="楷体" panose="02010609060101010101" pitchFamily="49" charset="-122"/>
                <a:ea typeface="楷体" panose="02010609060101010101" pitchFamily="49" charset="-122"/>
              </a:rPr>
              <a:t>:</a:t>
            </a:r>
            <a:endParaRPr lang="en-US" altLang="zh-CN" sz="2800">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344488" y="2578100"/>
            <a:ext cx="1703387"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类似词语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6" name="文本框 5"/>
          <p:cNvSpPr txBox="1">
            <a:spLocks noChangeArrowheads="1"/>
          </p:cNvSpPr>
          <p:nvPr/>
        </p:nvSpPr>
        <p:spPr bwMode="auto">
          <a:xfrm>
            <a:off x="344488" y="3203575"/>
            <a:ext cx="2011362" cy="952500"/>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rPr>
              <a:t>ABC</a:t>
            </a:r>
            <a:r>
              <a:rPr lang="en-US" altLang="zh-CN" sz="2800">
                <a:latin typeface="楷体" panose="02010609060101010101" pitchFamily="49" charset="-122"/>
                <a:ea typeface="楷体" panose="02010609060101010101" pitchFamily="49" charset="-122"/>
                <a:sym typeface="+mn-ea"/>
              </a:rPr>
              <a:t>C</a:t>
            </a:r>
            <a:r>
              <a:rPr lang="zh-CN" altLang="en-US" sz="2800">
                <a:latin typeface="楷体" panose="02010609060101010101" pitchFamily="49" charset="-122"/>
                <a:ea typeface="楷体" panose="02010609060101010101" pitchFamily="49" charset="-122"/>
                <a:sym typeface="+mn-ea"/>
              </a:rPr>
              <a:t>式词语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8" name="文本框 7"/>
          <p:cNvSpPr txBox="1">
            <a:spLocks noChangeArrowheads="1"/>
          </p:cNvSpPr>
          <p:nvPr/>
        </p:nvSpPr>
        <p:spPr bwMode="auto">
          <a:xfrm>
            <a:off x="2587625" y="1963738"/>
            <a:ext cx="3911600" cy="522287"/>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大大方方   客客气气   </a:t>
            </a:r>
            <a:endParaRPr lang="zh-CN" altLang="en-US" sz="2800">
              <a:latin typeface="楷体" panose="02010609060101010101" pitchFamily="49" charset="-122"/>
              <a:ea typeface="楷体" panose="02010609060101010101" pitchFamily="49" charset="-122"/>
            </a:endParaRPr>
          </a:p>
        </p:txBody>
      </p:sp>
      <p:sp>
        <p:nvSpPr>
          <p:cNvPr id="9" name="文本框 8"/>
          <p:cNvSpPr txBox="1">
            <a:spLocks noChangeArrowheads="1"/>
          </p:cNvSpPr>
          <p:nvPr/>
        </p:nvSpPr>
        <p:spPr bwMode="auto">
          <a:xfrm>
            <a:off x="2587625" y="2578100"/>
            <a:ext cx="5943600" cy="5222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羞羞答答   高高兴兴   大大咧咧</a:t>
            </a:r>
            <a:endParaRPr lang="zh-CN" altLang="en-US" sz="2800">
              <a:latin typeface="楷体" panose="02010609060101010101" pitchFamily="49" charset="-122"/>
              <a:ea typeface="楷体" panose="02010609060101010101" pitchFamily="49" charset="-122"/>
            </a:endParaRPr>
          </a:p>
        </p:txBody>
      </p:sp>
      <p:sp>
        <p:nvSpPr>
          <p:cNvPr id="10" name="文本框 9"/>
          <p:cNvSpPr txBox="1">
            <a:spLocks noChangeArrowheads="1"/>
          </p:cNvSpPr>
          <p:nvPr/>
        </p:nvSpPr>
        <p:spPr bwMode="auto">
          <a:xfrm>
            <a:off x="2587625" y="3194050"/>
            <a:ext cx="6100763" cy="5222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人影绰绰    威风凛凛</a:t>
            </a:r>
            <a:endParaRPr lang="zh-CN" altLang="en-US" sz="2800">
              <a:latin typeface="楷体" panose="02010609060101010101" pitchFamily="49" charset="-122"/>
              <a:ea typeface="楷体" panose="02010609060101010101" pitchFamily="49" charset="-122"/>
            </a:endParaRPr>
          </a:p>
        </p:txBody>
      </p:sp>
      <p:sp>
        <p:nvSpPr>
          <p:cNvPr id="11" name="文本框 10"/>
          <p:cNvSpPr txBox="1">
            <a:spLocks noChangeArrowheads="1"/>
          </p:cNvSpPr>
          <p:nvPr/>
        </p:nvSpPr>
        <p:spPr bwMode="auto">
          <a:xfrm>
            <a:off x="354013" y="3862388"/>
            <a:ext cx="1703387"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类似词语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12" name="文本框 11"/>
          <p:cNvSpPr txBox="1">
            <a:spLocks noChangeArrowheads="1"/>
          </p:cNvSpPr>
          <p:nvPr/>
        </p:nvSpPr>
        <p:spPr bwMode="auto">
          <a:xfrm>
            <a:off x="2578100" y="3810000"/>
            <a:ext cx="5943600" cy="5207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议论纷纷   天网恢恢   大名鼎鼎</a:t>
            </a:r>
            <a:endParaRPr lang="zh-CN" altLang="en-US" sz="2800">
              <a:latin typeface="楷体" panose="02010609060101010101" pitchFamily="49" charset="-122"/>
              <a:ea typeface="楷体" panose="02010609060101010101" pitchFamily="49" charset="-122"/>
            </a:endParaRPr>
          </a:p>
        </p:txBody>
      </p:sp>
      <p:sp>
        <p:nvSpPr>
          <p:cNvPr id="16" name="文本框 15"/>
          <p:cNvSpPr txBox="1">
            <a:spLocks noChangeArrowheads="1"/>
          </p:cNvSpPr>
          <p:nvPr/>
        </p:nvSpPr>
        <p:spPr bwMode="auto">
          <a:xfrm>
            <a:off x="447675" y="1149350"/>
            <a:ext cx="4991100" cy="522288"/>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1.</a:t>
            </a:r>
            <a:r>
              <a:rPr lang="zh-CN" altLang="en-US" sz="2800">
                <a:latin typeface="楷体" panose="02010609060101010101" pitchFamily="49" charset="-122"/>
                <a:ea typeface="楷体" panose="02010609060101010101" pitchFamily="49" charset="-122"/>
                <a:sym typeface="+mn-ea"/>
              </a:rPr>
              <a:t>词语从形式上进行归类</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13" name="线形标注 2 12"/>
          <p:cNvSpPr/>
          <p:nvPr/>
        </p:nvSpPr>
        <p:spPr>
          <a:xfrm>
            <a:off x="4581525" y="696913"/>
            <a:ext cx="4572000" cy="1285875"/>
          </a:xfrm>
          <a:prstGeom prst="borderCallout2">
            <a:avLst>
              <a:gd name="adj1" fmla="val 13233"/>
              <a:gd name="adj2" fmla="val 288"/>
              <a:gd name="adj3" fmla="val 36681"/>
              <a:gd name="adj4" fmla="val -2972"/>
              <a:gd name="adj5" fmla="val 72304"/>
              <a:gd name="adj6" fmla="val -90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rPr>
              <a:t>    特殊</a:t>
            </a:r>
            <a:r>
              <a:rPr lang="zh-CN" altLang="en-US" sz="2800" dirty="0">
                <a:solidFill>
                  <a:schemeClr val="tx1"/>
                </a:solidFill>
                <a:latin typeface="楷体" panose="02010609060101010101" pitchFamily="49" charset="-122"/>
                <a:ea typeface="楷体" panose="02010609060101010101" pitchFamily="49" charset="-122"/>
              </a:rPr>
              <a:t>格式的词语会增强语言的表达效果，使描写的内容更加生动、逼真。</a:t>
            </a:r>
            <a:endParaRPr lang="zh-CN" altLang="en-US" sz="28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190500" y="1279525"/>
            <a:ext cx="2844800" cy="5222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与战争有关词语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13" name="文本框 12"/>
          <p:cNvSpPr txBox="1">
            <a:spLocks noChangeArrowheads="1"/>
          </p:cNvSpPr>
          <p:nvPr/>
        </p:nvSpPr>
        <p:spPr bwMode="auto">
          <a:xfrm>
            <a:off x="179388" y="1995488"/>
            <a:ext cx="8156575" cy="94615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烽火硝烟   南征北战   纸上谈兵   出奇制胜</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血流成河   勇往直前</a:t>
            </a:r>
            <a:endParaRPr lang="zh-CN" altLang="en-US" sz="2800">
              <a:latin typeface="楷体" panose="02010609060101010101" pitchFamily="49" charset="-122"/>
              <a:ea typeface="楷体" panose="02010609060101010101" pitchFamily="49" charset="-122"/>
              <a:sym typeface="+mn-ea"/>
            </a:endParaRPr>
          </a:p>
        </p:txBody>
      </p:sp>
      <p:sp>
        <p:nvSpPr>
          <p:cNvPr id="15" name="文本框 14"/>
          <p:cNvSpPr txBox="1">
            <a:spLocks noChangeArrowheads="1"/>
          </p:cNvSpPr>
          <p:nvPr/>
        </p:nvSpPr>
        <p:spPr bwMode="auto">
          <a:xfrm>
            <a:off x="190500" y="576263"/>
            <a:ext cx="4271963" cy="522287"/>
          </a:xfrm>
          <a:prstGeom prst="rect">
            <a:avLst/>
          </a:prstGeom>
          <a:noFill/>
          <a:ln w="9525">
            <a:noFill/>
            <a:miter lim="800000"/>
          </a:ln>
        </p:spPr>
        <p:txBody>
          <a:bodyPr wrap="none">
            <a:spAutoFit/>
          </a:bodyPr>
          <a:lstStyle/>
          <a:p>
            <a:r>
              <a:rPr lang="en-US" altLang="zh-CN" sz="2800">
                <a:latin typeface="楷体" panose="02010609060101010101" pitchFamily="49" charset="-122"/>
                <a:ea typeface="楷体" panose="02010609060101010101" pitchFamily="49" charset="-122"/>
                <a:sym typeface="+mn-ea"/>
              </a:rPr>
              <a:t>2.</a:t>
            </a:r>
            <a:r>
              <a:rPr lang="zh-CN" altLang="en-US" sz="2800">
                <a:latin typeface="楷体" panose="02010609060101010101" pitchFamily="49" charset="-122"/>
                <a:ea typeface="楷体" panose="02010609060101010101" pitchFamily="49" charset="-122"/>
                <a:sym typeface="+mn-ea"/>
              </a:rPr>
              <a:t>词语从内容上进行分类</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16" name="文本框 15"/>
          <p:cNvSpPr txBox="1">
            <a:spLocks noChangeArrowheads="1"/>
          </p:cNvSpPr>
          <p:nvPr/>
        </p:nvSpPr>
        <p:spPr bwMode="auto">
          <a:xfrm>
            <a:off x="190500" y="3038475"/>
            <a:ext cx="3205163"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有典故的古代词语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17" name="文本框 16"/>
          <p:cNvSpPr txBox="1">
            <a:spLocks noChangeArrowheads="1"/>
          </p:cNvSpPr>
          <p:nvPr/>
        </p:nvSpPr>
        <p:spPr bwMode="auto">
          <a:xfrm>
            <a:off x="190500" y="3733800"/>
            <a:ext cx="7737475" cy="9525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完璧归赵   拔苗助长   掩耳盗铃   破釜沉舟</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卧薪尝胆   三顾茅庐   指鹿为马   单刀赴会</a:t>
            </a:r>
            <a:endParaRPr lang="zh-CN" altLang="en-US" sz="2800">
              <a:latin typeface="楷体" panose="02010609060101010101" pitchFamily="49" charset="-122"/>
              <a:ea typeface="楷体" panose="02010609060101010101" pitchFamily="49" charset="-122"/>
            </a:endParaRPr>
          </a:p>
        </p:txBody>
      </p:sp>
      <p:sp>
        <p:nvSpPr>
          <p:cNvPr id="2" name="线形标注 2 1"/>
          <p:cNvSpPr/>
          <p:nvPr/>
        </p:nvSpPr>
        <p:spPr bwMode="auto">
          <a:xfrm>
            <a:off x="4462463" y="699541"/>
            <a:ext cx="4557017" cy="1224137"/>
          </a:xfrm>
          <a:prstGeom prst="borderCallout2">
            <a:avLst>
              <a:gd name="adj1" fmla="val 8116"/>
              <a:gd name="adj2" fmla="val -1583"/>
              <a:gd name="adj3" fmla="val 8116"/>
              <a:gd name="adj4" fmla="val -3963"/>
              <a:gd name="adj5" fmla="val 232130"/>
              <a:gd name="adj6" fmla="val -6569"/>
            </a:avLst>
          </a:prstGeom>
          <a:solidFill>
            <a:schemeClr val="accent1"/>
          </a:solidFill>
          <a:ln w="12700" algn="ctr">
            <a:solidFill>
              <a:srgbClr val="89A4A7"/>
            </a:solidFill>
            <a:miter lim="800000"/>
          </a:ln>
        </p:spPr>
        <p:txBody>
          <a:bodyPr anchor="ctr"/>
          <a:lstStyle/>
          <a:p>
            <a:r>
              <a:rPr lang="zh-CN" altLang="en-US" sz="28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对</a:t>
            </a:r>
            <a:r>
              <a:rPr lang="zh-CN" altLang="en-US" sz="2400" dirty="0">
                <a:latin typeface="楷体" panose="02010609060101010101" pitchFamily="49" charset="-122"/>
                <a:ea typeface="楷体" panose="02010609060101010101" pitchFamily="49" charset="-122"/>
              </a:rPr>
              <a:t>这些典故词语，经常用于引用，</a:t>
            </a:r>
            <a:r>
              <a:rPr lang="zh-CN" altLang="en-US" sz="2400" dirty="0">
                <a:latin typeface="楷体" panose="02010609060101010101" pitchFamily="49" charset="-122"/>
                <a:ea typeface="楷体" panose="02010609060101010101" pitchFamily="49" charset="-122"/>
                <a:sym typeface="+mn-ea"/>
              </a:rPr>
              <a:t>首先</a:t>
            </a:r>
            <a:r>
              <a:rPr lang="zh-CN" altLang="en-US" sz="2400" dirty="0">
                <a:latin typeface="楷体" panose="02010609060101010101" pitchFamily="49" charset="-122"/>
                <a:ea typeface="楷体" panose="02010609060101010101" pitchFamily="49" charset="-122"/>
              </a:rPr>
              <a:t>我们要把这些典故的内容弄清楚，才会灵活运用。</a:t>
            </a:r>
            <a:endParaRPr lang="zh-CN" altLang="en-US" sz="24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214313" y="428625"/>
            <a:ext cx="1127125" cy="598488"/>
          </a:xfrm>
          <a:prstGeom prst="rect">
            <a:avLst/>
          </a:prstGeom>
          <a:noFill/>
          <a:ln w="9525">
            <a:noFill/>
            <a:miter lim="800000"/>
          </a:ln>
        </p:spPr>
        <p:txBody>
          <a:bodyPr>
            <a:spAutoFit/>
          </a:bodyPr>
          <a:lstStyle/>
          <a:p>
            <a:pPr algn="ctr"/>
            <a:r>
              <a:rPr lang="zh-CN" altLang="en-US" sz="3300">
                <a:latin typeface="幼圆" panose="02010509060101010101" charset="-122"/>
                <a:ea typeface="幼圆" panose="02010509060101010101" charset="-122"/>
              </a:rPr>
              <a:t>生字</a:t>
            </a:r>
            <a:endParaRPr lang="zh-CN" altLang="en-US" sz="3300">
              <a:latin typeface="幼圆" panose="02010509060101010101" charset="-122"/>
              <a:ea typeface="幼圆" panose="02010509060101010101" charset="-122"/>
            </a:endParaRPr>
          </a:p>
        </p:txBody>
      </p:sp>
      <p:sp>
        <p:nvSpPr>
          <p:cNvPr id="4" name="文本框 26"/>
          <p:cNvSpPr txBox="1">
            <a:spLocks noChangeArrowheads="1"/>
          </p:cNvSpPr>
          <p:nvPr/>
        </p:nvSpPr>
        <p:spPr bwMode="auto">
          <a:xfrm>
            <a:off x="3214688" y="2357438"/>
            <a:ext cx="2254250" cy="522287"/>
          </a:xfrm>
          <a:prstGeom prst="rect">
            <a:avLst/>
          </a:prstGeom>
          <a:noFill/>
          <a:ln w="9525">
            <a:noFill/>
            <a:miter lim="800000"/>
          </a:ln>
        </p:spPr>
        <p:txBody>
          <a:bodyPr>
            <a:spAutoFit/>
          </a:bodyPr>
          <a:lstStyle/>
          <a:p>
            <a:r>
              <a:rPr lang="zh-CN" altLang="en-US" sz="2800" b="1">
                <a:solidFill>
                  <a:srgbClr val="0070C0"/>
                </a:solidFill>
                <a:latin typeface="楷体" panose="02010609060101010101" pitchFamily="49" charset="-122"/>
                <a:ea typeface="楷体" panose="02010609060101010101" pitchFamily="49" charset="-122"/>
              </a:rPr>
              <a:t>惰</a:t>
            </a:r>
            <a:r>
              <a:rPr lang="en-US" altLang="zh-CN" sz="2800">
                <a:latin typeface="楷体" panose="02010609060101010101" pitchFamily="49" charset="-122"/>
                <a:ea typeface="楷体" panose="02010609060101010101" pitchFamily="49" charset="-122"/>
              </a:rPr>
              <a:t>(     )</a:t>
            </a:r>
            <a:r>
              <a:rPr lang="zh-CN" altLang="en-US" sz="2800">
                <a:latin typeface="楷体" panose="02010609060101010101" pitchFamily="49" charset="-122"/>
                <a:ea typeface="楷体" panose="02010609060101010101" pitchFamily="49" charset="-122"/>
              </a:rPr>
              <a:t>性</a:t>
            </a:r>
            <a:endParaRPr lang="zh-CN" altLang="en-US" sz="2800">
              <a:latin typeface="楷体" panose="02010609060101010101" pitchFamily="49" charset="-122"/>
              <a:ea typeface="楷体" panose="02010609060101010101" pitchFamily="49" charset="-122"/>
            </a:endParaRPr>
          </a:p>
        </p:txBody>
      </p:sp>
      <p:sp>
        <p:nvSpPr>
          <p:cNvPr id="6" name="文本框 28"/>
          <p:cNvSpPr txBox="1">
            <a:spLocks noChangeArrowheads="1"/>
          </p:cNvSpPr>
          <p:nvPr/>
        </p:nvSpPr>
        <p:spPr bwMode="auto">
          <a:xfrm>
            <a:off x="600075" y="2359025"/>
            <a:ext cx="2139950" cy="522288"/>
          </a:xfrm>
          <a:prstGeom prst="rect">
            <a:avLst/>
          </a:prstGeom>
          <a:noFill/>
          <a:ln w="9525">
            <a:noFill/>
            <a:miter lim="800000"/>
          </a:ln>
        </p:spPr>
        <p:txBody>
          <a:bodyPr wrap="none">
            <a:spAutoFit/>
          </a:bodyPr>
          <a:lstStyle/>
          <a:p>
            <a:r>
              <a:rPr lang="zh-CN" altLang="en-US" sz="2800" b="1">
                <a:solidFill>
                  <a:srgbClr val="0070C0"/>
                </a:solidFill>
                <a:latin typeface="楷体" panose="02010609060101010101" pitchFamily="49" charset="-122"/>
                <a:ea typeface="楷体" panose="02010609060101010101" pitchFamily="49" charset="-122"/>
                <a:sym typeface="+mn-ea"/>
              </a:rPr>
              <a:t>蔺</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姓</a:t>
            </a:r>
            <a:endParaRPr lang="zh-CN" altLang="en-US" sz="2800">
              <a:latin typeface="楷体" panose="02010609060101010101" pitchFamily="49" charset="-122"/>
              <a:ea typeface="楷体" panose="02010609060101010101" pitchFamily="49" charset="-122"/>
              <a:sym typeface="+mn-ea"/>
            </a:endParaRPr>
          </a:p>
        </p:txBody>
      </p:sp>
      <p:sp>
        <p:nvSpPr>
          <p:cNvPr id="7" name="文本框 29"/>
          <p:cNvSpPr txBox="1">
            <a:spLocks noChangeArrowheads="1"/>
          </p:cNvSpPr>
          <p:nvPr/>
        </p:nvSpPr>
        <p:spPr bwMode="auto">
          <a:xfrm>
            <a:off x="3214688" y="3087688"/>
            <a:ext cx="2139950" cy="522287"/>
          </a:xfrm>
          <a:prstGeom prst="rect">
            <a:avLst/>
          </a:prstGeom>
          <a:noFill/>
          <a:ln w="9525">
            <a:noFill/>
            <a:miter lim="800000"/>
          </a:ln>
        </p:spPr>
        <p:txBody>
          <a:bodyPr wrap="none">
            <a:spAutoFit/>
          </a:bodyPr>
          <a:lstStyle/>
          <a:p>
            <a:r>
              <a:rPr lang="zh-CN" altLang="en-US" sz="2800" b="1">
                <a:solidFill>
                  <a:srgbClr val="0070C0"/>
                </a:solidFill>
                <a:latin typeface="楷体" panose="02010609060101010101" pitchFamily="49" charset="-122"/>
                <a:ea typeface="楷体" panose="02010609060101010101" pitchFamily="49" charset="-122"/>
                <a:sym typeface="+mn-ea"/>
              </a:rPr>
              <a:t>诺</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言</a:t>
            </a:r>
            <a:endParaRPr lang="zh-CN" altLang="en-US" sz="2800">
              <a:latin typeface="楷体" panose="02010609060101010101" pitchFamily="49" charset="-122"/>
              <a:ea typeface="楷体" panose="02010609060101010101" pitchFamily="49" charset="-122"/>
              <a:sym typeface="+mn-ea"/>
            </a:endParaRPr>
          </a:p>
        </p:txBody>
      </p:sp>
      <p:sp>
        <p:nvSpPr>
          <p:cNvPr id="8" name="文本框 30"/>
          <p:cNvSpPr txBox="1">
            <a:spLocks noChangeArrowheads="1"/>
          </p:cNvSpPr>
          <p:nvPr/>
        </p:nvSpPr>
        <p:spPr bwMode="auto">
          <a:xfrm>
            <a:off x="5859463" y="3151188"/>
            <a:ext cx="2139950"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防</a:t>
            </a:r>
            <a:r>
              <a:rPr lang="zh-CN" altLang="en-US" sz="2800" b="1">
                <a:solidFill>
                  <a:srgbClr val="0070C0"/>
                </a:solidFill>
                <a:latin typeface="楷体" panose="02010609060101010101" pitchFamily="49" charset="-122"/>
                <a:ea typeface="楷体" panose="02010609060101010101" pitchFamily="49" charset="-122"/>
                <a:sym typeface="+mn-ea"/>
              </a:rPr>
              <a:t>御</a:t>
            </a:r>
            <a:r>
              <a:rPr lang="en-US" altLang="zh-CN" sz="2800">
                <a:latin typeface="楷体" panose="02010609060101010101" pitchFamily="49" charset="-122"/>
                <a:ea typeface="楷体" panose="02010609060101010101" pitchFamily="49" charset="-122"/>
                <a:sym typeface="+mn-ea"/>
              </a:rPr>
              <a:t>(     )</a:t>
            </a:r>
            <a:endParaRPr lang="zh-CN" altLang="en-US" sz="2800">
              <a:latin typeface="楷体" panose="02010609060101010101" pitchFamily="49" charset="-122"/>
              <a:ea typeface="楷体" panose="02010609060101010101" pitchFamily="49" charset="-122"/>
            </a:endParaRPr>
          </a:p>
        </p:txBody>
      </p:sp>
      <p:sp>
        <p:nvSpPr>
          <p:cNvPr id="9" name="文本框 32"/>
          <p:cNvSpPr txBox="1">
            <a:spLocks noChangeArrowheads="1"/>
          </p:cNvSpPr>
          <p:nvPr/>
        </p:nvSpPr>
        <p:spPr bwMode="auto">
          <a:xfrm>
            <a:off x="600075" y="3086100"/>
            <a:ext cx="2139950" cy="522288"/>
          </a:xfrm>
          <a:prstGeom prst="rect">
            <a:avLst/>
          </a:prstGeom>
          <a:noFill/>
          <a:ln w="9525">
            <a:noFill/>
            <a:miter lim="800000"/>
          </a:ln>
        </p:spPr>
        <p:txBody>
          <a:bodyPr wrap="none">
            <a:spAutoFit/>
          </a:bodyPr>
          <a:lstStyle/>
          <a:p>
            <a:r>
              <a:rPr lang="zh-CN" altLang="en-US" sz="2800" b="1">
                <a:solidFill>
                  <a:srgbClr val="0070C0"/>
                </a:solidFill>
                <a:latin typeface="楷体" panose="02010609060101010101" pitchFamily="49" charset="-122"/>
                <a:ea typeface="楷体" panose="02010609060101010101" pitchFamily="49" charset="-122"/>
                <a:sym typeface="+mn-ea"/>
              </a:rPr>
              <a:t>鸵</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鸟</a:t>
            </a:r>
            <a:endParaRPr lang="zh-CN" altLang="en-US" sz="2800">
              <a:latin typeface="楷体" panose="02010609060101010101" pitchFamily="49" charset="-122"/>
              <a:ea typeface="楷体" panose="02010609060101010101" pitchFamily="49" charset="-122"/>
              <a:sym typeface="+mn-ea"/>
            </a:endParaRPr>
          </a:p>
        </p:txBody>
      </p:sp>
      <p:sp>
        <p:nvSpPr>
          <p:cNvPr id="10" name="文本框 34"/>
          <p:cNvSpPr txBox="1">
            <a:spLocks noChangeArrowheads="1"/>
          </p:cNvSpPr>
          <p:nvPr/>
        </p:nvSpPr>
        <p:spPr bwMode="auto">
          <a:xfrm>
            <a:off x="5859463" y="2357438"/>
            <a:ext cx="2551112" cy="522287"/>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阔</a:t>
            </a:r>
            <a:r>
              <a:rPr lang="zh-CN" altLang="en-US" sz="2800" b="1">
                <a:solidFill>
                  <a:srgbClr val="0070C0"/>
                </a:solidFill>
                <a:latin typeface="楷体" panose="02010609060101010101" pitchFamily="49" charset="-122"/>
                <a:ea typeface="楷体" panose="02010609060101010101" pitchFamily="49" charset="-122"/>
                <a:sym typeface="+mn-ea"/>
              </a:rPr>
              <a:t>绰</a:t>
            </a:r>
            <a:r>
              <a:rPr lang="en-US" altLang="zh-CN" sz="2800">
                <a:latin typeface="楷体" panose="02010609060101010101" pitchFamily="49" charset="-122"/>
                <a:ea typeface="楷体" panose="02010609060101010101" pitchFamily="49" charset="-122"/>
                <a:sym typeface="+mn-ea"/>
              </a:rPr>
              <a:t>(     )</a:t>
            </a:r>
            <a:endParaRPr lang="en-US" altLang="zh-CN" sz="2800">
              <a:latin typeface="楷体" panose="02010609060101010101" pitchFamily="49" charset="-122"/>
              <a:ea typeface="楷体" panose="02010609060101010101" pitchFamily="49" charset="-122"/>
            </a:endParaRPr>
          </a:p>
        </p:txBody>
      </p:sp>
      <p:sp>
        <p:nvSpPr>
          <p:cNvPr id="11" name="文本框 27"/>
          <p:cNvSpPr txBox="1">
            <a:spLocks noChangeArrowheads="1"/>
          </p:cNvSpPr>
          <p:nvPr/>
        </p:nvSpPr>
        <p:spPr bwMode="auto">
          <a:xfrm>
            <a:off x="6818313" y="2357438"/>
            <a:ext cx="989373" cy="523220"/>
          </a:xfrm>
          <a:prstGeom prst="rect">
            <a:avLst/>
          </a:prstGeom>
          <a:noFill/>
          <a:ln w="9525">
            <a:noFill/>
            <a:miter lim="800000"/>
          </a:ln>
        </p:spPr>
        <p:txBody>
          <a:bodyPr wrap="none">
            <a:spAutoFit/>
          </a:bodyPr>
          <a:lstStyle/>
          <a:p>
            <a:r>
              <a:rPr lang="en-US" altLang="zh-CN" sz="2800">
                <a:solidFill>
                  <a:srgbClr val="FF0000"/>
                </a:solidFill>
                <a:latin typeface="汉语拼音" panose="020B0604020202020204" pitchFamily="34" charset="0"/>
                <a:cs typeface="汉语拼音" panose="020B0604020202020204" pitchFamily="34" charset="0"/>
              </a:rPr>
              <a:t>chuò</a:t>
            </a:r>
            <a:endParaRPr lang="en-US" altLang="zh-CN" sz="2800">
              <a:solidFill>
                <a:srgbClr val="FF0000"/>
              </a:solidFill>
              <a:latin typeface="汉语拼音" panose="020B0604020202020204" pitchFamily="34" charset="0"/>
              <a:cs typeface="汉语拼音" panose="020B0604020202020204" pitchFamily="34" charset="0"/>
            </a:endParaRPr>
          </a:p>
        </p:txBody>
      </p:sp>
      <p:sp>
        <p:nvSpPr>
          <p:cNvPr id="12" name="文本框 35"/>
          <p:cNvSpPr txBox="1">
            <a:spLocks noChangeArrowheads="1"/>
          </p:cNvSpPr>
          <p:nvPr/>
        </p:nvSpPr>
        <p:spPr bwMode="auto">
          <a:xfrm>
            <a:off x="1398588" y="2357438"/>
            <a:ext cx="567784" cy="523220"/>
          </a:xfrm>
          <a:prstGeom prst="rect">
            <a:avLst/>
          </a:prstGeom>
          <a:noFill/>
          <a:ln w="9525">
            <a:noFill/>
            <a:miter lim="800000"/>
          </a:ln>
        </p:spPr>
        <p:txBody>
          <a:bodyPr wrap="none">
            <a:spAutoFit/>
          </a:bodyPr>
          <a:lstStyle/>
          <a:p>
            <a:r>
              <a:rPr lang="en-US" altLang="zh-CN" sz="2800" dirty="0" err="1">
                <a:solidFill>
                  <a:srgbClr val="FF0000"/>
                </a:solidFill>
                <a:latin typeface="汉语拼音" panose="020B0604020202020204" pitchFamily="34" charset="0"/>
                <a:cs typeface="汉语拼音" panose="020B0604020202020204" pitchFamily="34" charset="0"/>
              </a:rPr>
              <a:t>lìn</a:t>
            </a:r>
            <a:endParaRPr lang="en-US" altLang="zh-CN" sz="2800" dirty="0">
              <a:solidFill>
                <a:srgbClr val="FF0000"/>
              </a:solidFill>
              <a:latin typeface="汉语拼音" panose="020B0604020202020204" pitchFamily="34" charset="0"/>
              <a:cs typeface="汉语拼音" panose="020B0604020202020204" pitchFamily="34" charset="0"/>
            </a:endParaRPr>
          </a:p>
        </p:txBody>
      </p:sp>
      <p:sp>
        <p:nvSpPr>
          <p:cNvPr id="13" name="文本框 36"/>
          <p:cNvSpPr txBox="1">
            <a:spLocks noChangeArrowheads="1"/>
          </p:cNvSpPr>
          <p:nvPr/>
        </p:nvSpPr>
        <p:spPr bwMode="auto">
          <a:xfrm>
            <a:off x="3894138" y="2357438"/>
            <a:ext cx="792205" cy="523220"/>
          </a:xfrm>
          <a:prstGeom prst="rect">
            <a:avLst/>
          </a:prstGeom>
          <a:noFill/>
          <a:ln w="9525">
            <a:noFill/>
            <a:miter lim="800000"/>
          </a:ln>
        </p:spPr>
        <p:txBody>
          <a:bodyPr wrap="none">
            <a:spAutoFit/>
          </a:bodyPr>
          <a:lstStyle/>
          <a:p>
            <a:r>
              <a:rPr lang="en-US" altLang="zh-CN" sz="2800">
                <a:solidFill>
                  <a:srgbClr val="FF0000"/>
                </a:solidFill>
                <a:latin typeface="汉语拼音" panose="020B0604020202020204" pitchFamily="34" charset="0"/>
                <a:cs typeface="汉语拼音" panose="020B0604020202020204" pitchFamily="34" charset="0"/>
                <a:sym typeface="+mn-ea"/>
              </a:rPr>
              <a:t>duò</a:t>
            </a:r>
            <a:endParaRPr lang="en-US" altLang="zh-CN" sz="2800">
              <a:solidFill>
                <a:srgbClr val="FF0000"/>
              </a:solidFill>
              <a:latin typeface="汉语拼音" panose="020B0604020202020204" pitchFamily="34" charset="0"/>
              <a:cs typeface="汉语拼音" panose="020B0604020202020204" pitchFamily="34" charset="0"/>
              <a:sym typeface="+mn-ea"/>
            </a:endParaRPr>
          </a:p>
        </p:txBody>
      </p:sp>
      <p:sp>
        <p:nvSpPr>
          <p:cNvPr id="14" name="文本框 37"/>
          <p:cNvSpPr txBox="1">
            <a:spLocks noChangeArrowheads="1"/>
          </p:cNvSpPr>
          <p:nvPr/>
        </p:nvSpPr>
        <p:spPr bwMode="auto">
          <a:xfrm>
            <a:off x="1339850" y="3086100"/>
            <a:ext cx="739305" cy="523220"/>
          </a:xfrm>
          <a:prstGeom prst="rect">
            <a:avLst/>
          </a:prstGeom>
          <a:noFill/>
          <a:ln w="9525">
            <a:noFill/>
            <a:miter lim="800000"/>
          </a:ln>
        </p:spPr>
        <p:txBody>
          <a:bodyPr wrap="none">
            <a:spAutoFit/>
          </a:bodyPr>
          <a:lstStyle/>
          <a:p>
            <a:r>
              <a:rPr lang="en-US" altLang="zh-CN" sz="2800">
                <a:solidFill>
                  <a:srgbClr val="FF0000"/>
                </a:solidFill>
                <a:latin typeface="汉语拼音" panose="020B0604020202020204" pitchFamily="34" charset="0"/>
                <a:cs typeface="汉语拼音" panose="020B0604020202020204" pitchFamily="34" charset="0"/>
              </a:rPr>
              <a:t>tuó</a:t>
            </a:r>
            <a:endParaRPr lang="en-US" altLang="zh-CN" sz="2800">
              <a:solidFill>
                <a:srgbClr val="FF0000"/>
              </a:solidFill>
              <a:latin typeface="汉语拼音" panose="020B0604020202020204" pitchFamily="34" charset="0"/>
              <a:cs typeface="汉语拼音" panose="020B0604020202020204" pitchFamily="34" charset="0"/>
            </a:endParaRPr>
          </a:p>
        </p:txBody>
      </p:sp>
      <p:sp>
        <p:nvSpPr>
          <p:cNvPr id="15" name="文本框 38"/>
          <p:cNvSpPr txBox="1">
            <a:spLocks noChangeArrowheads="1"/>
          </p:cNvSpPr>
          <p:nvPr/>
        </p:nvSpPr>
        <p:spPr bwMode="auto">
          <a:xfrm>
            <a:off x="3906838" y="3086100"/>
            <a:ext cx="798617" cy="523220"/>
          </a:xfrm>
          <a:prstGeom prst="rect">
            <a:avLst/>
          </a:prstGeom>
          <a:noFill/>
          <a:ln w="9525">
            <a:noFill/>
            <a:miter lim="800000"/>
          </a:ln>
        </p:spPr>
        <p:txBody>
          <a:bodyPr wrap="none">
            <a:spAutoFit/>
          </a:bodyPr>
          <a:lstStyle/>
          <a:p>
            <a:r>
              <a:rPr lang="en-US" altLang="zh-CN" sz="2800">
                <a:solidFill>
                  <a:srgbClr val="FF0000"/>
                </a:solidFill>
                <a:latin typeface="汉语拼音" panose="020B0604020202020204" pitchFamily="34" charset="0"/>
                <a:cs typeface="汉语拼音" panose="020B0604020202020204" pitchFamily="34" charset="0"/>
              </a:rPr>
              <a:t>nuò</a:t>
            </a:r>
            <a:endParaRPr lang="en-US" altLang="zh-CN" sz="2800">
              <a:solidFill>
                <a:srgbClr val="FF0000"/>
              </a:solidFill>
              <a:latin typeface="汉语拼音" panose="020B0604020202020204" pitchFamily="34" charset="0"/>
              <a:cs typeface="汉语拼音" panose="020B0604020202020204" pitchFamily="34" charset="0"/>
            </a:endParaRPr>
          </a:p>
        </p:txBody>
      </p:sp>
      <p:sp>
        <p:nvSpPr>
          <p:cNvPr id="16" name="文本框 39"/>
          <p:cNvSpPr txBox="1">
            <a:spLocks noChangeArrowheads="1"/>
          </p:cNvSpPr>
          <p:nvPr/>
        </p:nvSpPr>
        <p:spPr bwMode="auto">
          <a:xfrm>
            <a:off x="7015163" y="3087688"/>
            <a:ext cx="598241" cy="523220"/>
          </a:xfrm>
          <a:prstGeom prst="rect">
            <a:avLst/>
          </a:prstGeom>
          <a:noFill/>
          <a:ln w="9525">
            <a:noFill/>
            <a:miter lim="800000"/>
          </a:ln>
        </p:spPr>
        <p:txBody>
          <a:bodyPr wrap="none">
            <a:spAutoFit/>
          </a:bodyPr>
          <a:lstStyle/>
          <a:p>
            <a:r>
              <a:rPr lang="en-US" altLang="zh-CN" sz="2800">
                <a:solidFill>
                  <a:srgbClr val="FF0000"/>
                </a:solidFill>
                <a:latin typeface="汉语拼音" panose="020B0604020202020204" pitchFamily="34" charset="0"/>
                <a:cs typeface="汉语拼音" panose="020B0604020202020204" pitchFamily="34" charset="0"/>
              </a:rPr>
              <a:t>yù</a:t>
            </a:r>
            <a:endParaRPr lang="en-US" altLang="zh-CN" sz="2800">
              <a:solidFill>
                <a:srgbClr val="FF0000"/>
              </a:solidFill>
              <a:latin typeface="汉语拼音" panose="020B0604020202020204" pitchFamily="34" charset="0"/>
              <a:cs typeface="汉语拼音" panose="020B0604020202020204" pitchFamily="34" charset="0"/>
            </a:endParaRPr>
          </a:p>
        </p:txBody>
      </p:sp>
      <p:sp>
        <p:nvSpPr>
          <p:cNvPr id="17" name="线形标注 1 16"/>
          <p:cNvSpPr/>
          <p:nvPr/>
        </p:nvSpPr>
        <p:spPr>
          <a:xfrm>
            <a:off x="3071813" y="714375"/>
            <a:ext cx="4552950" cy="1209675"/>
          </a:xfrm>
          <a:prstGeom prst="borderCallout1">
            <a:avLst>
              <a:gd name="adj1" fmla="val 95832"/>
              <a:gd name="adj2" fmla="val -280"/>
              <a:gd name="adj3" fmla="val 141596"/>
              <a:gd name="adj4" fmla="val 600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   “绰”</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rPr>
              <a:t>和“掉”相似，不能读成“</a:t>
            </a:r>
            <a:r>
              <a:rPr lang="en-US" altLang="zh-CN" sz="2800" dirty="0">
                <a:solidFill>
                  <a:schemeClr val="tx1"/>
                </a:solidFill>
                <a:latin typeface="汉语拼音" panose="020B0604020202020204" pitchFamily="34" charset="0"/>
                <a:ea typeface="楷体" panose="02010609060101010101" pitchFamily="49" charset="-122"/>
                <a:cs typeface="汉语拼音" panose="020B0604020202020204" pitchFamily="34" charset="0"/>
              </a:rPr>
              <a:t>diào</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rPr>
              <a:t>它是“纟”字旁，意思是富裕</a:t>
            </a:r>
            <a:r>
              <a:rPr lang="zh-CN" altLang="en-US" sz="2400" dirty="0">
                <a:solidFill>
                  <a:schemeClr val="tx1"/>
                </a:solidFill>
              </a:rPr>
              <a:t>。</a:t>
            </a:r>
            <a:endParaRPr lang="zh-CN" altLang="en-US" sz="2400" dirty="0">
              <a:solidFill>
                <a:schemeClr val="tx1"/>
              </a:solidFill>
            </a:endParaRPr>
          </a:p>
        </p:txBody>
      </p:sp>
      <p:sp>
        <p:nvSpPr>
          <p:cNvPr id="18" name="文本框 2"/>
          <p:cNvSpPr txBox="1">
            <a:spLocks noChangeArrowheads="1"/>
          </p:cNvSpPr>
          <p:nvPr/>
        </p:nvSpPr>
        <p:spPr bwMode="auto">
          <a:xfrm>
            <a:off x="285750" y="1357313"/>
            <a:ext cx="2316163"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一、易读错字</a:t>
            </a:r>
            <a:endParaRPr lang="zh-CN" altLang="en-US" sz="28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bldLvl="0" animBg="1"/>
      <p:bldP spid="1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412750" y="584200"/>
            <a:ext cx="4627563" cy="520700"/>
          </a:xfrm>
          <a:prstGeom prst="rect">
            <a:avLst/>
          </a:prstGeom>
          <a:noFill/>
          <a:ln w="9525">
            <a:noFill/>
            <a:miter lim="800000"/>
          </a:ln>
        </p:spPr>
        <p:txBody>
          <a:bodyPr wrap="none">
            <a:spAutoFit/>
          </a:bodyPr>
          <a:lstStyle/>
          <a:p>
            <a:r>
              <a:rPr lang="en-US" altLang="zh-CN" sz="2800">
                <a:latin typeface="楷体" panose="02010609060101010101" pitchFamily="49" charset="-122"/>
                <a:ea typeface="楷体" panose="02010609060101010101" pitchFamily="49" charset="-122"/>
                <a:sym typeface="+mn-ea"/>
              </a:rPr>
              <a:t>3.</a:t>
            </a:r>
            <a:r>
              <a:rPr lang="zh-CN" altLang="en-US" sz="2800">
                <a:latin typeface="楷体" panose="02010609060101010101" pitchFamily="49" charset="-122"/>
                <a:ea typeface="楷体" panose="02010609060101010101" pitchFamily="49" charset="-122"/>
                <a:sym typeface="+mn-ea"/>
              </a:rPr>
              <a:t>词语从感情色彩进行分类</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471488" y="1263650"/>
            <a:ext cx="1782762" cy="520700"/>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褒义词语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4" name="文本框 3"/>
          <p:cNvSpPr txBox="1">
            <a:spLocks noChangeArrowheads="1"/>
          </p:cNvSpPr>
          <p:nvPr/>
        </p:nvSpPr>
        <p:spPr bwMode="auto">
          <a:xfrm>
            <a:off x="471488" y="2214563"/>
            <a:ext cx="1704975" cy="522287"/>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类似词语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5" name="文本框 4"/>
          <p:cNvSpPr txBox="1">
            <a:spLocks noChangeArrowheads="1"/>
          </p:cNvSpPr>
          <p:nvPr/>
        </p:nvSpPr>
        <p:spPr bwMode="auto">
          <a:xfrm>
            <a:off x="471488" y="3165475"/>
            <a:ext cx="1703387"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贬义词语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6" name="文本框 5"/>
          <p:cNvSpPr txBox="1">
            <a:spLocks noChangeArrowheads="1"/>
          </p:cNvSpPr>
          <p:nvPr/>
        </p:nvSpPr>
        <p:spPr bwMode="auto">
          <a:xfrm>
            <a:off x="471488" y="4116388"/>
            <a:ext cx="1703387"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类似词语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p:txBody>
      </p:sp>
      <p:sp>
        <p:nvSpPr>
          <p:cNvPr id="8" name="文本框 7"/>
          <p:cNvSpPr txBox="1">
            <a:spLocks noChangeArrowheads="1"/>
          </p:cNvSpPr>
          <p:nvPr/>
        </p:nvSpPr>
        <p:spPr bwMode="auto">
          <a:xfrm>
            <a:off x="2084388" y="1282700"/>
            <a:ext cx="5338762" cy="952500"/>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完璧归赵   破釜沉舟  卧薪尝胆   </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三顾茅庐   单刀赴会</a:t>
            </a:r>
            <a:endParaRPr lang="en-US" altLang="zh-CN" sz="2800">
              <a:latin typeface="楷体" panose="02010609060101010101" pitchFamily="49" charset="-122"/>
              <a:ea typeface="楷体" panose="02010609060101010101" pitchFamily="49" charset="-122"/>
            </a:endParaRPr>
          </a:p>
        </p:txBody>
      </p:sp>
      <p:sp>
        <p:nvSpPr>
          <p:cNvPr id="9" name="文本框 8"/>
          <p:cNvSpPr txBox="1">
            <a:spLocks noChangeArrowheads="1"/>
          </p:cNvSpPr>
          <p:nvPr/>
        </p:nvSpPr>
        <p:spPr bwMode="auto">
          <a:xfrm>
            <a:off x="2084388" y="2233613"/>
            <a:ext cx="6092825" cy="522287"/>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勇往直前   胸怀大志   奋发图强 </a:t>
            </a:r>
            <a:endParaRPr lang="zh-CN" altLang="en-US" sz="2800">
              <a:latin typeface="楷体" panose="02010609060101010101" pitchFamily="49" charset="-122"/>
              <a:ea typeface="楷体" panose="02010609060101010101" pitchFamily="49" charset="-122"/>
            </a:endParaRPr>
          </a:p>
        </p:txBody>
      </p:sp>
      <p:sp>
        <p:nvSpPr>
          <p:cNvPr id="10" name="文本框 9"/>
          <p:cNvSpPr txBox="1">
            <a:spLocks noChangeArrowheads="1"/>
          </p:cNvSpPr>
          <p:nvPr/>
        </p:nvSpPr>
        <p:spPr bwMode="auto">
          <a:xfrm>
            <a:off x="2043113" y="3175000"/>
            <a:ext cx="5516562" cy="952500"/>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拔苗助长   掩耳盗铃   指鹿为马 </a:t>
            </a:r>
            <a:endParaRPr lang="zh-CN" altLang="en-US" sz="2800">
              <a:latin typeface="楷体" panose="02010609060101010101" pitchFamily="49" charset="-122"/>
              <a:ea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sym typeface="+mn-ea"/>
              </a:rPr>
              <a:t>纸上谈兵</a:t>
            </a:r>
            <a:endParaRPr lang="en-US" altLang="zh-CN" sz="2800">
              <a:latin typeface="楷体" panose="02010609060101010101" pitchFamily="49" charset="-122"/>
              <a:ea typeface="楷体" panose="02010609060101010101" pitchFamily="49" charset="-122"/>
              <a:sym typeface="+mn-ea"/>
            </a:endParaRPr>
          </a:p>
        </p:txBody>
      </p:sp>
      <p:sp>
        <p:nvSpPr>
          <p:cNvPr id="11" name="文本框 10"/>
          <p:cNvSpPr txBox="1">
            <a:spLocks noChangeArrowheads="1"/>
          </p:cNvSpPr>
          <p:nvPr/>
        </p:nvSpPr>
        <p:spPr bwMode="auto">
          <a:xfrm>
            <a:off x="2084388" y="4125913"/>
            <a:ext cx="5983287" cy="522287"/>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落井下石   欺上瞒下   无事生非</a:t>
            </a:r>
            <a:endParaRPr lang="zh-CN" altLang="en-US" sz="28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50825" y="411163"/>
            <a:ext cx="2317750" cy="519112"/>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三、巩固练习</a:t>
            </a:r>
            <a:endParaRPr lang="en-US" altLang="zh-CN" sz="2800">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323850" y="1011238"/>
            <a:ext cx="4451350" cy="519112"/>
          </a:xfrm>
          <a:prstGeom prst="rect">
            <a:avLst/>
          </a:prstGeom>
          <a:noFill/>
          <a:ln w="9525">
            <a:noFill/>
            <a:miter lim="800000"/>
          </a:ln>
        </p:spPr>
        <p:txBody>
          <a:bodyPr wrap="none">
            <a:spAutoFit/>
          </a:bodyPr>
          <a:lstStyle/>
          <a:p>
            <a:r>
              <a:rPr lang="en-US" altLang="zh-CN" sz="2800">
                <a:latin typeface="楷体" panose="02010609060101010101" pitchFamily="49" charset="-122"/>
                <a:ea typeface="楷体" panose="02010609060101010101" pitchFamily="49" charset="-122"/>
                <a:sym typeface="+mn-ea"/>
              </a:rPr>
              <a:t>1.</a:t>
            </a:r>
            <a:r>
              <a:rPr lang="zh-CN" altLang="en-US" sz="2800">
                <a:latin typeface="楷体" panose="02010609060101010101" pitchFamily="49" charset="-122"/>
                <a:ea typeface="楷体" panose="02010609060101010101" pitchFamily="49" charset="-122"/>
                <a:sym typeface="+mn-ea"/>
              </a:rPr>
              <a:t>写出下列词语的近义词。</a:t>
            </a:r>
            <a:endParaRPr lang="zh-CN" altLang="en-US" sz="2800">
              <a:latin typeface="楷体" panose="02010609060101010101" pitchFamily="49" charset="-122"/>
              <a:ea typeface="楷体" panose="02010609060101010101" pitchFamily="49" charset="-122"/>
            </a:endParaRPr>
          </a:p>
        </p:txBody>
      </p:sp>
      <p:sp>
        <p:nvSpPr>
          <p:cNvPr id="4" name="文本框 3"/>
          <p:cNvSpPr txBox="1">
            <a:spLocks noChangeArrowheads="1"/>
          </p:cNvSpPr>
          <p:nvPr/>
        </p:nvSpPr>
        <p:spPr bwMode="auto">
          <a:xfrm>
            <a:off x="323850" y="1663700"/>
            <a:ext cx="8237538" cy="9540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理所当然</a:t>
            </a:r>
            <a:r>
              <a:rPr lang="en-US" altLang="zh-CN" sz="2800">
                <a:latin typeface="楷体" panose="02010609060101010101" pitchFamily="49" charset="-122"/>
                <a:ea typeface="楷体" panose="02010609060101010101" pitchFamily="49" charset="-122"/>
              </a:rPr>
              <a:t>---              </a:t>
            </a:r>
            <a:r>
              <a:rPr lang="zh-CN" altLang="en-US" sz="2800">
                <a:latin typeface="楷体" panose="02010609060101010101" pitchFamily="49" charset="-122"/>
                <a:ea typeface="楷体" panose="02010609060101010101" pitchFamily="49" charset="-122"/>
              </a:rPr>
              <a:t>难</a:t>
            </a:r>
            <a:r>
              <a:rPr lang="zh-CN" altLang="en-US" sz="2800">
                <a:latin typeface="楷体" panose="02010609060101010101" pitchFamily="49" charset="-122"/>
                <a:ea typeface="楷体" panose="02010609060101010101" pitchFamily="49" charset="-122"/>
                <a:sym typeface="+mn-ea"/>
              </a:rPr>
              <a:t>以置信</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不计其数</a:t>
            </a:r>
            <a:r>
              <a:rPr lang="en-US" altLang="zh-CN" sz="2800">
                <a:latin typeface="楷体" panose="02010609060101010101" pitchFamily="49" charset="-122"/>
                <a:ea typeface="楷体" panose="02010609060101010101" pitchFamily="49" charset="-122"/>
              </a:rPr>
              <a:t>---        </a:t>
            </a:r>
            <a:endParaRPr lang="en-US" altLang="zh-CN" sz="2800">
              <a:latin typeface="楷体" panose="02010609060101010101" pitchFamily="49" charset="-122"/>
              <a:ea typeface="楷体" panose="02010609060101010101" pitchFamily="49" charset="-122"/>
            </a:endParaRPr>
          </a:p>
        </p:txBody>
      </p:sp>
      <p:sp>
        <p:nvSpPr>
          <p:cNvPr id="5" name="文本框 4"/>
          <p:cNvSpPr txBox="1">
            <a:spLocks noChangeArrowheads="1"/>
          </p:cNvSpPr>
          <p:nvPr/>
        </p:nvSpPr>
        <p:spPr bwMode="auto">
          <a:xfrm>
            <a:off x="323850" y="2687638"/>
            <a:ext cx="4857750" cy="519112"/>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2.</a:t>
            </a:r>
            <a:r>
              <a:rPr lang="zh-CN" altLang="en-US" sz="2800">
                <a:latin typeface="楷体" panose="02010609060101010101" pitchFamily="49" charset="-122"/>
                <a:ea typeface="楷体" panose="02010609060101010101" pitchFamily="49" charset="-122"/>
                <a:sym typeface="+mn-ea"/>
              </a:rPr>
              <a:t>写出下列词语的反义词。</a:t>
            </a:r>
            <a:endParaRPr lang="zh-CN" altLang="en-US" sz="2800">
              <a:latin typeface="楷体" panose="02010609060101010101" pitchFamily="49" charset="-122"/>
              <a:ea typeface="楷体" panose="02010609060101010101" pitchFamily="49" charset="-122"/>
              <a:sym typeface="+mn-ea"/>
            </a:endParaRPr>
          </a:p>
        </p:txBody>
      </p:sp>
      <p:sp>
        <p:nvSpPr>
          <p:cNvPr id="6" name="文本框 5"/>
          <p:cNvSpPr txBox="1">
            <a:spLocks noChangeArrowheads="1"/>
          </p:cNvSpPr>
          <p:nvPr/>
        </p:nvSpPr>
        <p:spPr bwMode="auto">
          <a:xfrm>
            <a:off x="2365375" y="2095500"/>
            <a:ext cx="196850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不可胜数</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7" name="文本框 6"/>
          <p:cNvSpPr txBox="1">
            <a:spLocks noChangeArrowheads="1"/>
          </p:cNvSpPr>
          <p:nvPr/>
        </p:nvSpPr>
        <p:spPr bwMode="auto">
          <a:xfrm>
            <a:off x="323850" y="3340100"/>
            <a:ext cx="7650163" cy="9540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理所当然</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            理直气壮</a:t>
            </a:r>
            <a:r>
              <a:rPr lang="en-US" altLang="zh-CN" sz="2800">
                <a:latin typeface="楷体" panose="02010609060101010101" pitchFamily="49" charset="-122"/>
                <a:ea typeface="楷体" panose="02010609060101010101" pitchFamily="49" charset="-122"/>
              </a:rPr>
              <a:t>---</a:t>
            </a:r>
            <a:endParaRPr lang="en-US" altLang="zh-CN"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sym typeface="+mn-ea"/>
              </a:rPr>
              <a:t>难以置信</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rPr>
              <a:t>不计其数</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   </a:t>
            </a:r>
            <a:endParaRPr lang="zh-CN" altLang="en-US" sz="2800">
              <a:latin typeface="楷体" panose="02010609060101010101" pitchFamily="49" charset="-122"/>
              <a:ea typeface="楷体" panose="02010609060101010101" pitchFamily="49" charset="-122"/>
            </a:endParaRPr>
          </a:p>
        </p:txBody>
      </p:sp>
      <p:sp>
        <p:nvSpPr>
          <p:cNvPr id="8" name="文本框 7"/>
          <p:cNvSpPr txBox="1">
            <a:spLocks noChangeArrowheads="1"/>
          </p:cNvSpPr>
          <p:nvPr/>
        </p:nvSpPr>
        <p:spPr bwMode="auto">
          <a:xfrm flipH="1">
            <a:off x="6478588" y="3771900"/>
            <a:ext cx="177958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屈指可数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9" name="文本框 8"/>
          <p:cNvSpPr txBox="1">
            <a:spLocks noChangeArrowheads="1"/>
          </p:cNvSpPr>
          <p:nvPr/>
        </p:nvSpPr>
        <p:spPr bwMode="auto">
          <a:xfrm>
            <a:off x="2306638" y="3800475"/>
            <a:ext cx="1782762"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千真万确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0" name="文本框 9"/>
          <p:cNvSpPr txBox="1">
            <a:spLocks noChangeArrowheads="1"/>
          </p:cNvSpPr>
          <p:nvPr/>
        </p:nvSpPr>
        <p:spPr bwMode="auto">
          <a:xfrm>
            <a:off x="6686550" y="1663700"/>
            <a:ext cx="1614488"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难以相信 </a:t>
            </a:r>
            <a:r>
              <a:rPr lang="zh-CN" altLang="en-US" sz="2800" b="1">
                <a:solidFill>
                  <a:srgbClr val="FF0000"/>
                </a:solidFill>
                <a:latin typeface="黑体" panose="02010609060101010101" pitchFamily="49" charset="-122"/>
                <a:ea typeface="黑体" panose="02010609060101010101" pitchFamily="49" charset="-122"/>
              </a:rPr>
              <a:t>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1" name="文本框 10"/>
          <p:cNvSpPr txBox="1">
            <a:spLocks noChangeArrowheads="1"/>
          </p:cNvSpPr>
          <p:nvPr/>
        </p:nvSpPr>
        <p:spPr bwMode="auto">
          <a:xfrm>
            <a:off x="6469063" y="3340100"/>
            <a:ext cx="208280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理屈词穷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2" name="文本框 11"/>
          <p:cNvSpPr txBox="1">
            <a:spLocks noChangeArrowheads="1"/>
          </p:cNvSpPr>
          <p:nvPr/>
        </p:nvSpPr>
        <p:spPr bwMode="auto">
          <a:xfrm>
            <a:off x="2365375" y="1663700"/>
            <a:ext cx="208280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顺理成章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3" name="文本框 12"/>
          <p:cNvSpPr txBox="1">
            <a:spLocks noChangeArrowheads="1"/>
          </p:cNvSpPr>
          <p:nvPr/>
        </p:nvSpPr>
        <p:spPr bwMode="auto">
          <a:xfrm>
            <a:off x="2306638" y="3340100"/>
            <a:ext cx="208280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岂有此理             </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a:spLocks noChangeArrowheads="1"/>
          </p:cNvSpPr>
          <p:nvPr/>
        </p:nvSpPr>
        <p:spPr bwMode="auto">
          <a:xfrm>
            <a:off x="228600" y="409575"/>
            <a:ext cx="6700838" cy="522288"/>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rPr>
              <a:t>3.</a:t>
            </a:r>
            <a:r>
              <a:rPr lang="zh-CN" altLang="en-US" sz="2800">
                <a:latin typeface="楷体" panose="02010609060101010101" pitchFamily="49" charset="-122"/>
                <a:ea typeface="楷体" panose="02010609060101010101" pitchFamily="49" charset="-122"/>
              </a:rPr>
              <a:t>把下列的词语补充完整，然后选词填空。             </a:t>
            </a:r>
            <a:endParaRPr lang="zh-CN" altLang="en-US" sz="280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355600" y="931863"/>
            <a:ext cx="8453438" cy="3508375"/>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rPr>
              <a:t>理</a:t>
            </a: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气</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rPr>
              <a:t> 理</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当</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口不</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rPr>
              <a:t> </a:t>
            </a:r>
            <a:endParaRPr lang="zh-CN" altLang="en-US"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sym typeface="+mn-ea"/>
              </a:rPr>
              <a:t>同</a:t>
            </a:r>
            <a:r>
              <a:rPr lang="en-US" altLang="zh-CN" sz="2800" dirty="0">
                <a:latin typeface="楷体" panose="02010609060101010101" pitchFamily="49" charset="-122"/>
                <a:ea typeface="楷体" panose="02010609060101010101" pitchFamily="49" charset="-122"/>
                <a:sym typeface="+mn-ea"/>
              </a:rPr>
              <a:t>(   )(   )</a:t>
            </a:r>
            <a:r>
              <a:rPr lang="zh-CN" altLang="en-US" sz="2800" dirty="0">
                <a:latin typeface="楷体" panose="02010609060101010101" pitchFamily="49" charset="-122"/>
                <a:ea typeface="楷体" panose="02010609060101010101" pitchFamily="49" charset="-122"/>
                <a:sym typeface="+mn-ea"/>
              </a:rPr>
              <a:t>力 </a:t>
            </a:r>
            <a:r>
              <a:rPr lang="zh-CN" altLang="en-US" sz="2800" dirty="0">
                <a:latin typeface="楷体" panose="02010609060101010101" pitchFamily="49" charset="-122"/>
                <a:ea typeface="楷体" panose="02010609060101010101" pitchFamily="49" charset="-122"/>
              </a:rPr>
              <a:t> </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调有</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勇敢</a:t>
            </a:r>
            <a:r>
              <a:rPr lang="en-US" altLang="zh-CN" sz="2800" dirty="0">
                <a:latin typeface="楷体" panose="02010609060101010101" pitchFamily="49" charset="-122"/>
                <a:ea typeface="楷体" panose="02010609060101010101" pitchFamily="49" charset="-122"/>
                <a:sym typeface="+mn-ea"/>
              </a:rPr>
              <a:t>(   )(   )</a:t>
            </a:r>
            <a:r>
              <a:rPr lang="zh-CN" altLang="en-US" sz="2800" dirty="0">
                <a:latin typeface="楷体" panose="02010609060101010101" pitchFamily="49" charset="-122"/>
                <a:ea typeface="楷体" panose="02010609060101010101" pitchFamily="49" charset="-122"/>
                <a:sym typeface="+mn-ea"/>
              </a:rPr>
              <a:t> </a:t>
            </a:r>
            <a:endParaRPr lang="zh-CN" altLang="en-US"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sym typeface="Wingdings" panose="05000000000000000000" pitchFamily="2" charset="2"/>
              </a:rPr>
              <a:t>    </a:t>
            </a:r>
            <a:r>
              <a:rPr lang="zh-CN" altLang="en-US" sz="2800" dirty="0">
                <a:latin typeface="楷体" panose="02010609060101010101" pitchFamily="49" charset="-122"/>
                <a:ea typeface="楷体" panose="02010609060101010101" pitchFamily="49" charset="-122"/>
                <a:sym typeface="Wingdings" panose="05000000000000000000" pitchFamily="2" charset="2"/>
              </a:rPr>
              <a:t>蔺相如和廉颇和好后成了好朋友，</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保卫赵国。 </a:t>
            </a:r>
            <a:endParaRPr lang="zh-CN" altLang="en-US" sz="2800" dirty="0">
              <a:latin typeface="楷体" panose="02010609060101010101" pitchFamily="49" charset="-122"/>
              <a:ea typeface="楷体" panose="02010609060101010101" pitchFamily="49" charset="-122"/>
              <a:sym typeface="Wingdings" panose="05000000000000000000" pitchFamily="2" charset="2"/>
            </a:endParaRPr>
          </a:p>
          <a:p>
            <a:r>
              <a:rPr lang="zh-CN" altLang="en-US" sz="2800" dirty="0" smtClean="0">
                <a:latin typeface="楷体" panose="02010609060101010101" pitchFamily="49" charset="-122"/>
                <a:ea typeface="楷体" panose="02010609060101010101" pitchFamily="49" charset="-122"/>
                <a:sym typeface="Wingdings" panose="05000000000000000000" pitchFamily="2" charset="2"/>
              </a:rPr>
              <a:t>    </a:t>
            </a:r>
            <a:r>
              <a:rPr lang="zh-CN" altLang="en-US" sz="2800" dirty="0">
                <a:latin typeface="楷体" panose="02010609060101010101" pitchFamily="49" charset="-122"/>
                <a:ea typeface="楷体" panose="02010609060101010101" pitchFamily="49" charset="-122"/>
                <a:sym typeface="Wingdings" panose="05000000000000000000" pitchFamily="2" charset="2"/>
              </a:rPr>
              <a:t>上课不认真听讲，课后也不做作业，</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无法取得好成绩。</a:t>
            </a:r>
            <a:endParaRPr lang="en-US" altLang="zh-CN" sz="2800" dirty="0">
              <a:latin typeface="楷体" panose="02010609060101010101" pitchFamily="49" charset="-122"/>
              <a:ea typeface="楷体" panose="02010609060101010101" pitchFamily="49" charset="-122"/>
              <a:sym typeface="Wingdings" panose="05000000000000000000" pitchFamily="2" charset="2"/>
            </a:endParaRPr>
          </a:p>
          <a:p>
            <a:r>
              <a:rPr lang="zh-CN" altLang="en-US" sz="2800" dirty="0" smtClean="0">
                <a:latin typeface="楷体" panose="02010609060101010101" pitchFamily="49" charset="-122"/>
                <a:ea typeface="楷体" panose="02010609060101010101" pitchFamily="49" charset="-122"/>
                <a:sym typeface="Wingdings" panose="05000000000000000000" pitchFamily="2" charset="2"/>
              </a:rPr>
              <a:t>    </a:t>
            </a:r>
            <a:r>
              <a:rPr lang="zh-CN" altLang="en-US" sz="2800" dirty="0">
                <a:latin typeface="楷体" panose="02010609060101010101" pitchFamily="49" charset="-122"/>
                <a:ea typeface="楷体" panose="02010609060101010101" pitchFamily="49" charset="-122"/>
                <a:sym typeface="Wingdings" panose="05000000000000000000" pitchFamily="2" charset="2"/>
              </a:rPr>
              <a:t>面对对方的无理纠缠，他</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地站起来说</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请离开这儿</a:t>
            </a:r>
            <a:r>
              <a:rPr lang="en-US" altLang="zh-CN" sz="2800" dirty="0">
                <a:latin typeface="楷体" panose="02010609060101010101" pitchFamily="49" charset="-122"/>
                <a:ea typeface="楷体" panose="02010609060101010101" pitchFamily="49" charset="-122"/>
                <a:sym typeface="+mn-ea"/>
              </a:rPr>
              <a:t>!”</a:t>
            </a:r>
            <a:endParaRPr lang="en-US" altLang="zh-CN" sz="2800" dirty="0">
              <a:latin typeface="楷体" panose="02010609060101010101" pitchFamily="49" charset="-122"/>
              <a:ea typeface="楷体" panose="02010609060101010101" pitchFamily="49" charset="-122"/>
              <a:sym typeface="+mn-ea"/>
            </a:endParaRPr>
          </a:p>
        </p:txBody>
      </p:sp>
      <p:sp>
        <p:nvSpPr>
          <p:cNvPr id="3" name="文本框 2"/>
          <p:cNvSpPr txBox="1">
            <a:spLocks noChangeArrowheads="1"/>
          </p:cNvSpPr>
          <p:nvPr/>
        </p:nvSpPr>
        <p:spPr bwMode="auto">
          <a:xfrm>
            <a:off x="917575" y="1333500"/>
            <a:ext cx="604838"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心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4" name="文本框 3"/>
          <p:cNvSpPr txBox="1">
            <a:spLocks noChangeArrowheads="1"/>
          </p:cNvSpPr>
          <p:nvPr/>
        </p:nvSpPr>
        <p:spPr bwMode="auto">
          <a:xfrm>
            <a:off x="3492500" y="1333500"/>
            <a:ext cx="43815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协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1016000" y="931863"/>
            <a:ext cx="406400" cy="522287"/>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直</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6" name="文本框 5"/>
          <p:cNvSpPr txBox="1">
            <a:spLocks noChangeArrowheads="1"/>
          </p:cNvSpPr>
          <p:nvPr/>
        </p:nvSpPr>
        <p:spPr bwMode="auto">
          <a:xfrm>
            <a:off x="2208213" y="931863"/>
            <a:ext cx="541337"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壮</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7" name="文本框 6"/>
          <p:cNvSpPr txBox="1">
            <a:spLocks noChangeArrowheads="1"/>
          </p:cNvSpPr>
          <p:nvPr/>
        </p:nvSpPr>
        <p:spPr bwMode="auto">
          <a:xfrm>
            <a:off x="3821113" y="931863"/>
            <a:ext cx="541337"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所</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9" name="文本框 8"/>
          <p:cNvSpPr txBox="1">
            <a:spLocks noChangeArrowheads="1"/>
          </p:cNvSpPr>
          <p:nvPr/>
        </p:nvSpPr>
        <p:spPr bwMode="auto">
          <a:xfrm>
            <a:off x="5151438" y="931863"/>
            <a:ext cx="539750"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然</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0" name="文本框 9"/>
          <p:cNvSpPr txBox="1">
            <a:spLocks noChangeArrowheads="1"/>
          </p:cNvSpPr>
          <p:nvPr/>
        </p:nvSpPr>
        <p:spPr bwMode="auto">
          <a:xfrm>
            <a:off x="6280150" y="931863"/>
            <a:ext cx="539750"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绝</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1" name="文本框 10"/>
          <p:cNvSpPr txBox="1">
            <a:spLocks noChangeArrowheads="1"/>
          </p:cNvSpPr>
          <p:nvPr/>
        </p:nvSpPr>
        <p:spPr bwMode="auto">
          <a:xfrm>
            <a:off x="7877175" y="500063"/>
            <a:ext cx="587375" cy="954087"/>
          </a:xfrm>
          <a:prstGeom prst="rect">
            <a:avLst/>
          </a:prstGeom>
          <a:noFill/>
          <a:ln w="9525">
            <a:noFill/>
            <a:miter lim="800000"/>
          </a:ln>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sym typeface="+mn-ea"/>
              </a:rPr>
              <a:t> </a:t>
            </a:r>
            <a:r>
              <a:rPr lang="zh-CN" altLang="en-US" sz="2800" b="1">
                <a:solidFill>
                  <a:srgbClr val="FF0000"/>
                </a:solidFill>
                <a:latin typeface="黑体" panose="02010609060101010101" pitchFamily="49" charset="-122"/>
                <a:ea typeface="黑体" panose="02010609060101010101" pitchFamily="49" charset="-122"/>
                <a:sym typeface="+mn-ea"/>
              </a:rPr>
              <a:t>提</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2" name="文本框 11"/>
          <p:cNvSpPr txBox="1">
            <a:spLocks noChangeArrowheads="1"/>
          </p:cNvSpPr>
          <p:nvPr/>
        </p:nvSpPr>
        <p:spPr bwMode="auto">
          <a:xfrm>
            <a:off x="1892300" y="1333500"/>
            <a:ext cx="46672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协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3" name="文本框 12"/>
          <p:cNvSpPr txBox="1">
            <a:spLocks noChangeArrowheads="1"/>
          </p:cNvSpPr>
          <p:nvPr/>
        </p:nvSpPr>
        <p:spPr bwMode="auto">
          <a:xfrm>
            <a:off x="5064125" y="1333500"/>
            <a:ext cx="53975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序</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4" name="文本框 13"/>
          <p:cNvSpPr txBox="1">
            <a:spLocks noChangeArrowheads="1"/>
          </p:cNvSpPr>
          <p:nvPr/>
        </p:nvSpPr>
        <p:spPr bwMode="auto">
          <a:xfrm>
            <a:off x="7021513" y="1333500"/>
            <a:ext cx="539750"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机</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5" name="文本框 14"/>
          <p:cNvSpPr txBox="1">
            <a:spLocks noChangeArrowheads="1"/>
          </p:cNvSpPr>
          <p:nvPr/>
        </p:nvSpPr>
        <p:spPr bwMode="auto">
          <a:xfrm>
            <a:off x="7877175" y="1333500"/>
            <a:ext cx="52705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智</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16" name="文本框 15"/>
          <p:cNvSpPr txBox="1">
            <a:spLocks noChangeArrowheads="1"/>
          </p:cNvSpPr>
          <p:nvPr/>
        </p:nvSpPr>
        <p:spPr bwMode="auto">
          <a:xfrm>
            <a:off x="571500" y="2174875"/>
            <a:ext cx="1787525" cy="520700"/>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同心协力</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17" name="文本框 16"/>
          <p:cNvSpPr txBox="1">
            <a:spLocks noChangeArrowheads="1"/>
          </p:cNvSpPr>
          <p:nvPr/>
        </p:nvSpPr>
        <p:spPr bwMode="auto">
          <a:xfrm>
            <a:off x="558006" y="3075806"/>
            <a:ext cx="1814512" cy="522287"/>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理所当然</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18" name="文本框 17"/>
          <p:cNvSpPr txBox="1">
            <a:spLocks noChangeArrowheads="1"/>
          </p:cNvSpPr>
          <p:nvPr/>
        </p:nvSpPr>
        <p:spPr bwMode="auto">
          <a:xfrm>
            <a:off x="5675164" y="3489325"/>
            <a:ext cx="1620837"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理直气壮</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P spid="12" grpId="0"/>
      <p:bldP spid="13"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323850" y="377825"/>
            <a:ext cx="6464300" cy="522288"/>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4.</a:t>
            </a:r>
            <a:r>
              <a:rPr lang="zh-CN" altLang="en-US" sz="2800">
                <a:latin typeface="楷体" panose="02010609060101010101" pitchFamily="49" charset="-122"/>
                <a:ea typeface="楷体" panose="02010609060101010101" pitchFamily="49" charset="-122"/>
                <a:sym typeface="+mn-ea"/>
              </a:rPr>
              <a:t>按要求写词语</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每种至少写四个</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sym typeface="+mn-ea"/>
            </a:endParaRPr>
          </a:p>
        </p:txBody>
      </p:sp>
      <p:sp>
        <p:nvSpPr>
          <p:cNvPr id="4" name="文本框 3"/>
          <p:cNvSpPr txBox="1">
            <a:spLocks noChangeArrowheads="1"/>
          </p:cNvSpPr>
          <p:nvPr/>
        </p:nvSpPr>
        <p:spPr bwMode="auto">
          <a:xfrm>
            <a:off x="449263" y="1009650"/>
            <a:ext cx="4159250" cy="522288"/>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AABB</a:t>
            </a:r>
            <a:r>
              <a:rPr lang="zh-CN" altLang="en-US" sz="2800">
                <a:latin typeface="楷体" panose="02010609060101010101" pitchFamily="49" charset="-122"/>
                <a:ea typeface="楷体" panose="02010609060101010101" pitchFamily="49" charset="-122"/>
                <a:sym typeface="+mn-ea"/>
              </a:rPr>
              <a:t>式词语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sym typeface="+mn-ea"/>
            </a:endParaRPr>
          </a:p>
        </p:txBody>
      </p:sp>
      <p:sp>
        <p:nvSpPr>
          <p:cNvPr id="5" name="文本框 4"/>
          <p:cNvSpPr txBox="1">
            <a:spLocks noChangeArrowheads="1"/>
          </p:cNvSpPr>
          <p:nvPr/>
        </p:nvSpPr>
        <p:spPr bwMode="auto">
          <a:xfrm>
            <a:off x="449263" y="2060575"/>
            <a:ext cx="2768600" cy="520700"/>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ABCC</a:t>
            </a:r>
            <a:r>
              <a:rPr lang="zh-CN" altLang="en-US" sz="2800">
                <a:latin typeface="楷体" panose="02010609060101010101" pitchFamily="49" charset="-122"/>
                <a:ea typeface="楷体" panose="02010609060101010101" pitchFamily="49" charset="-122"/>
                <a:sym typeface="+mn-ea"/>
              </a:rPr>
              <a:t>式词语</a:t>
            </a:r>
            <a:r>
              <a:rPr lang="en-US" altLang="zh-CN" sz="2800">
                <a:latin typeface="楷体" panose="02010609060101010101" pitchFamily="49" charset="-122"/>
                <a:ea typeface="楷体" panose="02010609060101010101" pitchFamily="49" charset="-122"/>
                <a:sym typeface="+mn-ea"/>
              </a:rPr>
              <a:t>:</a:t>
            </a:r>
            <a:endParaRPr lang="zh-CN" altLang="en-US" sz="2800">
              <a:latin typeface="楷体" panose="02010609060101010101" pitchFamily="49" charset="-122"/>
              <a:ea typeface="楷体" panose="02010609060101010101" pitchFamily="49" charset="-122"/>
              <a:sym typeface="+mn-ea"/>
            </a:endParaRPr>
          </a:p>
        </p:txBody>
      </p:sp>
      <p:sp>
        <p:nvSpPr>
          <p:cNvPr id="6" name="文本框 5"/>
          <p:cNvSpPr txBox="1">
            <a:spLocks noChangeArrowheads="1"/>
          </p:cNvSpPr>
          <p:nvPr/>
        </p:nvSpPr>
        <p:spPr bwMode="auto">
          <a:xfrm>
            <a:off x="449263" y="3109913"/>
            <a:ext cx="4100512" cy="952500"/>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不</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式词语</a:t>
            </a:r>
            <a:r>
              <a:rPr lang="en-US" altLang="zh-CN" sz="2800">
                <a:latin typeface="楷体" panose="02010609060101010101" pitchFamily="49" charset="-122"/>
                <a:ea typeface="楷体" panose="02010609060101010101" pitchFamily="49" charset="-122"/>
                <a:sym typeface="+mn-ea"/>
              </a:rPr>
              <a:t>:</a:t>
            </a:r>
            <a:endParaRPr lang="en-US" altLang="zh-CN" sz="2800">
              <a:latin typeface="楷体" panose="02010609060101010101" pitchFamily="49" charset="-122"/>
              <a:ea typeface="楷体" panose="02010609060101010101" pitchFamily="49" charset="-122"/>
              <a:sym typeface="+mn-ea"/>
            </a:endParaRPr>
          </a:p>
          <a:p>
            <a:endParaRPr lang="zh-CN" altLang="en-US" sz="2800">
              <a:latin typeface="楷体" panose="02010609060101010101" pitchFamily="49" charset="-122"/>
              <a:ea typeface="楷体" panose="02010609060101010101" pitchFamily="49" charset="-122"/>
              <a:sym typeface="+mn-ea"/>
            </a:endParaRPr>
          </a:p>
        </p:txBody>
      </p:sp>
      <p:sp>
        <p:nvSpPr>
          <p:cNvPr id="7" name="文本框 6"/>
          <p:cNvSpPr txBox="1">
            <a:spLocks noChangeArrowheads="1"/>
          </p:cNvSpPr>
          <p:nvPr/>
        </p:nvSpPr>
        <p:spPr bwMode="auto">
          <a:xfrm>
            <a:off x="2581275" y="1009650"/>
            <a:ext cx="6383338" cy="9540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干干净净   明明白白   马马虎虎   高高大大</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8" name="文本框 7"/>
          <p:cNvSpPr txBox="1">
            <a:spLocks noChangeArrowheads="1"/>
          </p:cNvSpPr>
          <p:nvPr/>
        </p:nvSpPr>
        <p:spPr bwMode="auto">
          <a:xfrm>
            <a:off x="2581275" y="2095500"/>
            <a:ext cx="5830888" cy="9525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小心翼翼   白发苍苍   波光粼粼   文质彬彬  </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9" name="文本框 8"/>
          <p:cNvSpPr txBox="1">
            <a:spLocks noChangeArrowheads="1"/>
          </p:cNvSpPr>
          <p:nvPr/>
        </p:nvSpPr>
        <p:spPr bwMode="auto">
          <a:xfrm>
            <a:off x="2754313" y="3222625"/>
            <a:ext cx="6037262" cy="13843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绝口不提   攻无不克   战无不胜   充耳不闻   孜孜不倦   锲而不舍   美中不足</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327025" y="404813"/>
            <a:ext cx="1020763" cy="598487"/>
          </a:xfrm>
          <a:prstGeom prst="rect">
            <a:avLst/>
          </a:prstGeom>
          <a:noFill/>
          <a:ln w="9525">
            <a:noFill/>
            <a:miter lim="800000"/>
          </a:ln>
        </p:spPr>
        <p:txBody>
          <a:bodyPr wrap="none">
            <a:spAutoFit/>
          </a:bodyPr>
          <a:lstStyle/>
          <a:p>
            <a:r>
              <a:rPr lang="zh-CN" altLang="en-US" sz="3300">
                <a:latin typeface="幼圆" panose="02010509060101010101" charset="-122"/>
                <a:ea typeface="幼圆" panose="02010509060101010101" charset="-122"/>
                <a:sym typeface="+mn-ea"/>
              </a:rPr>
              <a:t>句子</a:t>
            </a:r>
            <a:endParaRPr lang="zh-CN" altLang="en-US" sz="3300">
              <a:latin typeface="幼圆" panose="02010509060101010101" charset="-122"/>
              <a:ea typeface="幼圆" panose="02010509060101010101" charset="-122"/>
              <a:sym typeface="+mn-ea"/>
            </a:endParaRPr>
          </a:p>
        </p:txBody>
      </p:sp>
      <p:sp>
        <p:nvSpPr>
          <p:cNvPr id="4" name="文本框 3"/>
          <p:cNvSpPr txBox="1">
            <a:spLocks noChangeArrowheads="1"/>
          </p:cNvSpPr>
          <p:nvPr/>
        </p:nvSpPr>
        <p:spPr bwMode="auto">
          <a:xfrm>
            <a:off x="530225" y="1173163"/>
            <a:ext cx="1960563"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一、比喻句</a:t>
            </a:r>
            <a:endParaRPr lang="en-US" altLang="zh-CN" sz="2800">
              <a:latin typeface="楷体" panose="02010609060101010101" pitchFamily="49" charset="-122"/>
              <a:ea typeface="楷体" panose="02010609060101010101" pitchFamily="49" charset="-122"/>
            </a:endParaRPr>
          </a:p>
        </p:txBody>
      </p:sp>
      <p:sp>
        <p:nvSpPr>
          <p:cNvPr id="5" name="文本框 6"/>
          <p:cNvSpPr txBox="1">
            <a:spLocks noChangeArrowheads="1"/>
          </p:cNvSpPr>
          <p:nvPr/>
        </p:nvSpPr>
        <p:spPr bwMode="auto">
          <a:xfrm>
            <a:off x="530225" y="1692275"/>
            <a:ext cx="8613775" cy="954088"/>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sym typeface="+mn-ea"/>
              </a:rPr>
              <a:t>    ⑴</a:t>
            </a:r>
            <a:r>
              <a:rPr lang="zh-CN" altLang="en-US" sz="2800" dirty="0">
                <a:latin typeface="楷体" panose="02010609060101010101" pitchFamily="49" charset="-122"/>
                <a:ea typeface="楷体" panose="02010609060101010101" pitchFamily="49" charset="-122"/>
                <a:sym typeface="+mn-ea"/>
              </a:rPr>
              <a:t>嗒嗒的声音，像轻快的音乐；清波荡漾，人影绰绰，给人画一般的感觉。。</a:t>
            </a:r>
            <a:endParaRPr lang="zh-CN" altLang="en-US" sz="2800" dirty="0">
              <a:latin typeface="楷体" panose="02010609060101010101" pitchFamily="49" charset="-122"/>
              <a:ea typeface="楷体" panose="02010609060101010101" pitchFamily="49" charset="-122"/>
              <a:sym typeface="+mn-ea"/>
            </a:endParaRPr>
          </a:p>
        </p:txBody>
      </p:sp>
      <p:sp>
        <p:nvSpPr>
          <p:cNvPr id="6" name="线形标注 1 5"/>
          <p:cNvSpPr/>
          <p:nvPr/>
        </p:nvSpPr>
        <p:spPr>
          <a:xfrm>
            <a:off x="500063" y="3071813"/>
            <a:ext cx="6927850" cy="919162"/>
          </a:xfrm>
          <a:prstGeom prst="borderCallout1">
            <a:avLst>
              <a:gd name="adj1" fmla="val 5381"/>
              <a:gd name="adj2" fmla="val 2285"/>
              <a:gd name="adj3" fmla="val -42231"/>
              <a:gd name="adj4" fmla="val 88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sym typeface="+mn-ea"/>
              </a:rPr>
              <a:t>    把</a:t>
            </a:r>
            <a:r>
              <a:rPr lang="zh-CN" altLang="en-US" sz="2800" dirty="0">
                <a:solidFill>
                  <a:schemeClr val="tx1"/>
                </a:solidFill>
                <a:latin typeface="楷体" panose="02010609060101010101" pitchFamily="49" charset="-122"/>
                <a:ea typeface="楷体" panose="02010609060101010101" pitchFamily="49" charset="-122"/>
                <a:sym typeface="+mn-ea"/>
              </a:rPr>
              <a:t>人们过搭石的声音比喻成轻快的音乐，增加了文章的美感。</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a:spLocks noChangeArrowheads="1"/>
          </p:cNvSpPr>
          <p:nvPr/>
        </p:nvSpPr>
        <p:spPr bwMode="auto">
          <a:xfrm>
            <a:off x="428625" y="771550"/>
            <a:ext cx="8253413" cy="952500"/>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sym typeface="+mn-ea"/>
              </a:rPr>
              <a:t>    ⑵</a:t>
            </a:r>
            <a:r>
              <a:rPr lang="zh-CN" altLang="en-US" sz="2800" dirty="0">
                <a:latin typeface="楷体" panose="02010609060101010101" pitchFamily="49" charset="-122"/>
                <a:ea typeface="楷体" panose="02010609060101010101" pitchFamily="49" charset="-122"/>
                <a:sym typeface="+mn-ea"/>
              </a:rPr>
              <a:t>他们说，蔺相如见了廉颇像老鼠见到猫似的，为什么要怕他呢</a:t>
            </a:r>
            <a:r>
              <a:rPr lang="en-US" altLang="zh-CN"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
        <p:nvSpPr>
          <p:cNvPr id="11" name="线形标注 1 10"/>
          <p:cNvSpPr/>
          <p:nvPr/>
        </p:nvSpPr>
        <p:spPr>
          <a:xfrm>
            <a:off x="539552" y="2211710"/>
            <a:ext cx="8385175" cy="1004887"/>
          </a:xfrm>
          <a:prstGeom prst="borderCallout1">
            <a:avLst>
              <a:gd name="adj1" fmla="val 5381"/>
              <a:gd name="adj2" fmla="val 2285"/>
              <a:gd name="adj3" fmla="val -42231"/>
              <a:gd name="adj4" fmla="val 544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sym typeface="+mn-ea"/>
              </a:rPr>
              <a:t>    借用</a:t>
            </a:r>
            <a:r>
              <a:rPr lang="zh-CN" altLang="en-US" sz="2800" dirty="0">
                <a:solidFill>
                  <a:schemeClr val="tx1"/>
                </a:solidFill>
                <a:latin typeface="楷体" panose="02010609060101010101" pitchFamily="49" charset="-122"/>
                <a:ea typeface="楷体" panose="02010609060101010101" pitchFamily="49" charset="-122"/>
                <a:sym typeface="+mn-ea"/>
              </a:rPr>
              <a:t>比喻写出蔺相如对廉颇的怕，这种怕建立在国家利益之上，突出蔺相如顾全大局。</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309563" y="533400"/>
            <a:ext cx="1960562"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二、设问句</a:t>
            </a:r>
            <a:endParaRPr lang="en-US" altLang="zh-CN" sz="2800">
              <a:latin typeface="楷体" panose="02010609060101010101" pitchFamily="49" charset="-122"/>
              <a:ea typeface="楷体" panose="02010609060101010101" pitchFamily="49" charset="-122"/>
            </a:endParaRPr>
          </a:p>
        </p:txBody>
      </p:sp>
      <p:sp>
        <p:nvSpPr>
          <p:cNvPr id="3" name="文本框 3"/>
          <p:cNvSpPr txBox="1">
            <a:spLocks noChangeArrowheads="1"/>
          </p:cNvSpPr>
          <p:nvPr/>
        </p:nvSpPr>
        <p:spPr bwMode="auto">
          <a:xfrm>
            <a:off x="309563" y="1171575"/>
            <a:ext cx="8523287" cy="946150"/>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rPr>
              <a:t>    看</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前面呼啸而过的东西是什么</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跟它的速度一比，火箭就好像是静止一样。那是流星体</a:t>
            </a:r>
            <a:r>
              <a:rPr lang="en-US" altLang="zh-CN"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endParaRPr>
          </a:p>
        </p:txBody>
      </p:sp>
      <p:sp>
        <p:nvSpPr>
          <p:cNvPr id="53" name="线形标注 1 52"/>
          <p:cNvSpPr/>
          <p:nvPr/>
        </p:nvSpPr>
        <p:spPr>
          <a:xfrm>
            <a:off x="467544" y="2715766"/>
            <a:ext cx="6696744" cy="1231900"/>
          </a:xfrm>
          <a:prstGeom prst="borderCallout1">
            <a:avLst>
              <a:gd name="adj1" fmla="val 5381"/>
              <a:gd name="adj2" fmla="val 2285"/>
              <a:gd name="adj3" fmla="val -79329"/>
              <a:gd name="adj4" fmla="val 234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latin typeface="楷体" panose="02010609060101010101" pitchFamily="49" charset="-122"/>
                <a:ea typeface="楷体" panose="02010609060101010101" pitchFamily="49" charset="-122"/>
                <a:sym typeface="+mn-ea"/>
              </a:rPr>
              <a:t>    这</a:t>
            </a:r>
            <a:r>
              <a:rPr lang="zh-CN" altLang="en-US" sz="2800" dirty="0">
                <a:solidFill>
                  <a:schemeClr val="tx1"/>
                </a:solidFill>
                <a:latin typeface="楷体" panose="02010609060101010101" pitchFamily="49" charset="-122"/>
                <a:ea typeface="楷体" panose="02010609060101010101" pitchFamily="49" charset="-122"/>
                <a:sym typeface="+mn-ea"/>
              </a:rPr>
              <a:t>是一个设问句，自然地引出了要说明的对象</a:t>
            </a:r>
            <a:r>
              <a:rPr lang="en-US" altLang="zh-CN" sz="2800" dirty="0">
                <a:solidFill>
                  <a:schemeClr val="tx1"/>
                </a:solidFill>
                <a:latin typeface="楷体" panose="02010609060101010101" pitchFamily="49" charset="-122"/>
                <a:ea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sym typeface="+mn-ea"/>
              </a:rPr>
              <a:t>比火箭速度快很多的是流星体。</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341313" y="571500"/>
            <a:ext cx="2316162"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三、重点句子</a:t>
            </a:r>
            <a:endParaRPr lang="en-US" altLang="zh-CN" sz="2800">
              <a:latin typeface="楷体" panose="02010609060101010101" pitchFamily="49" charset="-122"/>
              <a:ea typeface="楷体" panose="02010609060101010101" pitchFamily="49" charset="-122"/>
            </a:endParaRPr>
          </a:p>
        </p:txBody>
      </p:sp>
      <p:sp>
        <p:nvSpPr>
          <p:cNvPr id="4" name="文本框 3"/>
          <p:cNvSpPr txBox="1">
            <a:spLocks noChangeArrowheads="1"/>
          </p:cNvSpPr>
          <p:nvPr/>
        </p:nvSpPr>
        <p:spPr bwMode="auto">
          <a:xfrm>
            <a:off x="376759" y="1343026"/>
            <a:ext cx="8532812" cy="952500"/>
          </a:xfrm>
          <a:prstGeom prst="rect">
            <a:avLst/>
          </a:prstGeom>
          <a:noFill/>
          <a:ln w="9525">
            <a:noFill/>
            <a:miter lim="800000"/>
          </a:ln>
        </p:spPr>
        <p:txBody>
          <a:bodyPr>
            <a:spAutoFit/>
          </a:bodyPr>
          <a:lstStyle/>
          <a:p>
            <a:r>
              <a:rPr lang="en-US" altLang="zh-CN" sz="2800" dirty="0" smtClean="0">
                <a:latin typeface="楷体" panose="02010609060101010101" pitchFamily="49" charset="-122"/>
                <a:ea typeface="楷体" panose="02010609060101010101" pitchFamily="49" charset="-122"/>
              </a:rPr>
              <a:t>    1</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一排排搭石，任人走，任人踏，它联结着故乡的小路，也联结着乡亲们美好的情感。</a:t>
            </a:r>
            <a:endParaRPr lang="zh-CN" altLang="en-US" sz="2800" dirty="0">
              <a:latin typeface="楷体" panose="02010609060101010101" pitchFamily="49" charset="-122"/>
              <a:ea typeface="楷体" panose="02010609060101010101" pitchFamily="49" charset="-122"/>
            </a:endParaRPr>
          </a:p>
        </p:txBody>
      </p:sp>
      <p:sp>
        <p:nvSpPr>
          <p:cNvPr id="53" name="线形标注 1 52"/>
          <p:cNvSpPr/>
          <p:nvPr/>
        </p:nvSpPr>
        <p:spPr>
          <a:xfrm>
            <a:off x="580752" y="2857500"/>
            <a:ext cx="8124825" cy="869950"/>
          </a:xfrm>
          <a:prstGeom prst="borderCallout1">
            <a:avLst>
              <a:gd name="adj1" fmla="val 5381"/>
              <a:gd name="adj2" fmla="val 2285"/>
              <a:gd name="adj3" fmla="val -97608"/>
              <a:gd name="adj4" fmla="val 199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latin typeface="楷体" panose="02010609060101010101" pitchFamily="49" charset="-122"/>
                <a:ea typeface="楷体" panose="02010609060101010101" pitchFamily="49" charset="-122"/>
                <a:sym typeface="+mn-ea"/>
              </a:rPr>
              <a:t>    照应</a:t>
            </a:r>
            <a:r>
              <a:rPr lang="zh-CN" altLang="en-US" sz="2800" dirty="0">
                <a:solidFill>
                  <a:schemeClr val="tx1"/>
                </a:solidFill>
                <a:latin typeface="楷体" panose="02010609060101010101" pitchFamily="49" charset="-122"/>
                <a:ea typeface="楷体" panose="02010609060101010101" pitchFamily="49" charset="-122"/>
                <a:sym typeface="+mn-ea"/>
              </a:rPr>
              <a:t>开头这句话，是全文的</a:t>
            </a:r>
            <a:r>
              <a:rPr lang="zh-CN" altLang="en-US" sz="2800" b="1" dirty="0">
                <a:solidFill>
                  <a:srgbClr val="FF0000"/>
                </a:solidFill>
                <a:latin typeface="黑体" panose="02010609060101010101" pitchFamily="49" charset="-122"/>
                <a:ea typeface="黑体" panose="02010609060101010101" pitchFamily="49" charset="-122"/>
                <a:sym typeface="+mn-ea"/>
              </a:rPr>
              <a:t>点睛之笔</a:t>
            </a:r>
            <a:r>
              <a:rPr lang="zh-CN" altLang="en-US" sz="2800" dirty="0">
                <a:solidFill>
                  <a:schemeClr val="tx1"/>
                </a:solidFill>
                <a:latin typeface="楷体" panose="02010609060101010101" pitchFamily="49" charset="-122"/>
                <a:ea typeface="楷体" panose="02010609060101010101" pitchFamily="49" charset="-122"/>
                <a:sym typeface="+mn-ea"/>
              </a:rPr>
              <a:t>，揭示作者描写搭石的目的。</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线形标注 1 8"/>
          <p:cNvSpPr/>
          <p:nvPr/>
        </p:nvSpPr>
        <p:spPr>
          <a:xfrm>
            <a:off x="539552" y="2786062"/>
            <a:ext cx="7560840" cy="1297855"/>
          </a:xfrm>
          <a:prstGeom prst="borderCallout1">
            <a:avLst>
              <a:gd name="adj1" fmla="val 5381"/>
              <a:gd name="adj2" fmla="val 2285"/>
              <a:gd name="adj3" fmla="val -28630"/>
              <a:gd name="adj4" fmla="val 233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不行</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。因为这是拿与两条腿奔跑的动物比较的，如果跟四条腿的动物</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猎豹比，那就无法获得冠军的头衔。</a:t>
            </a:r>
            <a:endPar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3" name="文本框 22"/>
          <p:cNvSpPr txBox="1">
            <a:spLocks noChangeArrowheads="1"/>
          </p:cNvSpPr>
          <p:nvPr/>
        </p:nvSpPr>
        <p:spPr bwMode="auto">
          <a:xfrm>
            <a:off x="285750" y="1357313"/>
            <a:ext cx="8675688" cy="952500"/>
          </a:xfrm>
          <a:prstGeom prst="rect">
            <a:avLst/>
          </a:prstGeom>
          <a:noFill/>
          <a:ln w="9525">
            <a:noFill/>
            <a:miter lim="800000"/>
          </a:ln>
        </p:spPr>
        <p:txBody>
          <a:bodyPr>
            <a:spAutoFit/>
          </a:bodyPr>
          <a:lstStyle/>
          <a:p>
            <a:r>
              <a:rPr lang="en-US" altLang="zh-CN" sz="2800" dirty="0" smtClean="0">
                <a:latin typeface="楷体" panose="02010609060101010101" pitchFamily="49" charset="-122"/>
                <a:ea typeface="楷体" panose="02010609060101010101" pitchFamily="49" charset="-122"/>
              </a:rPr>
              <a:t>    2</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在两条腿的动物里面，鸵鸟应该算是奔跑的世界冠军。去掉</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两条腿的动物里面</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rPr>
              <a:t>行吗</a:t>
            </a:r>
            <a:r>
              <a:rPr lang="en-US" sz="2800" b="1"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rPr>
              <a:t>为什么</a:t>
            </a:r>
            <a:r>
              <a:rPr lang="en-US" sz="2800" b="1"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128588" y="420688"/>
            <a:ext cx="8613775" cy="952500"/>
          </a:xfrm>
          <a:prstGeom prst="rect">
            <a:avLst/>
          </a:prstGeom>
          <a:noFill/>
          <a:ln w="9525">
            <a:noFill/>
            <a:miter lim="800000"/>
          </a:ln>
        </p:spPr>
        <p:txBody>
          <a:bodyPr>
            <a:spAutoFit/>
          </a:bodyPr>
          <a:lstStyle/>
          <a:p>
            <a:r>
              <a:rPr lang="en-US" altLang="zh-CN" sz="2800" dirty="0" smtClean="0">
                <a:latin typeface="楷体" panose="02010609060101010101" pitchFamily="49" charset="-122"/>
                <a:ea typeface="楷体" panose="02010609060101010101" pitchFamily="49" charset="-122"/>
              </a:rPr>
              <a:t>    3</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赵王和大臣们没有别的办法，只好派蔺相如带着和氏璧到秦国去。</a:t>
            </a:r>
            <a:endParaRPr lang="zh-CN" altLang="en-US" sz="2800" dirty="0">
              <a:latin typeface="楷体" panose="02010609060101010101" pitchFamily="49" charset="-122"/>
              <a:ea typeface="楷体" panose="02010609060101010101" pitchFamily="49" charset="-122"/>
            </a:endParaRPr>
          </a:p>
        </p:txBody>
      </p:sp>
      <p:sp>
        <p:nvSpPr>
          <p:cNvPr id="53" name="线形标注 1 52"/>
          <p:cNvSpPr/>
          <p:nvPr/>
        </p:nvSpPr>
        <p:spPr>
          <a:xfrm>
            <a:off x="468313" y="1477963"/>
            <a:ext cx="7596187" cy="803275"/>
          </a:xfrm>
          <a:prstGeom prst="borderCallout1">
            <a:avLst>
              <a:gd name="adj1" fmla="val 5381"/>
              <a:gd name="adj2" fmla="val 2285"/>
              <a:gd name="adj3" fmla="val -22446"/>
              <a:gd name="adj4" fmla="val 248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sym typeface="+mn-ea"/>
              </a:rPr>
              <a:t>    这里</a:t>
            </a:r>
            <a:r>
              <a:rPr lang="zh-CN" altLang="en-US" sz="2800" dirty="0">
                <a:solidFill>
                  <a:schemeClr val="tx1"/>
                </a:solidFill>
                <a:latin typeface="楷体" panose="02010609060101010101" pitchFamily="49" charset="-122"/>
                <a:ea typeface="楷体" panose="02010609060101010101" pitchFamily="49" charset="-122"/>
                <a:sym typeface="+mn-ea"/>
              </a:rPr>
              <a:t>运用</a:t>
            </a:r>
            <a:r>
              <a:rPr lang="zh-CN" altLang="en-US" sz="2800" b="1" dirty="0">
                <a:solidFill>
                  <a:srgbClr val="FF0000"/>
                </a:solidFill>
                <a:latin typeface="黑体" panose="02010609060101010101" pitchFamily="49" charset="-122"/>
                <a:ea typeface="黑体" panose="02010609060101010101" pitchFamily="49" charset="-122"/>
                <a:sym typeface="+mn-ea"/>
              </a:rPr>
              <a:t>对比</a:t>
            </a:r>
            <a:r>
              <a:rPr lang="zh-CN" altLang="en-US" sz="2800" dirty="0">
                <a:solidFill>
                  <a:schemeClr val="tx1"/>
                </a:solidFill>
                <a:latin typeface="楷体" panose="02010609060101010101" pitchFamily="49" charset="-122"/>
                <a:ea typeface="楷体" panose="02010609060101010101" pitchFamily="49" charset="-122"/>
                <a:sym typeface="+mn-ea"/>
              </a:rPr>
              <a:t>的写法，将蔺相如与赵国文武大臣相比，突出了蔺相如的胆识过人。</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
        <p:nvSpPr>
          <p:cNvPr id="6" name="线形标注 1 5"/>
          <p:cNvSpPr/>
          <p:nvPr/>
        </p:nvSpPr>
        <p:spPr>
          <a:xfrm>
            <a:off x="468313" y="3171825"/>
            <a:ext cx="7262812" cy="1281113"/>
          </a:xfrm>
          <a:prstGeom prst="borderCallout1">
            <a:avLst>
              <a:gd name="adj1" fmla="val 5381"/>
              <a:gd name="adj2" fmla="val 2285"/>
              <a:gd name="adj3" fmla="val -21623"/>
              <a:gd name="adj4" fmla="val 233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sym typeface="+mn-ea"/>
              </a:rPr>
              <a:t>    因为</a:t>
            </a:r>
            <a:r>
              <a:rPr lang="zh-CN" altLang="en-US" sz="2800" dirty="0">
                <a:solidFill>
                  <a:schemeClr val="tx1"/>
                </a:solidFill>
                <a:latin typeface="楷体" panose="02010609060101010101" pitchFamily="49" charset="-122"/>
                <a:ea typeface="楷体" panose="02010609060101010101" pitchFamily="49" charset="-122"/>
                <a:sym typeface="+mn-ea"/>
              </a:rPr>
              <a:t>不是真正的无线电和有线电。引号表示特殊的含义。</a:t>
            </a:r>
            <a:endPar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a:spLocks noChangeArrowheads="1"/>
          </p:cNvSpPr>
          <p:nvPr/>
        </p:nvSpPr>
        <p:spPr bwMode="auto">
          <a:xfrm>
            <a:off x="128588" y="2517775"/>
            <a:ext cx="8936037" cy="522288"/>
          </a:xfrm>
          <a:prstGeom prst="rect">
            <a:avLst/>
          </a:prstGeom>
          <a:noFill/>
          <a:ln w="9525">
            <a:noFill/>
            <a:miter lim="800000"/>
          </a:ln>
        </p:spPr>
        <p:txBody>
          <a:bodyPr>
            <a:spAutoFit/>
          </a:bodyPr>
          <a:lstStyle/>
          <a:p>
            <a:r>
              <a:rPr lang="en-US" altLang="zh-CN" sz="2800" dirty="0" smtClean="0">
                <a:latin typeface="楷体" panose="02010609060101010101" pitchFamily="49" charset="-122"/>
                <a:ea typeface="楷体" panose="02010609060101010101" pitchFamily="49" charset="-122"/>
              </a:rPr>
              <a:t>    4</a:t>
            </a:r>
            <a:r>
              <a:rPr lang="en-US" altLang="zh-CN" sz="2800" dirty="0">
                <a:latin typeface="楷体" panose="02010609060101010101" pitchFamily="49" charset="-122"/>
                <a:ea typeface="楷体" panose="02010609060101010101" pitchFamily="49" charset="-122"/>
              </a:rPr>
              <a:t>.</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无线电</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和</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有线电</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为什么加上引号</a:t>
            </a:r>
            <a:r>
              <a:rPr lang="en-US" sz="2800" b="1"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a:spLocks noChangeArrowheads="1"/>
          </p:cNvSpPr>
          <p:nvPr/>
        </p:nvSpPr>
        <p:spPr bwMode="auto">
          <a:xfrm>
            <a:off x="600075" y="1000125"/>
            <a:ext cx="1985963" cy="5207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击</a:t>
            </a:r>
            <a:r>
              <a:rPr lang="zh-CN" altLang="en-US" sz="2800" b="1">
                <a:solidFill>
                  <a:srgbClr val="0070C0"/>
                </a:solidFill>
                <a:latin typeface="楷体" panose="02010609060101010101" pitchFamily="49" charset="-122"/>
                <a:ea typeface="楷体" panose="02010609060101010101" pitchFamily="49" charset="-122"/>
                <a:sym typeface="+mn-ea"/>
              </a:rPr>
              <a:t>缶</a:t>
            </a:r>
            <a:r>
              <a:rPr lang="en-US" altLang="zh-CN" sz="2800">
                <a:latin typeface="楷体" panose="02010609060101010101" pitchFamily="49" charset="-122"/>
                <a:ea typeface="楷体" panose="02010609060101010101" pitchFamily="49" charset="-122"/>
                <a:sym typeface="+mn-ea"/>
              </a:rPr>
              <a:t>(     )</a:t>
            </a:r>
            <a:endParaRPr lang="zh-CN" altLang="en-US" sz="280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3214688" y="1000125"/>
            <a:ext cx="2116137" cy="5222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燕</a:t>
            </a:r>
            <a:r>
              <a:rPr lang="zh-CN" altLang="en-US" sz="2800" b="1">
                <a:solidFill>
                  <a:srgbClr val="0070C0"/>
                </a:solidFill>
                <a:latin typeface="楷体" panose="02010609060101010101" pitchFamily="49" charset="-122"/>
                <a:ea typeface="楷体" panose="02010609060101010101" pitchFamily="49" charset="-122"/>
                <a:sym typeface="+mn-ea"/>
              </a:rPr>
              <a:t>隼</a:t>
            </a:r>
            <a:r>
              <a:rPr lang="en-US" altLang="zh-CN" sz="2800">
                <a:latin typeface="楷体" panose="02010609060101010101" pitchFamily="49" charset="-122"/>
                <a:ea typeface="楷体" panose="02010609060101010101" pitchFamily="49" charset="-122"/>
                <a:sym typeface="+mn-ea"/>
              </a:rPr>
              <a:t>(     )</a:t>
            </a:r>
            <a:endParaRPr lang="zh-CN" altLang="en-US" sz="2800">
              <a:latin typeface="楷体" panose="02010609060101010101" pitchFamily="49" charset="-122"/>
              <a:ea typeface="楷体" panose="02010609060101010101" pitchFamily="49" charset="-122"/>
            </a:endParaRPr>
          </a:p>
        </p:txBody>
      </p:sp>
      <p:sp>
        <p:nvSpPr>
          <p:cNvPr id="4" name="文本框 3"/>
          <p:cNvSpPr txBox="1">
            <a:spLocks noChangeArrowheads="1"/>
          </p:cNvSpPr>
          <p:nvPr/>
        </p:nvSpPr>
        <p:spPr bwMode="auto">
          <a:xfrm>
            <a:off x="5859463" y="1000125"/>
            <a:ext cx="2139950" cy="522288"/>
          </a:xfrm>
          <a:prstGeom prst="rect">
            <a:avLst/>
          </a:prstGeom>
          <a:noFill/>
          <a:ln w="9525">
            <a:noFill/>
            <a:miter lim="800000"/>
          </a:ln>
        </p:spPr>
        <p:txBody>
          <a:bodyPr wrap="none">
            <a:spAutoFit/>
          </a:bodyPr>
          <a:lstStyle/>
          <a:p>
            <a:r>
              <a:rPr lang="zh-CN" altLang="en-US" sz="2800" b="1">
                <a:solidFill>
                  <a:srgbClr val="0070C0"/>
                </a:solidFill>
                <a:latin typeface="楷体" panose="02010609060101010101" pitchFamily="49" charset="-122"/>
                <a:ea typeface="楷体" panose="02010609060101010101" pitchFamily="49" charset="-122"/>
                <a:sym typeface="+mn-ea"/>
              </a:rPr>
              <a:t>谴</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责</a:t>
            </a:r>
            <a:endParaRPr lang="zh-CN" altLang="en-US" sz="2800">
              <a:latin typeface="楷体" panose="02010609060101010101" pitchFamily="49" charset="-122"/>
              <a:ea typeface="楷体" panose="02010609060101010101" pitchFamily="49" charset="-122"/>
            </a:endParaRPr>
          </a:p>
        </p:txBody>
      </p:sp>
      <p:sp>
        <p:nvSpPr>
          <p:cNvPr id="5" name="文本框 4"/>
          <p:cNvSpPr txBox="1">
            <a:spLocks noChangeArrowheads="1"/>
          </p:cNvSpPr>
          <p:nvPr/>
        </p:nvSpPr>
        <p:spPr bwMode="auto">
          <a:xfrm>
            <a:off x="609600" y="1720850"/>
            <a:ext cx="2139950"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爱</a:t>
            </a:r>
            <a:r>
              <a:rPr lang="zh-CN" altLang="en-US" sz="2800" b="1">
                <a:solidFill>
                  <a:srgbClr val="0070C0"/>
                </a:solidFill>
                <a:latin typeface="楷体" panose="02010609060101010101" pitchFamily="49" charset="-122"/>
                <a:ea typeface="楷体" panose="02010609060101010101" pitchFamily="49" charset="-122"/>
                <a:sym typeface="+mn-ea"/>
              </a:rPr>
              <a:t>卿</a:t>
            </a:r>
            <a:r>
              <a:rPr lang="en-US" altLang="zh-CN" sz="2800">
                <a:latin typeface="楷体" panose="02010609060101010101" pitchFamily="49" charset="-122"/>
                <a:ea typeface="楷体" panose="02010609060101010101" pitchFamily="49" charset="-122"/>
                <a:sym typeface="+mn-ea"/>
              </a:rPr>
              <a:t>(     )</a:t>
            </a:r>
            <a:endParaRPr lang="zh-CN" altLang="en-US" sz="2800">
              <a:latin typeface="楷体" panose="02010609060101010101" pitchFamily="49" charset="-122"/>
              <a:ea typeface="楷体" panose="02010609060101010101" pitchFamily="49" charset="-122"/>
            </a:endParaRPr>
          </a:p>
        </p:txBody>
      </p:sp>
      <p:sp>
        <p:nvSpPr>
          <p:cNvPr id="6" name="文本框 5"/>
          <p:cNvSpPr txBox="1">
            <a:spLocks noChangeArrowheads="1"/>
          </p:cNvSpPr>
          <p:nvPr/>
        </p:nvSpPr>
        <p:spPr bwMode="auto">
          <a:xfrm>
            <a:off x="3214688" y="1730375"/>
            <a:ext cx="2139950"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浩</a:t>
            </a:r>
            <a:r>
              <a:rPr lang="zh-CN" altLang="en-US" sz="2800" b="1">
                <a:solidFill>
                  <a:srgbClr val="0070C0"/>
                </a:solidFill>
                <a:latin typeface="楷体" panose="02010609060101010101" pitchFamily="49" charset="-122"/>
                <a:ea typeface="楷体" panose="02010609060101010101" pitchFamily="49" charset="-122"/>
                <a:sym typeface="+mn-ea"/>
              </a:rPr>
              <a:t>瀚</a:t>
            </a:r>
            <a:r>
              <a:rPr lang="en-US" altLang="zh-CN" sz="2800">
                <a:latin typeface="楷体" panose="02010609060101010101" pitchFamily="49" charset="-122"/>
                <a:ea typeface="楷体" panose="02010609060101010101" pitchFamily="49" charset="-122"/>
                <a:sym typeface="+mn-ea"/>
              </a:rPr>
              <a:t>(     )</a:t>
            </a:r>
            <a:endParaRPr lang="zh-CN" altLang="en-US" sz="2800" b="1">
              <a:latin typeface="楷体" panose="02010609060101010101" pitchFamily="49" charset="-122"/>
              <a:ea typeface="楷体" panose="02010609060101010101" pitchFamily="49" charset="-122"/>
              <a:sym typeface="+mn-ea"/>
            </a:endParaRPr>
          </a:p>
        </p:txBody>
      </p:sp>
      <p:sp>
        <p:nvSpPr>
          <p:cNvPr id="7" name="文本框 6"/>
          <p:cNvSpPr txBox="1">
            <a:spLocks noChangeArrowheads="1"/>
          </p:cNvSpPr>
          <p:nvPr/>
        </p:nvSpPr>
        <p:spPr bwMode="auto">
          <a:xfrm>
            <a:off x="1693863" y="1000125"/>
            <a:ext cx="782587" cy="523220"/>
          </a:xfrm>
          <a:prstGeom prst="rect">
            <a:avLst/>
          </a:prstGeom>
          <a:noFill/>
          <a:ln w="9525">
            <a:noFill/>
            <a:miter lim="800000"/>
          </a:ln>
        </p:spPr>
        <p:txBody>
          <a:bodyPr wrap="none">
            <a:spAutoFit/>
          </a:bodyPr>
          <a:lstStyle/>
          <a:p>
            <a:r>
              <a:rPr lang="en-US" altLang="zh-CN" sz="2800" dirty="0" err="1">
                <a:solidFill>
                  <a:srgbClr val="FF0000"/>
                </a:solidFill>
                <a:latin typeface="汉语拼音" panose="020B0604020202020204" pitchFamily="34" charset="0"/>
                <a:cs typeface="汉语拼音" panose="020B0604020202020204" pitchFamily="34" charset="0"/>
              </a:rPr>
              <a:t>fǒu</a:t>
            </a:r>
            <a:endParaRPr lang="en-US" altLang="zh-CN" sz="2800" dirty="0">
              <a:solidFill>
                <a:srgbClr val="FF0000"/>
              </a:solidFill>
              <a:latin typeface="汉语拼音" panose="020B0604020202020204" pitchFamily="34" charset="0"/>
              <a:cs typeface="汉语拼音" panose="020B0604020202020204" pitchFamily="34" charset="0"/>
            </a:endParaRPr>
          </a:p>
        </p:txBody>
      </p:sp>
      <p:sp>
        <p:nvSpPr>
          <p:cNvPr id="8" name="文本框 7"/>
          <p:cNvSpPr txBox="1">
            <a:spLocks noChangeArrowheads="1"/>
          </p:cNvSpPr>
          <p:nvPr/>
        </p:nvSpPr>
        <p:spPr bwMode="auto">
          <a:xfrm>
            <a:off x="4252913" y="1000125"/>
            <a:ext cx="755650" cy="520700"/>
          </a:xfrm>
          <a:prstGeom prst="rect">
            <a:avLst/>
          </a:prstGeom>
          <a:noFill/>
          <a:ln w="9525">
            <a:noFill/>
            <a:miter lim="800000"/>
          </a:ln>
        </p:spPr>
        <p:txBody>
          <a:bodyPr wrap="none">
            <a:spAutoFit/>
          </a:bodyPr>
          <a:lstStyle/>
          <a:p>
            <a:r>
              <a:rPr lang="en-US" altLang="zh-CN" sz="2800">
                <a:solidFill>
                  <a:srgbClr val="FF0000"/>
                </a:solidFill>
                <a:latin typeface="汉语拼音" panose="020B0604020202020204" pitchFamily="34" charset="0"/>
                <a:cs typeface="汉语拼音" panose="020B0604020202020204" pitchFamily="34" charset="0"/>
                <a:sym typeface="+mn-ea"/>
              </a:rPr>
              <a:t>sǔn</a:t>
            </a:r>
            <a:endParaRPr lang="en-US" altLang="zh-CN" sz="2800">
              <a:solidFill>
                <a:srgbClr val="FF0000"/>
              </a:solidFill>
              <a:latin typeface="汉语拼音" panose="020B0604020202020204" pitchFamily="34" charset="0"/>
              <a:cs typeface="汉语拼音" panose="020B0604020202020204" pitchFamily="34" charset="0"/>
            </a:endParaRPr>
          </a:p>
        </p:txBody>
      </p:sp>
      <p:sp>
        <p:nvSpPr>
          <p:cNvPr id="9" name="文本框 8"/>
          <p:cNvSpPr txBox="1">
            <a:spLocks noChangeArrowheads="1"/>
          </p:cNvSpPr>
          <p:nvPr/>
        </p:nvSpPr>
        <p:spPr bwMode="auto">
          <a:xfrm>
            <a:off x="6502400" y="1000125"/>
            <a:ext cx="889987" cy="523220"/>
          </a:xfrm>
          <a:prstGeom prst="rect">
            <a:avLst/>
          </a:prstGeom>
          <a:noFill/>
          <a:ln w="9525">
            <a:noFill/>
            <a:miter lim="800000"/>
          </a:ln>
        </p:spPr>
        <p:txBody>
          <a:bodyPr wrap="none">
            <a:spAutoFit/>
          </a:bodyPr>
          <a:lstStyle/>
          <a:p>
            <a:r>
              <a:rPr lang="en-US" altLang="zh-CN" sz="2800">
                <a:solidFill>
                  <a:srgbClr val="FF0000"/>
                </a:solidFill>
                <a:latin typeface="汉语拼音" panose="020B0604020202020204" pitchFamily="34" charset="0"/>
                <a:cs typeface="汉语拼音" panose="020B0604020202020204" pitchFamily="34" charset="0"/>
              </a:rPr>
              <a:t>qiǎn</a:t>
            </a:r>
            <a:endParaRPr lang="en-US" altLang="zh-CN" sz="2800">
              <a:solidFill>
                <a:srgbClr val="FF0000"/>
              </a:solidFill>
              <a:latin typeface="汉语拼音" panose="020B0604020202020204" pitchFamily="34" charset="0"/>
              <a:cs typeface="汉语拼音" panose="020B0604020202020204" pitchFamily="34" charset="0"/>
            </a:endParaRPr>
          </a:p>
        </p:txBody>
      </p:sp>
      <p:sp>
        <p:nvSpPr>
          <p:cNvPr id="10" name="文本框 9"/>
          <p:cNvSpPr txBox="1">
            <a:spLocks noChangeArrowheads="1"/>
          </p:cNvSpPr>
          <p:nvPr/>
        </p:nvSpPr>
        <p:spPr bwMode="auto">
          <a:xfrm>
            <a:off x="1584325" y="1730375"/>
            <a:ext cx="896399" cy="523220"/>
          </a:xfrm>
          <a:prstGeom prst="rect">
            <a:avLst/>
          </a:prstGeom>
          <a:noFill/>
          <a:ln w="9525">
            <a:noFill/>
            <a:miter lim="800000"/>
          </a:ln>
        </p:spPr>
        <p:txBody>
          <a:bodyPr wrap="none">
            <a:spAutoFit/>
          </a:bodyPr>
          <a:lstStyle/>
          <a:p>
            <a:r>
              <a:rPr lang="en-US" altLang="zh-CN" sz="2800" dirty="0" err="1">
                <a:solidFill>
                  <a:srgbClr val="FF0000"/>
                </a:solidFill>
                <a:latin typeface="汉语拼音" panose="020B0604020202020204" pitchFamily="34" charset="0"/>
                <a:cs typeface="汉语拼音" panose="020B0604020202020204" pitchFamily="34" charset="0"/>
              </a:rPr>
              <a:t>qīng</a:t>
            </a:r>
            <a:endParaRPr lang="en-US" altLang="zh-CN" sz="2800" dirty="0">
              <a:solidFill>
                <a:srgbClr val="FF0000"/>
              </a:solidFill>
              <a:latin typeface="汉语拼音" panose="020B0604020202020204" pitchFamily="34" charset="0"/>
              <a:cs typeface="汉语拼音" panose="020B0604020202020204" pitchFamily="34" charset="0"/>
            </a:endParaRPr>
          </a:p>
        </p:txBody>
      </p:sp>
      <p:sp>
        <p:nvSpPr>
          <p:cNvPr id="11" name="文本框 10"/>
          <p:cNvSpPr txBox="1">
            <a:spLocks noChangeArrowheads="1"/>
          </p:cNvSpPr>
          <p:nvPr/>
        </p:nvSpPr>
        <p:spPr bwMode="auto">
          <a:xfrm>
            <a:off x="4252913" y="1720850"/>
            <a:ext cx="973137" cy="522288"/>
          </a:xfrm>
          <a:prstGeom prst="rect">
            <a:avLst/>
          </a:prstGeom>
          <a:noFill/>
          <a:ln w="9525">
            <a:noFill/>
            <a:miter lim="800000"/>
          </a:ln>
        </p:spPr>
        <p:txBody>
          <a:bodyPr>
            <a:spAutoFit/>
          </a:bodyPr>
          <a:lstStyle/>
          <a:p>
            <a:r>
              <a:rPr lang="en-US" altLang="zh-CN" sz="2800">
                <a:solidFill>
                  <a:srgbClr val="FF0000"/>
                </a:solidFill>
                <a:latin typeface="汉语拼音" panose="020B0604020202020204" pitchFamily="34" charset="0"/>
                <a:cs typeface="汉语拼音" panose="020B0604020202020204" pitchFamily="34" charset="0"/>
              </a:rPr>
              <a:t>hàn</a:t>
            </a:r>
            <a:endParaRPr lang="en-US" altLang="zh-CN" sz="2800">
              <a:solidFill>
                <a:srgbClr val="FF0000"/>
              </a:solidFill>
              <a:latin typeface="汉语拼音" panose="020B0604020202020204" pitchFamily="34" charset="0"/>
              <a:cs typeface="汉语拼音" panose="020B0604020202020204" pitchFamily="34" charset="0"/>
            </a:endParaRPr>
          </a:p>
        </p:txBody>
      </p:sp>
      <p:sp>
        <p:nvSpPr>
          <p:cNvPr id="13" name="文本框 12"/>
          <p:cNvSpPr txBox="1">
            <a:spLocks noChangeArrowheads="1"/>
          </p:cNvSpPr>
          <p:nvPr/>
        </p:nvSpPr>
        <p:spPr bwMode="auto">
          <a:xfrm>
            <a:off x="5938838" y="1720850"/>
            <a:ext cx="2149475" cy="522288"/>
          </a:xfrm>
          <a:prstGeom prst="rect">
            <a:avLst/>
          </a:prstGeom>
          <a:noFill/>
          <a:ln w="9525">
            <a:noFill/>
            <a:miter lim="800000"/>
          </a:ln>
        </p:spPr>
        <p:txBody>
          <a:bodyPr>
            <a:spAutoFit/>
          </a:bodyPr>
          <a:lstStyle/>
          <a:p>
            <a:r>
              <a:rPr lang="zh-CN" altLang="en-US" sz="2800" b="1">
                <a:solidFill>
                  <a:srgbClr val="0070C0"/>
                </a:solidFill>
                <a:latin typeface="楷体" panose="02010609060101010101" pitchFamily="49" charset="-122"/>
                <a:ea typeface="楷体" panose="02010609060101010101" pitchFamily="49" charset="-122"/>
                <a:sym typeface="+mn-ea"/>
              </a:rPr>
              <a:t>擅</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长</a:t>
            </a:r>
            <a:endParaRPr lang="zh-CN" altLang="en-US" sz="2800">
              <a:latin typeface="楷体" panose="02010609060101010101" pitchFamily="49" charset="-122"/>
              <a:ea typeface="楷体" panose="02010609060101010101" pitchFamily="49" charset="-122"/>
            </a:endParaRPr>
          </a:p>
        </p:txBody>
      </p:sp>
      <p:sp>
        <p:nvSpPr>
          <p:cNvPr id="14" name="文本框 13"/>
          <p:cNvSpPr txBox="1">
            <a:spLocks noChangeArrowheads="1"/>
          </p:cNvSpPr>
          <p:nvPr/>
        </p:nvSpPr>
        <p:spPr bwMode="auto">
          <a:xfrm>
            <a:off x="6527800" y="1730375"/>
            <a:ext cx="973138" cy="522288"/>
          </a:xfrm>
          <a:prstGeom prst="rect">
            <a:avLst/>
          </a:prstGeom>
          <a:noFill/>
          <a:ln w="9525">
            <a:noFill/>
            <a:miter lim="800000"/>
          </a:ln>
        </p:spPr>
        <p:txBody>
          <a:bodyPr>
            <a:spAutoFit/>
          </a:bodyPr>
          <a:lstStyle/>
          <a:p>
            <a:r>
              <a:rPr lang="en-US" altLang="zh-CN" sz="2800">
                <a:solidFill>
                  <a:srgbClr val="FF0000"/>
                </a:solidFill>
                <a:latin typeface="汉语拼音" panose="020B0604020202020204" pitchFamily="34" charset="0"/>
                <a:cs typeface="汉语拼音" panose="020B0604020202020204" pitchFamily="34" charset="0"/>
              </a:rPr>
              <a:t>shàn</a:t>
            </a:r>
            <a:endParaRPr lang="en-US" altLang="zh-CN" sz="2800">
              <a:solidFill>
                <a:srgbClr val="FF0000"/>
              </a:solidFill>
              <a:latin typeface="汉语拼音" panose="020B0604020202020204" pitchFamily="34" charset="0"/>
              <a:cs typeface="汉语拼音" panose="020B0604020202020204" pitchFamily="34" charset="0"/>
            </a:endParaRPr>
          </a:p>
        </p:txBody>
      </p:sp>
      <p:sp>
        <p:nvSpPr>
          <p:cNvPr id="32" name="线形标注 1 31"/>
          <p:cNvSpPr/>
          <p:nvPr/>
        </p:nvSpPr>
        <p:spPr>
          <a:xfrm>
            <a:off x="1966913" y="2786063"/>
            <a:ext cx="4552950" cy="1208087"/>
          </a:xfrm>
          <a:prstGeom prst="borderCallout1">
            <a:avLst>
              <a:gd name="adj1" fmla="val -93244"/>
              <a:gd name="adj2" fmla="val -11707"/>
              <a:gd name="adj3" fmla="val 47710"/>
              <a:gd name="adj4" fmla="val 152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   “缶”</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rPr>
              <a:t>和“击”相似，千万不要读错哟。</a:t>
            </a:r>
            <a:endParaRPr lang="zh-CN" altLang="en-US" sz="2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3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27831" y="1295400"/>
            <a:ext cx="8054975" cy="3536950"/>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sym typeface="+mn-ea"/>
              </a:rPr>
              <a:t>    ⑴</a:t>
            </a:r>
            <a:r>
              <a:rPr lang="zh-CN" altLang="en-US" sz="2800" dirty="0">
                <a:latin typeface="楷体" panose="02010609060101010101" pitchFamily="49" charset="-122"/>
                <a:ea typeface="楷体" panose="02010609060101010101" pitchFamily="49" charset="-122"/>
                <a:sym typeface="+mn-ea"/>
              </a:rPr>
              <a:t>秦王我都不怕，会怕廉将军吗</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改为陈述句</a:t>
            </a:r>
            <a:r>
              <a:rPr lang="en-US" altLang="zh-CN" sz="2800" dirty="0">
                <a:latin typeface="楷体" panose="02010609060101010101" pitchFamily="49" charset="-122"/>
                <a:ea typeface="楷体" panose="02010609060101010101" pitchFamily="49" charset="-122"/>
                <a:sym typeface="+mn-ea"/>
              </a:rPr>
              <a:t>)</a:t>
            </a:r>
            <a:endParaRPr lang="en-US" altLang="zh-CN" sz="2800" dirty="0">
              <a:latin typeface="楷体" panose="02010609060101010101" pitchFamily="49" charset="-122"/>
              <a:ea typeface="楷体" panose="02010609060101010101" pitchFamily="49" charset="-122"/>
              <a:sym typeface="+mn-ea"/>
            </a:endParaRPr>
          </a:p>
          <a:p>
            <a:r>
              <a:rPr lang="en-US" altLang="zh-CN" sz="2800" dirty="0" smtClean="0">
                <a:latin typeface="楷体" panose="02010609060101010101" pitchFamily="49" charset="-122"/>
                <a:ea typeface="楷体" panose="02010609060101010101" pitchFamily="49" charset="-122"/>
                <a:sym typeface="+mn-ea"/>
              </a:rPr>
              <a:t>   </a:t>
            </a:r>
            <a:endParaRPr lang="zh-CN" altLang="en-US"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sym typeface="+mn-ea"/>
              </a:rPr>
              <a:t>    ⑵</a:t>
            </a:r>
            <a:r>
              <a:rPr lang="zh-CN" altLang="en-US" sz="2800" dirty="0">
                <a:latin typeface="楷体" panose="02010609060101010101" pitchFamily="49" charset="-122"/>
                <a:ea typeface="楷体" panose="02010609060101010101" pitchFamily="49" charset="-122"/>
                <a:sym typeface="+mn-ea"/>
              </a:rPr>
              <a:t>我不会忘记家乡的桂花雨。</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改为反问句</a:t>
            </a:r>
            <a:r>
              <a:rPr lang="en-US" altLang="zh-CN" sz="2800" dirty="0">
                <a:latin typeface="楷体" panose="02010609060101010101" pitchFamily="49" charset="-122"/>
                <a:ea typeface="楷体" panose="02010609060101010101" pitchFamily="49" charset="-122"/>
                <a:sym typeface="+mn-ea"/>
              </a:rPr>
              <a:t>)</a:t>
            </a:r>
            <a:endParaRPr lang="en-US" altLang="zh-CN" sz="2800" dirty="0">
              <a:latin typeface="楷体" panose="02010609060101010101" pitchFamily="49" charset="-122"/>
              <a:ea typeface="楷体" panose="02010609060101010101" pitchFamily="49" charset="-122"/>
              <a:sym typeface="+mn-ea"/>
            </a:endParaRPr>
          </a:p>
          <a:p>
            <a:endParaRPr lang="en-US" altLang="zh-CN"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sym typeface="+mn-ea"/>
              </a:rPr>
              <a:t>    ⑶</a:t>
            </a:r>
            <a:r>
              <a:rPr lang="zh-CN" altLang="en-US" sz="2800" dirty="0">
                <a:latin typeface="楷体" panose="02010609060101010101" pitchFamily="49" charset="-122"/>
                <a:ea typeface="楷体" panose="02010609060101010101" pitchFamily="49" charset="-122"/>
                <a:sym typeface="+mn-ea"/>
              </a:rPr>
              <a:t>秦王真拿十五城来换。我把璧交给他。</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用关联词语合成一句话</a:t>
            </a:r>
            <a:r>
              <a:rPr lang="en-US" altLang="zh-CN" sz="2800" dirty="0">
                <a:latin typeface="楷体" panose="02010609060101010101" pitchFamily="49" charset="-122"/>
                <a:ea typeface="楷体" panose="02010609060101010101" pitchFamily="49" charset="-122"/>
                <a:sym typeface="+mn-ea"/>
              </a:rPr>
              <a:t>)</a:t>
            </a:r>
            <a:endParaRPr lang="en-US" altLang="zh-CN"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257175" y="876300"/>
            <a:ext cx="3349625" cy="522288"/>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1.</a:t>
            </a:r>
            <a:r>
              <a:rPr lang="zh-CN" altLang="en-US" sz="2800" dirty="0">
                <a:latin typeface="楷体" panose="02010609060101010101" pitchFamily="49" charset="-122"/>
                <a:ea typeface="楷体" panose="02010609060101010101" pitchFamily="49" charset="-122"/>
                <a:sym typeface="+mn-ea"/>
              </a:rPr>
              <a:t>按要求写句子。</a:t>
            </a:r>
            <a:endParaRPr lang="zh-CN" altLang="en-US" sz="2800" dirty="0">
              <a:latin typeface="楷体" panose="02010609060101010101" pitchFamily="49" charset="-122"/>
              <a:ea typeface="楷体" panose="02010609060101010101" pitchFamily="49" charset="-122"/>
            </a:endParaRPr>
          </a:p>
        </p:txBody>
      </p:sp>
      <p:sp>
        <p:nvSpPr>
          <p:cNvPr id="4" name="文本框 3"/>
          <p:cNvSpPr txBox="1"/>
          <p:nvPr/>
        </p:nvSpPr>
        <p:spPr>
          <a:xfrm>
            <a:off x="783481" y="1689100"/>
            <a:ext cx="5187950" cy="520700"/>
          </a:xfrm>
          <a:prstGeom prst="rect">
            <a:avLst/>
          </a:prstGeom>
          <a:noFill/>
        </p:spPr>
        <p:txBody>
          <a:bodyPr wrap="none">
            <a:spAutoFit/>
          </a:bodyPr>
          <a:lstStyle/>
          <a:p>
            <a:pPr fontAlgn="auto">
              <a:spcBef>
                <a:spcPts val="0"/>
              </a:spcBef>
              <a:spcAft>
                <a:spcPts val="0"/>
              </a:spcAft>
              <a:defRPr/>
            </a:pPr>
            <a:r>
              <a:rPr lang="zh-CN" altLang="en-US" sz="2800" b="1" dirty="0">
                <a:solidFill>
                  <a:srgbClr val="FF0000"/>
                </a:solidFill>
                <a:latin typeface="黑体" panose="02010609060101010101" pitchFamily="49" charset="-122"/>
                <a:ea typeface="黑体" panose="02010609060101010101" pitchFamily="49" charset="-122"/>
                <a:sym typeface="+mn-ea"/>
              </a:rPr>
              <a:t>秦王我都不怕，不会怕廉将军。</a:t>
            </a:r>
            <a:endParaRPr lang="zh-CN" altLang="en-US" sz="2800" b="1" dirty="0">
              <a:solidFill>
                <a:srgbClr val="FF0000"/>
              </a:solidFill>
              <a:latin typeface="黑体" panose="02010609060101010101" pitchFamily="49" charset="-122"/>
              <a:ea typeface="黑体" panose="02010609060101010101" pitchFamily="49" charset="-122"/>
              <a:cs typeface="+mn-ea"/>
              <a:sym typeface="+mn-ea"/>
            </a:endParaRPr>
          </a:p>
        </p:txBody>
      </p:sp>
      <p:sp>
        <p:nvSpPr>
          <p:cNvPr id="6" name="文本框 5"/>
          <p:cNvSpPr txBox="1">
            <a:spLocks noChangeArrowheads="1"/>
          </p:cNvSpPr>
          <p:nvPr/>
        </p:nvSpPr>
        <p:spPr bwMode="auto">
          <a:xfrm>
            <a:off x="783481" y="3883025"/>
            <a:ext cx="7599362"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如果秦王真拿十五城来换，我就把璧交给他。</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文本框 6"/>
          <p:cNvSpPr txBox="1">
            <a:spLocks noChangeArrowheads="1"/>
          </p:cNvSpPr>
          <p:nvPr/>
        </p:nvSpPr>
        <p:spPr bwMode="auto">
          <a:xfrm>
            <a:off x="742256" y="2609850"/>
            <a:ext cx="5461000"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我怎么会忘记家乡的桂花雨呢</a:t>
            </a:r>
            <a:r>
              <a:rPr lang="en-US" altLang="zh-CN" sz="2800" b="1" dirty="0">
                <a:solidFill>
                  <a:srgbClr val="FF0000"/>
                </a:solidFill>
                <a:latin typeface="黑体" panose="02010609060101010101" pitchFamily="49" charset="-122"/>
                <a:ea typeface="黑体" panose="02010609060101010101" pitchFamily="49" charset="-122"/>
                <a:sym typeface="+mn-ea"/>
              </a:rPr>
              <a:t>?</a:t>
            </a:r>
            <a:endParaRPr lang="en-US" altLang="zh-CN" sz="2800" b="1" dirty="0">
              <a:solidFill>
                <a:srgbClr val="FF0000"/>
              </a:solidFill>
              <a:latin typeface="黑体" panose="02010609060101010101" pitchFamily="49" charset="-122"/>
              <a:ea typeface="黑体" panose="02010609060101010101" pitchFamily="49" charset="-122"/>
              <a:sym typeface="+mn-ea"/>
            </a:endParaRPr>
          </a:p>
        </p:txBody>
      </p:sp>
      <p:sp>
        <p:nvSpPr>
          <p:cNvPr id="3" name="文本框 2"/>
          <p:cNvSpPr txBox="1">
            <a:spLocks noChangeArrowheads="1"/>
          </p:cNvSpPr>
          <p:nvPr/>
        </p:nvSpPr>
        <p:spPr bwMode="auto">
          <a:xfrm>
            <a:off x="257175" y="355600"/>
            <a:ext cx="2493963" cy="5207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三、课堂练习</a:t>
            </a:r>
            <a:endParaRPr lang="en-US" altLang="zh-CN" sz="2800">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文本框 1"/>
          <p:cNvSpPr txBox="1">
            <a:spLocks noChangeArrowheads="1"/>
          </p:cNvSpPr>
          <p:nvPr/>
        </p:nvSpPr>
        <p:spPr bwMode="auto">
          <a:xfrm>
            <a:off x="3302000" y="-4260850"/>
            <a:ext cx="2540000" cy="738187"/>
          </a:xfrm>
          <a:prstGeom prst="rect">
            <a:avLst/>
          </a:prstGeom>
          <a:noFill/>
          <a:ln w="9525">
            <a:noFill/>
            <a:miter lim="800000"/>
          </a:ln>
        </p:spPr>
        <p:txBody>
          <a:bodyPr>
            <a:spAutoFit/>
          </a:bodyPr>
          <a:lstStyle/>
          <a:p>
            <a:endParaRPr lang="zh-CN" altLang="en-US"/>
          </a:p>
          <a:p>
            <a:r>
              <a:rPr lang="zh-CN" altLang="en-US"/>
              <a:t>            </a:t>
            </a:r>
            <a:endParaRPr lang="zh-CN" altLang="en-US"/>
          </a:p>
          <a:p>
            <a:endParaRPr lang="zh-CN" altLang="en-US"/>
          </a:p>
        </p:txBody>
      </p:sp>
      <p:sp>
        <p:nvSpPr>
          <p:cNvPr id="3" name="文本框 2"/>
          <p:cNvSpPr txBox="1">
            <a:spLocks noChangeArrowheads="1"/>
          </p:cNvSpPr>
          <p:nvPr/>
        </p:nvSpPr>
        <p:spPr bwMode="auto">
          <a:xfrm>
            <a:off x="273050" y="501650"/>
            <a:ext cx="8724900" cy="952500"/>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sym typeface="Wingdings" panose="05000000000000000000" pitchFamily="2" charset="2"/>
              </a:rPr>
              <a:t>    ⑷</a:t>
            </a:r>
            <a:r>
              <a:rPr lang="zh-CN" altLang="en-US" sz="2800" dirty="0">
                <a:latin typeface="楷体" panose="02010609060101010101" pitchFamily="49" charset="-122"/>
                <a:ea typeface="楷体" panose="02010609060101010101" pitchFamily="49" charset="-122"/>
                <a:sym typeface="Wingdings" panose="05000000000000000000" pitchFamily="2" charset="2"/>
              </a:rPr>
              <a:t>蔺相如说</a:t>
            </a:r>
            <a:r>
              <a:rPr lang="en-US" altLang="zh-CN" sz="2800" dirty="0">
                <a:latin typeface="楷体" panose="02010609060101010101" pitchFamily="49" charset="-122"/>
                <a:ea typeface="楷体" panose="02010609060101010101" pitchFamily="49" charset="-122"/>
                <a:sym typeface="Wingdings" panose="05000000000000000000" pitchFamily="2" charset="2"/>
              </a:rPr>
              <a:t>:“</a:t>
            </a:r>
            <a:r>
              <a:rPr lang="zh-CN" altLang="en-US" sz="2800" dirty="0">
                <a:latin typeface="楷体" panose="02010609060101010101" pitchFamily="49" charset="-122"/>
                <a:ea typeface="楷体" panose="02010609060101010101" pitchFamily="49" charset="-122"/>
                <a:sym typeface="Wingdings" panose="05000000000000000000" pitchFamily="2" charset="2"/>
              </a:rPr>
              <a:t>您现在离我只有五步远。您不答应我，我就跟你拼了</a:t>
            </a:r>
            <a:r>
              <a:rPr lang="en-US" altLang="zh-CN" sz="2800" dirty="0">
                <a:latin typeface="楷体" panose="02010609060101010101" pitchFamily="49" charset="-122"/>
                <a:ea typeface="楷体" panose="02010609060101010101" pitchFamily="49" charset="-122"/>
                <a:sym typeface="Wingdings" panose="05000000000000000000" pitchFamily="2" charset="2"/>
              </a:rPr>
              <a:t>!”</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改成转述句</a:t>
            </a:r>
            <a:r>
              <a:rPr lang="en-US" altLang="zh-CN"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endParaRPr>
          </a:p>
        </p:txBody>
      </p:sp>
      <p:sp>
        <p:nvSpPr>
          <p:cNvPr id="15" name="文本框 14"/>
          <p:cNvSpPr txBox="1">
            <a:spLocks noChangeArrowheads="1"/>
          </p:cNvSpPr>
          <p:nvPr/>
        </p:nvSpPr>
        <p:spPr bwMode="auto">
          <a:xfrm>
            <a:off x="419100" y="2859088"/>
            <a:ext cx="8724900" cy="1384995"/>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sym typeface="Wingdings" panose="05000000000000000000" pitchFamily="2" charset="2"/>
              </a:rPr>
              <a:t>    ⑸</a:t>
            </a:r>
            <a:r>
              <a:rPr lang="zh-CN" altLang="en-US" sz="2800" dirty="0">
                <a:latin typeface="楷体" panose="02010609060101010101" pitchFamily="49" charset="-122"/>
                <a:ea typeface="楷体" panose="02010609060101010101" pitchFamily="49" charset="-122"/>
                <a:sym typeface="Wingdings" panose="05000000000000000000" pitchFamily="2" charset="2"/>
              </a:rPr>
              <a:t>游隼向下俯冲时的速度是汽车在高速公路上飞速行驶速度的两到三倍。</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用句子中的说明方法写一个句子</a:t>
            </a:r>
            <a:r>
              <a:rPr lang="en-US" altLang="zh-CN"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endParaRPr>
          </a:p>
        </p:txBody>
      </p:sp>
      <p:sp>
        <p:nvSpPr>
          <p:cNvPr id="5" name="文本框 4"/>
          <p:cNvSpPr txBox="1">
            <a:spLocks noChangeArrowheads="1"/>
          </p:cNvSpPr>
          <p:nvPr/>
        </p:nvSpPr>
        <p:spPr bwMode="auto">
          <a:xfrm>
            <a:off x="273050" y="1673225"/>
            <a:ext cx="8067675" cy="952500"/>
          </a:xfrm>
          <a:prstGeom prst="rect">
            <a:avLst/>
          </a:prstGeom>
          <a:noFill/>
          <a:ln w="9525">
            <a:noFill/>
            <a:miter lim="800000"/>
          </a:ln>
        </p:spPr>
        <p:txBody>
          <a:bodyPr>
            <a:spAutoFit/>
          </a:bodyPr>
          <a:lstStyle/>
          <a:p>
            <a:r>
              <a:rPr lang="zh-CN" altLang="en-US" sz="2800"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    蔺相如</a:t>
            </a:r>
            <a:r>
              <a:rPr lang="zh-CN" altLang="en-US" sz="2800" dirty="0">
                <a:solidFill>
                  <a:srgbClr val="FF0000"/>
                </a:solidFill>
                <a:latin typeface="黑体" panose="02010609060101010101" pitchFamily="49" charset="-122"/>
                <a:ea typeface="黑体" panose="02010609060101010101" pitchFamily="49" charset="-122"/>
                <a:sym typeface="Wingdings" panose="05000000000000000000" pitchFamily="2" charset="2"/>
              </a:rPr>
              <a:t>说，秦王现在离他只有五步远。秦王不答应，他就跟秦王拼了</a:t>
            </a:r>
            <a:r>
              <a:rPr lang="en-US" altLang="zh-CN" sz="2800" dirty="0">
                <a:solidFill>
                  <a:srgbClr val="FF0000"/>
                </a:solidFill>
                <a:latin typeface="黑体" panose="02010609060101010101" pitchFamily="49" charset="-122"/>
                <a:ea typeface="黑体" panose="02010609060101010101" pitchFamily="49" charset="-122"/>
                <a:sym typeface="Wingdings" panose="05000000000000000000" pitchFamily="2" charset="2"/>
              </a:rPr>
              <a:t>!</a:t>
            </a:r>
            <a:endParaRPr lang="zh-CN" altLang="en-US" sz="2800" dirty="0">
              <a:solidFill>
                <a:srgbClr val="FF0000"/>
              </a:solidFill>
              <a:latin typeface="黑体" panose="02010609060101010101" pitchFamily="49" charset="-122"/>
              <a:ea typeface="黑体" panose="02010609060101010101" pitchFamily="49" charset="-122"/>
              <a:sym typeface="+mn-ea"/>
            </a:endParaRPr>
          </a:p>
        </p:txBody>
      </p:sp>
      <p:sp>
        <p:nvSpPr>
          <p:cNvPr id="8" name="文本框 7"/>
          <p:cNvSpPr txBox="1">
            <a:spLocks noChangeArrowheads="1"/>
          </p:cNvSpPr>
          <p:nvPr/>
        </p:nvSpPr>
        <p:spPr bwMode="auto">
          <a:xfrm>
            <a:off x="1043608" y="3982939"/>
            <a:ext cx="6169124" cy="522287"/>
          </a:xfrm>
          <a:prstGeom prst="rect">
            <a:avLst/>
          </a:prstGeom>
          <a:noFill/>
          <a:ln w="9525">
            <a:noFill/>
            <a:miter lim="800000"/>
          </a:ln>
        </p:spPr>
        <p:txBody>
          <a:bodyPr wrap="square">
            <a:spAutoFit/>
          </a:bodyPr>
          <a:lstStyle/>
          <a:p>
            <a:r>
              <a:rPr lang="zh-CN" altLang="en-US" sz="2800" dirty="0">
                <a:solidFill>
                  <a:srgbClr val="FF0000"/>
                </a:solidFill>
                <a:latin typeface="黑体" panose="02010609060101010101" pitchFamily="49" charset="-122"/>
                <a:ea typeface="黑体" panose="02010609060101010101" pitchFamily="49" charset="-122"/>
                <a:sym typeface="+mn-ea"/>
              </a:rPr>
              <a:t>一百三十万个地球才抵得上一个太阳。</a:t>
            </a:r>
            <a:endParaRPr lang="zh-CN" altLang="en-US"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14313" y="428625"/>
            <a:ext cx="1533525" cy="598488"/>
          </a:xfrm>
          <a:prstGeom prst="rect">
            <a:avLst/>
          </a:prstGeom>
          <a:noFill/>
          <a:ln w="9525">
            <a:noFill/>
            <a:miter lim="800000"/>
          </a:ln>
        </p:spPr>
        <p:txBody>
          <a:bodyPr>
            <a:spAutoFit/>
          </a:bodyPr>
          <a:lstStyle/>
          <a:p>
            <a:pPr algn="ctr"/>
            <a:r>
              <a:rPr lang="zh-CN" altLang="en-US" sz="3300">
                <a:latin typeface="幼圆" panose="02010509060101010101" charset="-122"/>
                <a:ea typeface="幼圆" panose="02010509060101010101" charset="-122"/>
              </a:rPr>
              <a:t>知识点</a:t>
            </a:r>
            <a:endParaRPr lang="zh-CN" altLang="en-US" sz="3300">
              <a:latin typeface="幼圆" panose="02010509060101010101" charset="-122"/>
              <a:ea typeface="幼圆" panose="02010509060101010101" charset="-122"/>
            </a:endParaRPr>
          </a:p>
        </p:txBody>
      </p:sp>
      <p:sp>
        <p:nvSpPr>
          <p:cNvPr id="4" name="Rectangle 1"/>
          <p:cNvSpPr>
            <a:spLocks noChangeArrowheads="1"/>
          </p:cNvSpPr>
          <p:nvPr/>
        </p:nvSpPr>
        <p:spPr bwMode="auto">
          <a:xfrm>
            <a:off x="250825" y="1571625"/>
            <a:ext cx="8893175" cy="952500"/>
          </a:xfrm>
          <a:prstGeom prst="rect">
            <a:avLst/>
          </a:prstGeom>
          <a:noFill/>
          <a:ln w="9525">
            <a:noFill/>
            <a:miter lim="800000"/>
          </a:ln>
        </p:spPr>
        <p:txBody>
          <a:bodyPr anchor="ctr">
            <a:spAutoFit/>
          </a:bodyPr>
          <a:lstStyle/>
          <a:p>
            <a:pPr defTabSz="914400"/>
            <a:r>
              <a:rPr lang="zh-CN" altLang="en-US" sz="2800" dirty="0" smtClean="0">
                <a:latin typeface="楷体" panose="02010609060101010101" pitchFamily="49" charset="-122"/>
                <a:ea typeface="楷体" panose="02010609060101010101" pitchFamily="49" charset="-122"/>
              </a:rPr>
              <a:t>     一</a:t>
            </a:r>
            <a:r>
              <a:rPr lang="zh-CN" altLang="en-US" sz="2800" dirty="0">
                <a:latin typeface="楷体" panose="02010609060101010101" pitchFamily="49" charset="-122"/>
                <a:ea typeface="楷体" panose="02010609060101010101" pitchFamily="49" charset="-122"/>
              </a:rPr>
              <a:t>、</a:t>
            </a:r>
            <a:r>
              <a:rPr lang="zh-CN" altLang="en-US" sz="2800" dirty="0">
                <a:sym typeface="+mn-ea"/>
              </a:rPr>
              <a:t>《搭石》</a:t>
            </a:r>
            <a:r>
              <a:rPr lang="zh-CN" altLang="en-US" sz="2800" dirty="0">
                <a:latin typeface="楷体" panose="02010609060101010101" pitchFamily="49" charset="-122"/>
                <a:ea typeface="楷体" panose="02010609060101010101" pitchFamily="49" charset="-122"/>
                <a:sym typeface="+mn-ea"/>
              </a:rPr>
              <a:t>一课以</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为线索，依次写了</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
        <p:nvSpPr>
          <p:cNvPr id="6" name="文本框 14"/>
          <p:cNvSpPr txBox="1">
            <a:spLocks noChangeArrowheads="1"/>
          </p:cNvSpPr>
          <p:nvPr/>
        </p:nvSpPr>
        <p:spPr bwMode="auto">
          <a:xfrm>
            <a:off x="3940175" y="965200"/>
            <a:ext cx="1265238" cy="522288"/>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sym typeface="+mn-ea"/>
              </a:rPr>
              <a:t>5.</a:t>
            </a:r>
            <a:r>
              <a:rPr lang="zh-CN" altLang="en-US" sz="2800">
                <a:latin typeface="楷体" panose="02010609060101010101" pitchFamily="49" charset="-122"/>
                <a:ea typeface="楷体" panose="02010609060101010101" pitchFamily="49" charset="-122"/>
                <a:sym typeface="+mn-ea"/>
              </a:rPr>
              <a:t>搭石</a:t>
            </a:r>
            <a:endParaRPr lang="zh-CN" altLang="en-US" sz="2800">
              <a:latin typeface="楷体" panose="02010609060101010101" pitchFamily="49" charset="-122"/>
              <a:ea typeface="楷体" panose="02010609060101010101" pitchFamily="49" charset="-122"/>
            </a:endParaRPr>
          </a:p>
        </p:txBody>
      </p:sp>
      <p:sp>
        <p:nvSpPr>
          <p:cNvPr id="7" name="TextBox 4"/>
          <p:cNvSpPr txBox="1">
            <a:spLocks noChangeArrowheads="1"/>
          </p:cNvSpPr>
          <p:nvPr/>
        </p:nvSpPr>
        <p:spPr bwMode="auto">
          <a:xfrm>
            <a:off x="4454525" y="2003425"/>
            <a:ext cx="1254125"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走搭石</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8" name="TextBox 4"/>
          <p:cNvSpPr txBox="1">
            <a:spLocks noChangeArrowheads="1"/>
          </p:cNvSpPr>
          <p:nvPr/>
        </p:nvSpPr>
        <p:spPr bwMode="auto">
          <a:xfrm>
            <a:off x="6423025" y="2003425"/>
            <a:ext cx="1254125"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赞搭石</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9" name="TextBox 4"/>
          <p:cNvSpPr txBox="1">
            <a:spLocks noChangeArrowheads="1"/>
          </p:cNvSpPr>
          <p:nvPr/>
        </p:nvSpPr>
        <p:spPr bwMode="auto">
          <a:xfrm>
            <a:off x="487363" y="2003425"/>
            <a:ext cx="1255712"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话搭石</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0" name="TextBox 4"/>
          <p:cNvSpPr txBox="1">
            <a:spLocks noChangeArrowheads="1"/>
          </p:cNvSpPr>
          <p:nvPr/>
        </p:nvSpPr>
        <p:spPr bwMode="auto">
          <a:xfrm>
            <a:off x="2474913" y="2003425"/>
            <a:ext cx="1255712" cy="520700"/>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摆搭石</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1" name="文本框 8"/>
          <p:cNvSpPr txBox="1">
            <a:spLocks noChangeArrowheads="1"/>
          </p:cNvSpPr>
          <p:nvPr/>
        </p:nvSpPr>
        <p:spPr bwMode="auto">
          <a:xfrm>
            <a:off x="4558505" y="1571625"/>
            <a:ext cx="1046163"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搭石</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12" name="线形标注 1 11"/>
          <p:cNvSpPr/>
          <p:nvPr/>
        </p:nvSpPr>
        <p:spPr>
          <a:xfrm>
            <a:off x="622300" y="3549650"/>
            <a:ext cx="7596188" cy="801688"/>
          </a:xfrm>
          <a:prstGeom prst="borderCallout1">
            <a:avLst>
              <a:gd name="adj1" fmla="val 5381"/>
              <a:gd name="adj2" fmla="val 2285"/>
              <a:gd name="adj3" fmla="val -130933"/>
              <a:gd name="adj4" fmla="val 2302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sym typeface="+mn-ea"/>
              </a:rPr>
              <a:t>    通过</a:t>
            </a:r>
            <a:r>
              <a:rPr lang="zh-CN" altLang="en-US" sz="2800" dirty="0">
                <a:solidFill>
                  <a:schemeClr val="tx1"/>
                </a:solidFill>
                <a:latin typeface="楷体" panose="02010609060101010101" pitchFamily="49" charset="-122"/>
                <a:ea typeface="楷体" panose="02010609060101010101" pitchFamily="49" charset="-122"/>
                <a:sym typeface="+mn-ea"/>
              </a:rPr>
              <a:t>平凡的小事，我们感受到了乡亲们无私奉献的精神和一心为他人着想的良好品质。</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000" fill="hold">
                                          <p:stCondLst>
                                            <p:cond delay="0"/>
                                          </p:stCondLst>
                                        </p:cTn>
                                        <p:tgtEl>
                                          <p:spTgt spid="9"/>
                                        </p:tgtEl>
                                        <p:attrNameLst>
                                          <p:attrName>style.visibility</p:attrName>
                                        </p:attrNameLst>
                                      </p:cBhvr>
                                      <p:to>
                                        <p:strVal val="visible"/>
                                      </p:to>
                                    </p:set>
                                    <p:animEffect transition="in" filter="blinds(horizontal)">
                                      <p:cBhvr>
                                        <p:cTn id="10" dur="1000"/>
                                        <p:tgtEl>
                                          <p:spTgt spid="9"/>
                                        </p:tgtEl>
                                      </p:cBhvr>
                                    </p:animEffect>
                                  </p:childTnLst>
                                </p:cTn>
                              </p:par>
                              <p:par>
                                <p:cTn id="11" presetID="3" presetClass="entr" presetSubtype="10" fill="hold" grpId="0" nodeType="withEffect">
                                  <p:stCondLst>
                                    <p:cond delay="0"/>
                                  </p:stCondLst>
                                  <p:childTnLst>
                                    <p:set>
                                      <p:cBhvr>
                                        <p:cTn id="12" dur="1000" fill="hold">
                                          <p:stCondLst>
                                            <p:cond delay="0"/>
                                          </p:stCondLst>
                                        </p:cTn>
                                        <p:tgtEl>
                                          <p:spTgt spid="10"/>
                                        </p:tgtEl>
                                        <p:attrNameLst>
                                          <p:attrName>style.visibility</p:attrName>
                                        </p:attrNameLst>
                                      </p:cBhvr>
                                      <p:to>
                                        <p:strVal val="visible"/>
                                      </p:to>
                                    </p:set>
                                    <p:animEffect transition="in" filter="blinds(horizontal)">
                                      <p:cBhvr>
                                        <p:cTn id="13" dur="1000"/>
                                        <p:tgtEl>
                                          <p:spTgt spid="10"/>
                                        </p:tgtEl>
                                      </p:cBhvr>
                                    </p:animEffect>
                                  </p:childTnLst>
                                </p:cTn>
                              </p:par>
                              <p:par>
                                <p:cTn id="14" presetID="3" presetClass="entr" presetSubtype="10" fill="hold" grpId="0" nodeType="withEffect">
                                  <p:stCondLst>
                                    <p:cond delay="0"/>
                                  </p:stCondLst>
                                  <p:childTnLst>
                                    <p:set>
                                      <p:cBhvr>
                                        <p:cTn id="15" dur="1000" fill="hold">
                                          <p:stCondLst>
                                            <p:cond delay="0"/>
                                          </p:stCondLst>
                                        </p:cTn>
                                        <p:tgtEl>
                                          <p:spTgt spid="7"/>
                                        </p:tgtEl>
                                        <p:attrNameLst>
                                          <p:attrName>style.visibility</p:attrName>
                                        </p:attrNameLst>
                                      </p:cBhvr>
                                      <p:to>
                                        <p:strVal val="visible"/>
                                      </p:to>
                                    </p:set>
                                    <p:animEffect transition="in" filter="blinds(horizontal)">
                                      <p:cBhvr>
                                        <p:cTn id="16" dur="1000"/>
                                        <p:tgtEl>
                                          <p:spTgt spid="7"/>
                                        </p:tgtEl>
                                      </p:cBhvr>
                                    </p:animEffect>
                                  </p:childTnLst>
                                </p:cTn>
                              </p:par>
                              <p:par>
                                <p:cTn id="17" presetID="3" presetClass="entr" presetSubtype="10" fill="hold" grpId="0" nodeType="withEffect">
                                  <p:stCondLst>
                                    <p:cond delay="0"/>
                                  </p:stCondLst>
                                  <p:childTnLst>
                                    <p:set>
                                      <p:cBhvr>
                                        <p:cTn id="18" dur="1000" fill="hold">
                                          <p:stCondLst>
                                            <p:cond delay="0"/>
                                          </p:stCondLst>
                                        </p:cTn>
                                        <p:tgtEl>
                                          <p:spTgt spid="8"/>
                                        </p:tgtEl>
                                        <p:attrNameLst>
                                          <p:attrName>style.visibility</p:attrName>
                                        </p:attrNameLst>
                                      </p:cBhvr>
                                      <p:to>
                                        <p:strVal val="visible"/>
                                      </p:to>
                                    </p:set>
                                    <p:animEffect transition="in" filter="blinds(horizontal)">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rrowheads="1"/>
          </p:cNvSpPr>
          <p:nvPr/>
        </p:nvSpPr>
        <p:spPr bwMode="auto">
          <a:xfrm>
            <a:off x="285750" y="1906786"/>
            <a:ext cx="5629275" cy="952500"/>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sym typeface="+mn-ea"/>
              </a:rPr>
              <a:t>    二</a:t>
            </a:r>
            <a:r>
              <a:rPr lang="zh-CN" altLang="en-US" sz="2800" dirty="0">
                <a:latin typeface="楷体" panose="02010609060101010101" pitchFamily="49" charset="-122"/>
                <a:ea typeface="楷体" panose="02010609060101010101" pitchFamily="49" charset="-122"/>
                <a:sym typeface="+mn-ea"/>
              </a:rPr>
              <a:t>、这句话总领这一自然段，点明了走搭石的要领</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
        <p:nvSpPr>
          <p:cNvPr id="16" name="文本框 15"/>
          <p:cNvSpPr txBox="1">
            <a:spLocks noChangeArrowheads="1"/>
          </p:cNvSpPr>
          <p:nvPr/>
        </p:nvSpPr>
        <p:spPr bwMode="auto">
          <a:xfrm>
            <a:off x="3779912" y="2266950"/>
            <a:ext cx="1074737" cy="520700"/>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rPr>
              <a:t>慢走</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endParaRPr>
          </a:p>
        </p:txBody>
      </p:sp>
      <p:sp>
        <p:nvSpPr>
          <p:cNvPr id="3" name="云形标注 2"/>
          <p:cNvSpPr/>
          <p:nvPr/>
        </p:nvSpPr>
        <p:spPr>
          <a:xfrm>
            <a:off x="3635896" y="339502"/>
            <a:ext cx="3744416" cy="1152128"/>
          </a:xfrm>
          <a:prstGeom prst="cloudCallout">
            <a:avLst>
              <a:gd name="adj1" fmla="val -29391"/>
              <a:gd name="adj2" fmla="val 8812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0B5FD1"/>
                </a:solidFill>
              </a:rPr>
              <a:t>       家乡有一句“紧走搭石慢过桥”的</a:t>
            </a:r>
            <a:r>
              <a:rPr lang="zh-CN" altLang="en-US" sz="2400" b="1" u="sng" dirty="0" smtClean="0">
                <a:solidFill>
                  <a:srgbClr val="0B5FD1"/>
                </a:solidFill>
              </a:rPr>
              <a:t>俗语</a:t>
            </a:r>
            <a:r>
              <a:rPr lang="zh-CN" altLang="en-US" sz="2400" b="1" dirty="0" smtClean="0">
                <a:solidFill>
                  <a:srgbClr val="0B5FD1"/>
                </a:solidFill>
              </a:rPr>
              <a:t>。</a:t>
            </a:r>
            <a:endParaRPr lang="zh-CN" altLang="en-US" sz="2400" b="1" dirty="0">
              <a:solidFill>
                <a:srgbClr val="0B5FD1"/>
              </a:solidFill>
            </a:endParaRPr>
          </a:p>
        </p:txBody>
      </p:sp>
      <p:sp>
        <p:nvSpPr>
          <p:cNvPr id="6" name="云形标注 5"/>
          <p:cNvSpPr/>
          <p:nvPr/>
        </p:nvSpPr>
        <p:spPr>
          <a:xfrm>
            <a:off x="4284488" y="3075806"/>
            <a:ext cx="3744416" cy="1584672"/>
          </a:xfrm>
          <a:prstGeom prst="cloudCallout">
            <a:avLst>
              <a:gd name="adj1" fmla="val -51612"/>
              <a:gd name="adj2" fmla="val -66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      通俗并广泛流传的定型的语句，也叫俗语。</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38113" y="1541463"/>
            <a:ext cx="8866187" cy="3081337"/>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sym typeface="+mn-ea"/>
              </a:rPr>
              <a:t>    第2</a:t>
            </a:r>
            <a:r>
              <a:rPr lang="zh-CN" altLang="en-US" sz="2800" dirty="0">
                <a:latin typeface="楷体" panose="02010609060101010101" pitchFamily="49" charset="-122"/>
                <a:ea typeface="楷体" panose="02010609060101010101" pitchFamily="49" charset="-122"/>
                <a:sym typeface="+mn-ea"/>
              </a:rPr>
              <a:t>自然段中“无论；只要；直到</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才</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”描写了上了点儿年岁的人摆搭石,这是一道</a:t>
            </a:r>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美丽</a:t>
            </a:r>
            <a:r>
              <a:rPr lang="zh-CN" altLang="en-US" sz="2800" dirty="0">
                <a:latin typeface="楷体" panose="02010609060101010101" pitchFamily="49" charset="-122"/>
                <a:ea typeface="楷体" panose="02010609060101010101" pitchFamily="49" charset="-122"/>
                <a:sym typeface="+mn-ea"/>
              </a:rPr>
              <a:t>的风景。</a:t>
            </a:r>
            <a:endParaRPr lang="zh-CN" altLang="en-US"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sym typeface="+mn-ea"/>
              </a:rPr>
              <a:t>    第3</a:t>
            </a:r>
            <a:r>
              <a:rPr lang="zh-CN" altLang="en-US" sz="2800" dirty="0">
                <a:latin typeface="楷体" panose="02010609060101010101" pitchFamily="49" charset="-122"/>
                <a:ea typeface="楷体" panose="02010609060101010101" pitchFamily="49" charset="-122"/>
                <a:sym typeface="+mn-ea"/>
              </a:rPr>
              <a:t>自然段中一行人走搭石的动作之美、声音之美、人影映入小溪中的倒影之美，构成了一幅和谐的画面,这是一道</a:t>
            </a:r>
            <a:r>
              <a:rPr lang="zh-CN" altLang="en-US" sz="2800" b="1" dirty="0">
                <a:solidFill>
                  <a:srgbClr val="FF0000"/>
                </a:solidFill>
                <a:latin typeface="黑体" panose="02010609060101010101" pitchFamily="49" charset="-122"/>
                <a:ea typeface="黑体" panose="02010609060101010101" pitchFamily="49" charset="-122"/>
                <a:sym typeface="+mn-ea"/>
              </a:rPr>
              <a:t>和谐</a:t>
            </a:r>
            <a:r>
              <a:rPr lang="zh-CN" altLang="en-US" sz="2800" dirty="0">
                <a:latin typeface="楷体" panose="02010609060101010101" pitchFamily="49" charset="-122"/>
                <a:ea typeface="楷体" panose="02010609060101010101" pitchFamily="49" charset="-122"/>
                <a:sym typeface="+mn-ea"/>
              </a:rPr>
              <a:t>的风景。</a:t>
            </a:r>
            <a:endParaRPr lang="zh-CN" altLang="en-US"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sym typeface="+mn-ea"/>
              </a:rPr>
              <a:t>    第4</a:t>
            </a:r>
            <a:r>
              <a:rPr lang="zh-CN" altLang="en-US" sz="2800" dirty="0">
                <a:latin typeface="楷体" panose="02010609060101010101" pitchFamily="49" charset="-122"/>
                <a:ea typeface="楷体" panose="02010609060101010101" pitchFamily="49" charset="-122"/>
                <a:sym typeface="+mn-ea"/>
              </a:rPr>
              <a:t>自然段中两个人的互让、攀谈，是一道互相谦让的风景;年轻人伏身背老人，这是一道</a:t>
            </a:r>
            <a:r>
              <a:rPr lang="zh-CN" altLang="en-US" sz="2800" b="1" dirty="0">
                <a:solidFill>
                  <a:srgbClr val="FF0000"/>
                </a:solidFill>
                <a:latin typeface="黑体" panose="02010609060101010101" pitchFamily="49" charset="-122"/>
                <a:ea typeface="黑体" panose="02010609060101010101" pitchFamily="49" charset="-122"/>
                <a:sym typeface="+mn-ea"/>
              </a:rPr>
              <a:t>尊老</a:t>
            </a:r>
            <a:r>
              <a:rPr lang="zh-CN" altLang="en-US" sz="2800" dirty="0">
                <a:latin typeface="楷体" panose="02010609060101010101" pitchFamily="49" charset="-122"/>
                <a:ea typeface="楷体" panose="02010609060101010101" pitchFamily="49" charset="-122"/>
                <a:sym typeface="+mn-ea"/>
              </a:rPr>
              <a:t>的风景。</a:t>
            </a:r>
            <a:endParaRPr lang="zh-CN" altLang="en-US" sz="2800" dirty="0">
              <a:latin typeface="楷体" panose="02010609060101010101" pitchFamily="49" charset="-122"/>
              <a:ea typeface="楷体" panose="02010609060101010101" pitchFamily="49" charset="-122"/>
              <a:sym typeface="+mn-ea"/>
            </a:endParaRPr>
          </a:p>
        </p:txBody>
      </p:sp>
      <p:sp>
        <p:nvSpPr>
          <p:cNvPr id="3" name="文本框 2"/>
          <p:cNvSpPr txBox="1">
            <a:spLocks noChangeArrowheads="1"/>
          </p:cNvSpPr>
          <p:nvPr/>
        </p:nvSpPr>
        <p:spPr bwMode="auto">
          <a:xfrm>
            <a:off x="139700" y="455613"/>
            <a:ext cx="8605838" cy="952500"/>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rPr>
              <a:t>    三</a:t>
            </a:r>
            <a:r>
              <a:rPr lang="zh-CN" altLang="en-US" sz="2800" dirty="0">
                <a:latin typeface="楷体" panose="02010609060101010101" pitchFamily="49" charset="-122"/>
                <a:ea typeface="楷体" panose="02010609060101010101" pitchFamily="49" charset="-122"/>
              </a:rPr>
              <a:t>、从文中哪些地方能看出“搭石</a:t>
            </a:r>
            <a:r>
              <a:rPr lang="zh-CN" altLang="en-US"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rPr>
              <a:t>,构成了家乡的一道风景</a:t>
            </a:r>
            <a:r>
              <a:rPr lang="en-US" sz="2800" b="1"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图片 1"/>
          <p:cNvPicPr>
            <a:picLocks noChangeAspect="1"/>
          </p:cNvPicPr>
          <p:nvPr/>
        </p:nvPicPr>
        <p:blipFill>
          <a:blip r:embed="rId1"/>
          <a:srcRect/>
          <a:stretch>
            <a:fillRect/>
          </a:stretch>
        </p:blipFill>
        <p:spPr bwMode="auto">
          <a:xfrm>
            <a:off x="5868144" y="1219199"/>
            <a:ext cx="1944215" cy="2069961"/>
          </a:xfrm>
          <a:prstGeom prst="rect">
            <a:avLst/>
          </a:prstGeom>
          <a:ln>
            <a:noFill/>
          </a:ln>
          <a:effectLst>
            <a:softEdge rad="112500"/>
          </a:effectLst>
        </p:spPr>
      </p:pic>
      <p:pic>
        <p:nvPicPr>
          <p:cNvPr id="51202" name="图片 2"/>
          <p:cNvPicPr>
            <a:picLocks noChangeAspect="1"/>
          </p:cNvPicPr>
          <p:nvPr/>
        </p:nvPicPr>
        <p:blipFill rotWithShape="1">
          <a:blip r:embed="rId2"/>
          <a:srcRect t="15957" r="18926" b="19802"/>
          <a:stretch>
            <a:fillRect/>
          </a:stretch>
        </p:blipFill>
        <p:spPr bwMode="auto">
          <a:xfrm>
            <a:off x="611560" y="1219199"/>
            <a:ext cx="2103025" cy="2069961"/>
          </a:xfrm>
          <a:prstGeom prst="rect">
            <a:avLst/>
          </a:prstGeom>
          <a:ln>
            <a:noFill/>
          </a:ln>
          <a:effectLst>
            <a:softEdge rad="112500"/>
          </a:effectLst>
        </p:spPr>
      </p:pic>
      <p:pic>
        <p:nvPicPr>
          <p:cNvPr id="51203" name="图片 3"/>
          <p:cNvPicPr>
            <a:picLocks noChangeAspect="1"/>
          </p:cNvPicPr>
          <p:nvPr/>
        </p:nvPicPr>
        <p:blipFill rotWithShape="1">
          <a:blip r:embed="rId3"/>
          <a:srcRect l="7994" t="-945" r="24653" b="24428"/>
          <a:stretch>
            <a:fillRect/>
          </a:stretch>
        </p:blipFill>
        <p:spPr bwMode="auto">
          <a:xfrm>
            <a:off x="3203848" y="1206921"/>
            <a:ext cx="2010569" cy="2081995"/>
          </a:xfrm>
          <a:prstGeom prst="rect">
            <a:avLst/>
          </a:prstGeom>
          <a:ln>
            <a:noFill/>
          </a:ln>
          <a:effectLst>
            <a:softEdge rad="112500"/>
          </a:effectLst>
        </p:spPr>
      </p:pic>
      <p:sp>
        <p:nvSpPr>
          <p:cNvPr id="21" name="文本框 20"/>
          <p:cNvSpPr txBox="1">
            <a:spLocks noChangeArrowheads="1"/>
          </p:cNvSpPr>
          <p:nvPr/>
        </p:nvSpPr>
        <p:spPr bwMode="auto">
          <a:xfrm>
            <a:off x="3654425" y="304800"/>
            <a:ext cx="2068513" cy="522288"/>
          </a:xfrm>
          <a:prstGeom prst="rect">
            <a:avLst/>
          </a:prstGeom>
          <a:noFill/>
          <a:ln w="9525">
            <a:noFill/>
            <a:miter lim="800000"/>
          </a:ln>
        </p:spPr>
        <p:txBody>
          <a:bodyPr>
            <a:spAutoFit/>
          </a:bodyPr>
          <a:lstStyle/>
          <a:p>
            <a:r>
              <a:rPr lang="en-US" altLang="zh-CN" sz="2800" dirty="0">
                <a:latin typeface="楷体" panose="02010609060101010101" pitchFamily="49" charset="-122"/>
                <a:ea typeface="楷体" panose="02010609060101010101" pitchFamily="49" charset="-122"/>
                <a:sym typeface="+mn-ea"/>
              </a:rPr>
              <a:t>6.</a:t>
            </a:r>
            <a:r>
              <a:rPr lang="zh-CN" altLang="en-US" sz="2800" dirty="0">
                <a:latin typeface="楷体" panose="02010609060101010101" pitchFamily="49" charset="-122"/>
                <a:ea typeface="楷体" panose="02010609060101010101" pitchFamily="49" charset="-122"/>
                <a:sym typeface="+mn-ea"/>
              </a:rPr>
              <a:t>将相和</a:t>
            </a:r>
            <a:endParaRPr lang="zh-CN" altLang="en-US" sz="2800" dirty="0">
              <a:latin typeface="楷体" panose="02010609060101010101" pitchFamily="49" charset="-122"/>
              <a:ea typeface="楷体" panose="02010609060101010101" pitchFamily="49" charset="-122"/>
            </a:endParaRPr>
          </a:p>
        </p:txBody>
      </p:sp>
      <p:sp>
        <p:nvSpPr>
          <p:cNvPr id="5" name="文本框 4"/>
          <p:cNvSpPr txBox="1"/>
          <p:nvPr/>
        </p:nvSpPr>
        <p:spPr>
          <a:xfrm>
            <a:off x="129223" y="3645218"/>
            <a:ext cx="8774429" cy="953135"/>
          </a:xfrm>
          <a:prstGeom prst="rect">
            <a:avLst/>
          </a:prstGeom>
          <a:solidFill>
            <a:srgbClr val="FFFF00"/>
          </a:solidFill>
        </p:spPr>
        <p:txBody>
          <a:bodyPr>
            <a:spAutoFit/>
            <a:scene3d>
              <a:camera prst="orthographicFront"/>
              <a:lightRig rig="threePt" dir="t"/>
            </a:scene3d>
          </a:bodyPr>
          <a:lstStyle/>
          <a:p>
            <a:pPr fontAlgn="auto">
              <a:spcBef>
                <a:spcPts val="0"/>
              </a:spcBef>
              <a:spcAft>
                <a:spcPts val="0"/>
              </a:spcAft>
              <a:defRPr/>
            </a:pPr>
            <a:r>
              <a:rPr lang="zh-CN" altLang="en-US" sz="2800" dirty="0" smtClean="0">
                <a:latin typeface="楷体" panose="02010609060101010101" pitchFamily="49" charset="-122"/>
                <a:ea typeface="楷体" panose="02010609060101010101" pitchFamily="49" charset="-122"/>
                <a:cs typeface="楷体" panose="02010609060101010101" pitchFamily="49" charset="-122"/>
                <a:sym typeface="+mn-ea"/>
              </a:rPr>
              <a:t>     一</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、本文通过“</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”三个小故事</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写将相由不和到和。</a:t>
            </a:r>
            <a:endParaRPr lang="zh-CN" altLang="en-US" sz="2800"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TextBox 4"/>
          <p:cNvSpPr txBox="1">
            <a:spLocks noChangeArrowheads="1"/>
          </p:cNvSpPr>
          <p:nvPr/>
        </p:nvSpPr>
        <p:spPr bwMode="auto">
          <a:xfrm>
            <a:off x="467544" y="4060825"/>
            <a:ext cx="1612900" cy="519113"/>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渑池相会</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13" name="TextBox 4"/>
          <p:cNvSpPr txBox="1">
            <a:spLocks noChangeArrowheads="1"/>
          </p:cNvSpPr>
          <p:nvPr/>
        </p:nvSpPr>
        <p:spPr bwMode="auto">
          <a:xfrm>
            <a:off x="6492081" y="3630613"/>
            <a:ext cx="1612900"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负荆请罪</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9" name="TextBox 4"/>
          <p:cNvSpPr txBox="1">
            <a:spLocks noChangeArrowheads="1"/>
          </p:cNvSpPr>
          <p:nvPr/>
        </p:nvSpPr>
        <p:spPr bwMode="auto">
          <a:xfrm>
            <a:off x="3834606" y="3630613"/>
            <a:ext cx="1612900" cy="522287"/>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完璧归赵</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par>
                                <p:cTn id="8" presetID="3" presetClass="entr" presetSubtype="10" fill="hold" grpId="0" nodeType="withEffect">
                                  <p:stCondLst>
                                    <p:cond delay="0"/>
                                  </p:stCondLst>
                                  <p:childTnLst>
                                    <p:set>
                                      <p:cBhvr>
                                        <p:cTn id="9" dur="1000" fill="hold">
                                          <p:stCondLst>
                                            <p:cond delay="0"/>
                                          </p:stCondLst>
                                        </p:cTn>
                                        <p:tgtEl>
                                          <p:spTgt spid="12"/>
                                        </p:tgtEl>
                                        <p:attrNameLst>
                                          <p:attrName>style.visibility</p:attrName>
                                        </p:attrNameLst>
                                      </p:cBhvr>
                                      <p:to>
                                        <p:strVal val="visible"/>
                                      </p:to>
                                    </p:set>
                                    <p:animEffect transition="in" filter="blinds(horizontal)">
                                      <p:cBhvr>
                                        <p:cTn id="10" dur="1000"/>
                                        <p:tgtEl>
                                          <p:spTgt spid="12"/>
                                        </p:tgtEl>
                                      </p:cBhvr>
                                    </p:animEffect>
                                  </p:childTnLst>
                                </p:cTn>
                              </p:par>
                              <p:par>
                                <p:cTn id="11" presetID="3" presetClass="entr" presetSubtype="10" fill="hold" grpId="0" nodeType="withEffect">
                                  <p:stCondLst>
                                    <p:cond delay="0"/>
                                  </p:stCondLst>
                                  <p:childTnLst>
                                    <p:set>
                                      <p:cBhvr>
                                        <p:cTn id="12" dur="1000" fill="hold">
                                          <p:stCondLst>
                                            <p:cond delay="0"/>
                                          </p:stCondLst>
                                        </p:cTn>
                                        <p:tgtEl>
                                          <p:spTgt spid="13"/>
                                        </p:tgtEl>
                                        <p:attrNameLst>
                                          <p:attrName>style.visibility</p:attrName>
                                        </p:attrNameLst>
                                      </p:cBhvr>
                                      <p:to>
                                        <p:strVal val="visible"/>
                                      </p:to>
                                    </p:set>
                                    <p:animEffect transition="in" filter="blinds(horizontal)">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文本框 1"/>
          <p:cNvSpPr txBox="1">
            <a:spLocks noChangeArrowheads="1"/>
          </p:cNvSpPr>
          <p:nvPr/>
        </p:nvSpPr>
        <p:spPr bwMode="auto">
          <a:xfrm>
            <a:off x="341313" y="1150938"/>
            <a:ext cx="8334375" cy="1800225"/>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sym typeface="+mn-ea"/>
              </a:rPr>
              <a:t>    二</a:t>
            </a:r>
            <a:r>
              <a:rPr lang="zh-CN" altLang="en-US" sz="2800" dirty="0">
                <a:latin typeface="楷体" panose="02010609060101010101" pitchFamily="49" charset="-122"/>
                <a:ea typeface="楷体" panose="02010609060101010101" pitchFamily="49" charset="-122"/>
                <a:sym typeface="+mn-ea"/>
              </a:rPr>
              <a:t>、赞扬了蔺相如</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的斗争精神和以国家利益为重、顾大局、识大体的可贵品质和政治远见，也赞扬了廉颇</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的精神，同时赞颂了他们的爱国思想。</a:t>
            </a:r>
            <a:endParaRPr lang="zh-CN" altLang="en-US" sz="2800" dirty="0">
              <a:latin typeface="楷体" panose="02010609060101010101" pitchFamily="49" charset="-122"/>
              <a:ea typeface="楷体" panose="02010609060101010101" pitchFamily="49" charset="-122"/>
            </a:endParaRPr>
          </a:p>
        </p:txBody>
      </p:sp>
      <p:sp>
        <p:nvSpPr>
          <p:cNvPr id="11" name="TextBox 4"/>
          <p:cNvSpPr txBox="1">
            <a:spLocks noChangeArrowheads="1"/>
          </p:cNvSpPr>
          <p:nvPr/>
        </p:nvSpPr>
        <p:spPr bwMode="auto">
          <a:xfrm>
            <a:off x="4179887" y="1150938"/>
            <a:ext cx="1633537" cy="522287"/>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勇敢机智</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4" name="TextBox 4"/>
          <p:cNvSpPr txBox="1">
            <a:spLocks noChangeArrowheads="1"/>
          </p:cNvSpPr>
          <p:nvPr/>
        </p:nvSpPr>
        <p:spPr bwMode="auto">
          <a:xfrm>
            <a:off x="6619874" y="2066925"/>
            <a:ext cx="1908175" cy="520700"/>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勇于改过</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5" name="TextBox 4"/>
          <p:cNvSpPr txBox="1">
            <a:spLocks noChangeArrowheads="1"/>
          </p:cNvSpPr>
          <p:nvPr/>
        </p:nvSpPr>
        <p:spPr bwMode="auto">
          <a:xfrm>
            <a:off x="6805612" y="1150938"/>
            <a:ext cx="1633537"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不畏强暴</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par>
                                <p:cTn id="8" presetID="3" presetClass="entr" presetSubtype="10" fill="hold" grpId="0" nodeType="withEffect">
                                  <p:stCondLst>
                                    <p:cond delay="0"/>
                                  </p:stCondLst>
                                  <p:childTnLst>
                                    <p:set>
                                      <p:cBhvr>
                                        <p:cTn id="9" dur="1000"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par>
                                <p:cTn id="11" presetID="3" presetClass="entr" presetSubtype="10" fill="hold" grpId="0" nodeType="withEffect">
                                  <p:stCondLst>
                                    <p:cond delay="0"/>
                                  </p:stCondLst>
                                  <p:childTnLst>
                                    <p:set>
                                      <p:cBhvr>
                                        <p:cTn id="12" dur="1000"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225425" y="520700"/>
            <a:ext cx="8597900" cy="952500"/>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sym typeface="+mn-ea"/>
              </a:rPr>
              <a:t>    二</a:t>
            </a:r>
            <a:r>
              <a:rPr lang="zh-CN" altLang="en-US" sz="2800" dirty="0">
                <a:latin typeface="楷体" panose="02010609060101010101" pitchFamily="49" charset="-122"/>
                <a:ea typeface="楷体" panose="02010609060101010101" pitchFamily="49" charset="-122"/>
                <a:sym typeface="+mn-ea"/>
              </a:rPr>
              <a:t>、渑池会上，秦王是怎样侮辱赵王的?蔺相如又是如何反击的?他为什么要这样做? </a:t>
            </a:r>
            <a:endParaRPr lang="zh-CN" altLang="en-US" sz="2800" dirty="0">
              <a:latin typeface="楷体" panose="02010609060101010101" pitchFamily="49" charset="-122"/>
              <a:ea typeface="楷体" panose="02010609060101010101" pitchFamily="49" charset="-122"/>
              <a:sym typeface="+mn-ea"/>
            </a:endParaRPr>
          </a:p>
        </p:txBody>
      </p:sp>
      <p:sp>
        <p:nvSpPr>
          <p:cNvPr id="5" name="文本框 4"/>
          <p:cNvSpPr txBox="1">
            <a:spLocks noChangeArrowheads="1"/>
          </p:cNvSpPr>
          <p:nvPr/>
        </p:nvSpPr>
        <p:spPr bwMode="auto">
          <a:xfrm>
            <a:off x="306388" y="1728788"/>
            <a:ext cx="8435975" cy="2676525"/>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1)秦王让赵王为他鼓瑟，并让人记录下来。</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2)蔺相如请秦王为赵王击缶。</a:t>
            </a:r>
            <a:endParaRPr lang="zh-CN" altLang="en-US" sz="2800" dirty="0">
              <a:latin typeface="楷体" panose="02010609060101010101" pitchFamily="49" charset="-122"/>
              <a:ea typeface="楷体" panose="02010609060101010101" pitchFamily="49" charset="-122"/>
              <a:sym typeface="+mn-ea"/>
            </a:endParaRPr>
          </a:p>
          <a:p>
            <a:endParaRPr lang="zh-CN" altLang="en-US" sz="2800" dirty="0">
              <a:latin typeface="楷体" panose="02010609060101010101" pitchFamily="49" charset="-122"/>
              <a:ea typeface="楷体" panose="02010609060101010101" pitchFamily="49" charset="-122"/>
              <a:sym typeface="+mn-ea"/>
            </a:endParaRPr>
          </a:p>
          <a:p>
            <a:r>
              <a:rPr lang="zh-CN" altLang="en-US" sz="2800" dirty="0" smtClean="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3)为了维护国家的尊严，蔺相如毅然把自己的生死置之度外，表现了他非凡的勇气和智慧。</a:t>
            </a:r>
            <a:endParaRPr lang="zh-CN" altLang="en-US" sz="28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42900" y="971659"/>
            <a:ext cx="8477572" cy="1815882"/>
          </a:xfrm>
          <a:prstGeom prst="rect">
            <a:avLst/>
          </a:prstGeom>
          <a:noFill/>
          <a:ln w="9525">
            <a:noFill/>
            <a:miter lim="800000"/>
          </a:ln>
        </p:spPr>
        <p:txBody>
          <a:bodyPr wrap="square" anchor="ctr">
            <a:spAutoFit/>
          </a:bodyPr>
          <a:lstStyle/>
          <a:p>
            <a:pPr defTabSz="914400"/>
            <a:r>
              <a:rPr lang="zh-CN" altLang="en-US" sz="2800" dirty="0" smtClean="0">
                <a:latin typeface="楷体" panose="02010609060101010101" pitchFamily="49" charset="-122"/>
                <a:ea typeface="楷体" panose="02010609060101010101" pitchFamily="49" charset="-122"/>
              </a:rPr>
              <a:t>    一</a:t>
            </a:r>
            <a:r>
              <a:rPr lang="zh-CN" altLang="en-US"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sym typeface="+mn-ea"/>
              </a:rPr>
              <a:t>《什么比猎豹的速度更快》一文介绍了</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种事物速度比猎豹快，它们速度由慢到快的排列如下：</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sym typeface="+mn-ea"/>
              </a:rPr>
              <a:t>(      </a:t>
            </a:r>
            <a:r>
              <a:rPr lang="en-US" altLang="zh-CN" sz="2800" dirty="0" smtClean="0">
                <a:latin typeface="楷体" panose="02010609060101010101" pitchFamily="49" charset="-122"/>
                <a:ea typeface="楷体" panose="02010609060101010101" pitchFamily="49" charset="-122"/>
                <a:sym typeface="+mn-ea"/>
              </a:rPr>
              <a:t>)</a:t>
            </a:r>
            <a:r>
              <a:rPr lang="zh-CN" altLang="en-US" sz="2800" dirty="0" smtClean="0">
                <a:latin typeface="楷体" panose="02010609060101010101" pitchFamily="49" charset="-122"/>
                <a:ea typeface="楷体" panose="02010609060101010101" pitchFamily="49" charset="-122"/>
                <a:sym typeface="+mn-ea"/>
              </a:rPr>
              <a:t>、</a:t>
            </a:r>
            <a:r>
              <a:rPr lang="en-US" altLang="zh-CN" sz="2800" dirty="0" smtClean="0">
                <a:latin typeface="楷体" panose="02010609060101010101" pitchFamily="49" charset="-122"/>
                <a:ea typeface="楷体" panose="02010609060101010101" pitchFamily="49" charset="-122"/>
                <a:sym typeface="+mn-ea"/>
              </a:rPr>
              <a:t>(        </a:t>
            </a:r>
            <a:r>
              <a:rPr lang="en-US" altLang="zh-CN" sz="2800" dirty="0">
                <a:latin typeface="楷体" panose="02010609060101010101" pitchFamily="49" charset="-122"/>
                <a:ea typeface="楷体" panose="02010609060101010101" pitchFamily="49" charset="-122"/>
                <a:sym typeface="+mn-ea"/>
              </a:rPr>
              <a:t>)</a:t>
            </a:r>
            <a:r>
              <a:rPr lang="zh-CN" altLang="en-US" sz="2800" dirty="0" smtClean="0">
                <a:latin typeface="楷体" panose="02010609060101010101" pitchFamily="49" charset="-122"/>
                <a:ea typeface="楷体" panose="02010609060101010101" pitchFamily="49" charset="-122"/>
                <a:sym typeface="+mn-ea"/>
              </a:rPr>
              <a:t>、</a:t>
            </a:r>
            <a:endParaRPr lang="zh-CN" altLang="en-US" sz="2800" dirty="0" smtClean="0">
              <a:latin typeface="楷体" panose="02010609060101010101" pitchFamily="49" charset="-122"/>
              <a:ea typeface="楷体" panose="02010609060101010101" pitchFamily="49" charset="-122"/>
              <a:sym typeface="+mn-ea"/>
            </a:endParaRPr>
          </a:p>
          <a:p>
            <a:pPr defTabSz="914400"/>
            <a:r>
              <a:rPr lang="en-US" altLang="zh-CN" sz="2800" dirty="0" smtClean="0">
                <a:latin typeface="楷体" panose="02010609060101010101" pitchFamily="49" charset="-122"/>
                <a:ea typeface="楷体" panose="02010609060101010101" pitchFamily="49" charset="-122"/>
                <a:sym typeface="+mn-ea"/>
              </a:rPr>
              <a:t>(   )</a:t>
            </a:r>
            <a:r>
              <a:rPr lang="zh-CN" altLang="en-US" sz="2800" dirty="0" smtClean="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
        <p:nvSpPr>
          <p:cNvPr id="22" name="文本框 21"/>
          <p:cNvSpPr txBox="1">
            <a:spLocks noChangeArrowheads="1"/>
          </p:cNvSpPr>
          <p:nvPr/>
        </p:nvSpPr>
        <p:spPr bwMode="auto">
          <a:xfrm>
            <a:off x="2746375" y="422275"/>
            <a:ext cx="4095750" cy="522288"/>
          </a:xfrm>
          <a:prstGeom prst="rect">
            <a:avLst/>
          </a:prstGeom>
          <a:noFill/>
          <a:ln w="9525">
            <a:noFill/>
            <a:miter lim="800000"/>
          </a:ln>
        </p:spPr>
        <p:txBody>
          <a:bodyPr wrap="none">
            <a:spAutoFit/>
          </a:bodyPr>
          <a:lstStyle/>
          <a:p>
            <a:r>
              <a:rPr lang="en-US" altLang="zh-CN" sz="2800">
                <a:latin typeface="楷体" panose="02010609060101010101" pitchFamily="49" charset="-122"/>
                <a:ea typeface="楷体" panose="02010609060101010101" pitchFamily="49" charset="-122"/>
                <a:sym typeface="+mn-ea"/>
              </a:rPr>
              <a:t>7.</a:t>
            </a:r>
            <a:r>
              <a:rPr lang="zh-CN" altLang="en-US" sz="2800">
                <a:latin typeface="楷体" panose="02010609060101010101" pitchFamily="49" charset="-122"/>
                <a:ea typeface="楷体" panose="02010609060101010101" pitchFamily="49" charset="-122"/>
                <a:sym typeface="+mn-ea"/>
              </a:rPr>
              <a:t>什么比猎豹的速度更快</a:t>
            </a:r>
            <a:endParaRPr lang="zh-CN" altLang="en-US" sz="2800">
              <a:latin typeface="楷体" panose="02010609060101010101" pitchFamily="49" charset="-122"/>
              <a:ea typeface="楷体" panose="02010609060101010101" pitchFamily="49" charset="-122"/>
            </a:endParaRPr>
          </a:p>
        </p:txBody>
      </p:sp>
      <p:sp>
        <p:nvSpPr>
          <p:cNvPr id="3" name="TextBox 4"/>
          <p:cNvSpPr txBox="1">
            <a:spLocks noChangeArrowheads="1"/>
          </p:cNvSpPr>
          <p:nvPr/>
        </p:nvSpPr>
        <p:spPr bwMode="auto">
          <a:xfrm>
            <a:off x="4908550" y="1839912"/>
            <a:ext cx="898525" cy="522287"/>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火箭</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4" name="TextBox 4"/>
          <p:cNvSpPr txBox="1">
            <a:spLocks noChangeArrowheads="1"/>
          </p:cNvSpPr>
          <p:nvPr/>
        </p:nvSpPr>
        <p:spPr bwMode="auto">
          <a:xfrm>
            <a:off x="504825" y="1839912"/>
            <a:ext cx="898525" cy="522288"/>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游隼</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5" name="TextBox 4"/>
          <p:cNvSpPr txBox="1">
            <a:spLocks noChangeArrowheads="1"/>
          </p:cNvSpPr>
          <p:nvPr/>
        </p:nvSpPr>
        <p:spPr bwMode="auto">
          <a:xfrm>
            <a:off x="8028384" y="977672"/>
            <a:ext cx="539750" cy="522287"/>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五</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6" name="TextBox 4"/>
          <p:cNvSpPr txBox="1">
            <a:spLocks noChangeArrowheads="1"/>
          </p:cNvSpPr>
          <p:nvPr/>
        </p:nvSpPr>
        <p:spPr bwMode="auto">
          <a:xfrm>
            <a:off x="2112963" y="1839912"/>
            <a:ext cx="1970087" cy="522288"/>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喷气式飞机</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53" name="线形标注 1 52"/>
          <p:cNvSpPr/>
          <p:nvPr/>
        </p:nvSpPr>
        <p:spPr>
          <a:xfrm>
            <a:off x="1800224" y="2898775"/>
            <a:ext cx="4571975" cy="1711325"/>
          </a:xfrm>
          <a:prstGeom prst="borderCallout1">
            <a:avLst>
              <a:gd name="adj1" fmla="val 5381"/>
              <a:gd name="adj2" fmla="val 2285"/>
              <a:gd name="adj3" fmla="val -84167"/>
              <a:gd name="adj4" fmla="val 259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sym typeface="+mn-ea"/>
              </a:rPr>
              <a:t>    告诉</a:t>
            </a:r>
            <a:r>
              <a:rPr lang="zh-CN" altLang="en-US" sz="2800" dirty="0">
                <a:solidFill>
                  <a:schemeClr val="tx1"/>
                </a:solidFill>
                <a:latin typeface="楷体" panose="02010609060101010101" pitchFamily="49" charset="-122"/>
                <a:ea typeface="楷体" panose="02010609060101010101" pitchFamily="49" charset="-122"/>
                <a:sym typeface="+mn-ea"/>
              </a:rPr>
              <a:t>我们，不管速度有多快，人是可以用智慧控制它的，激发了我们探求自然奥秘的兴趣。</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
        <p:nvSpPr>
          <p:cNvPr id="2" name="TextBox 4"/>
          <p:cNvSpPr txBox="1">
            <a:spLocks noChangeArrowheads="1"/>
          </p:cNvSpPr>
          <p:nvPr/>
        </p:nvSpPr>
        <p:spPr bwMode="auto">
          <a:xfrm>
            <a:off x="6772671" y="1839913"/>
            <a:ext cx="1255713" cy="522287"/>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流星体</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7" name="TextBox 4"/>
          <p:cNvSpPr txBox="1">
            <a:spLocks noChangeArrowheads="1"/>
          </p:cNvSpPr>
          <p:nvPr/>
        </p:nvSpPr>
        <p:spPr bwMode="auto">
          <a:xfrm>
            <a:off x="592188" y="2266841"/>
            <a:ext cx="539750" cy="520700"/>
          </a:xfrm>
          <a:prstGeom prst="rect">
            <a:avLst/>
          </a:prstGeom>
          <a:noFill/>
          <a:ln w="9525">
            <a:noFill/>
            <a:miter lim="800000"/>
          </a:ln>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光</a:t>
            </a:r>
            <a:endParaRPr lang="zh-CN" altLang="en-US" sz="2800" b="1"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blinds(horizontal)">
                                      <p:cBhvr>
                                        <p:cTn id="10" dur="1000"/>
                                        <p:tgtEl>
                                          <p:spTgt spid="4"/>
                                        </p:tgtEl>
                                      </p:cBhvr>
                                    </p:animEffect>
                                  </p:childTnLst>
                                </p:cTn>
                              </p:par>
                              <p:par>
                                <p:cTn id="11" presetID="3" presetClass="entr" presetSubtype="10" fill="hold" grpId="0" nodeType="with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blinds(horizontal)">
                                      <p:cBhvr>
                                        <p:cTn id="13" dur="1000"/>
                                        <p:tgtEl>
                                          <p:spTgt spid="6"/>
                                        </p:tgtEl>
                                      </p:cBhvr>
                                    </p:animEffect>
                                  </p:childTnLst>
                                </p:cTn>
                              </p:par>
                              <p:par>
                                <p:cTn id="14" presetID="3" presetClass="entr" presetSubtype="10" fill="hold" grpId="0" nodeType="withEffect">
                                  <p:stCondLst>
                                    <p:cond delay="0"/>
                                  </p:stCondLst>
                                  <p:childTnLst>
                                    <p:set>
                                      <p:cBhvr>
                                        <p:cTn id="15" dur="1000" fill="hold">
                                          <p:stCondLst>
                                            <p:cond delay="0"/>
                                          </p:stCondLst>
                                        </p:cTn>
                                        <p:tgtEl>
                                          <p:spTgt spid="3"/>
                                        </p:tgtEl>
                                        <p:attrNameLst>
                                          <p:attrName>style.visibility</p:attrName>
                                        </p:attrNameLst>
                                      </p:cBhvr>
                                      <p:to>
                                        <p:strVal val="visible"/>
                                      </p:to>
                                    </p:set>
                                    <p:animEffect transition="in" filter="blinds(horizontal)">
                                      <p:cBhvr>
                                        <p:cTn id="16" dur="1000"/>
                                        <p:tgtEl>
                                          <p:spTgt spid="3"/>
                                        </p:tgtEl>
                                      </p:cBhvr>
                                    </p:animEffect>
                                  </p:childTnLst>
                                </p:cTn>
                              </p:par>
                              <p:par>
                                <p:cTn id="17" presetID="3" presetClass="entr" presetSubtype="10" fill="hold" grpId="0" nodeType="withEffect">
                                  <p:stCondLst>
                                    <p:cond delay="0"/>
                                  </p:stCondLst>
                                  <p:childTnLst>
                                    <p:set>
                                      <p:cBhvr>
                                        <p:cTn id="18" dur="1000" fill="hold">
                                          <p:stCondLst>
                                            <p:cond delay="0"/>
                                          </p:stCondLst>
                                        </p:cTn>
                                        <p:tgtEl>
                                          <p:spTgt spid="2"/>
                                        </p:tgtEl>
                                        <p:attrNameLst>
                                          <p:attrName>style.visibility</p:attrName>
                                        </p:attrNameLst>
                                      </p:cBhvr>
                                      <p:to>
                                        <p:strVal val="visible"/>
                                      </p:to>
                                    </p:set>
                                    <p:animEffect transition="in" filter="blinds(horizontal)">
                                      <p:cBhvr>
                                        <p:cTn id="19" dur="1000"/>
                                        <p:tgtEl>
                                          <p:spTgt spid="2"/>
                                        </p:tgtEl>
                                      </p:cBhvr>
                                    </p:animEffect>
                                  </p:childTnLst>
                                </p:cTn>
                              </p:par>
                              <p:par>
                                <p:cTn id="20" presetID="3" presetClass="entr" presetSubtype="10" fill="hold" grpId="0" nodeType="with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blinds(horizont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linds(horizontal)">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53" grpId="0" bldLvl="0" animBg="1"/>
      <p:bldP spid="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234950" y="419100"/>
            <a:ext cx="8674100" cy="946150"/>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rPr>
              <a:t>    二</a:t>
            </a:r>
            <a:r>
              <a:rPr lang="zh-CN" altLang="en-US" sz="2800" dirty="0">
                <a:latin typeface="楷体" panose="02010609060101010101" pitchFamily="49" charset="-122"/>
                <a:ea typeface="楷体" panose="02010609060101010101" pitchFamily="49" charset="-122"/>
              </a:rPr>
              <a:t>、怎样理解</a:t>
            </a:r>
            <a:r>
              <a:rPr lang="zh-CN" altLang="en-US"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它俯冲时的速度比任何一种动物奔跑时的速度都要快</a:t>
            </a:r>
            <a:r>
              <a:rPr lang="zh-CN" altLang="en-US"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句中的</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rPr>
              <a:t>任何</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一词？</a:t>
            </a:r>
            <a:endParaRPr lang="zh-CN" altLang="en-US" sz="2800" dirty="0">
              <a:latin typeface="楷体" panose="02010609060101010101" pitchFamily="49" charset="-122"/>
              <a:ea typeface="楷体" panose="02010609060101010101" pitchFamily="49" charset="-122"/>
              <a:sym typeface="+mn-ea"/>
            </a:endParaRPr>
          </a:p>
        </p:txBody>
      </p:sp>
      <p:sp>
        <p:nvSpPr>
          <p:cNvPr id="53" name="线形标注 1 52"/>
          <p:cNvSpPr/>
          <p:nvPr/>
        </p:nvSpPr>
        <p:spPr>
          <a:xfrm>
            <a:off x="395288" y="1431925"/>
            <a:ext cx="7119937" cy="887413"/>
          </a:xfrm>
          <a:prstGeom prst="borderCallout1">
            <a:avLst>
              <a:gd name="adj1" fmla="val 5381"/>
              <a:gd name="adj2" fmla="val 2285"/>
              <a:gd name="adj3" fmla="val -26604"/>
              <a:gd name="adj4" fmla="val 438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latin typeface="楷体" panose="02010609060101010101" pitchFamily="49" charset="-122"/>
                <a:ea typeface="楷体" panose="02010609060101010101" pitchFamily="49" charset="-122"/>
                <a:sym typeface="+mn-ea"/>
              </a:rPr>
              <a:t>    从</a:t>
            </a:r>
            <a:r>
              <a:rPr lang="zh-CN" altLang="en-US" sz="2800" dirty="0">
                <a:solidFill>
                  <a:schemeClr val="tx1"/>
                </a:solidFill>
                <a:latin typeface="楷体" panose="02010609060101010101" pitchFamily="49" charset="-122"/>
                <a:ea typeface="楷体" panose="02010609060101010101" pitchFamily="49" charset="-122"/>
                <a:sym typeface="+mn-ea"/>
              </a:rPr>
              <a:t>这个词里可以看出，游隼俯冲时的速度比任何一种动物奔跑时的速度都要快的。</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
        <p:nvSpPr>
          <p:cNvPr id="2" name="文本框 1"/>
          <p:cNvSpPr txBox="1">
            <a:spLocks noChangeArrowheads="1"/>
          </p:cNvSpPr>
          <p:nvPr/>
        </p:nvSpPr>
        <p:spPr bwMode="auto">
          <a:xfrm>
            <a:off x="250825" y="2500313"/>
            <a:ext cx="8674100" cy="946150"/>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rPr>
              <a:t>    三</a:t>
            </a:r>
            <a:r>
              <a:rPr lang="zh-CN" altLang="en-US" sz="2800" dirty="0">
                <a:latin typeface="楷体" panose="02010609060101010101" pitchFamily="49" charset="-122"/>
                <a:ea typeface="楷体" panose="02010609060101010101" pitchFamily="49" charset="-122"/>
              </a:rPr>
              <a:t>、真是令人难以置信，宇宙中最快的东西居然可以拿到手上</a:t>
            </a:r>
            <a:r>
              <a:rPr lang="en-US" altLang="zh-CN" sz="2800" dirty="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sym typeface="+mn-ea"/>
            </a:endParaRPr>
          </a:p>
        </p:txBody>
      </p:sp>
      <p:sp>
        <p:nvSpPr>
          <p:cNvPr id="3" name="线形标注 1 2"/>
          <p:cNvSpPr/>
          <p:nvPr/>
        </p:nvSpPr>
        <p:spPr>
          <a:xfrm>
            <a:off x="468313" y="3508375"/>
            <a:ext cx="7546975" cy="1049338"/>
          </a:xfrm>
          <a:prstGeom prst="borderCallout1">
            <a:avLst>
              <a:gd name="adj1" fmla="val 5381"/>
              <a:gd name="adj2" fmla="val 2285"/>
              <a:gd name="adj3" fmla="val -26604"/>
              <a:gd name="adj4" fmla="val 438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latin typeface="楷体" panose="02010609060101010101" pitchFamily="49" charset="-122"/>
                <a:ea typeface="楷体" panose="02010609060101010101" pitchFamily="49" charset="-122"/>
              </a:rPr>
              <a:t>   “</a:t>
            </a:r>
            <a:r>
              <a:rPr lang="zh-CN" altLang="en-US" sz="2800" dirty="0" smtClean="0">
                <a:solidFill>
                  <a:schemeClr val="tx1"/>
                </a:solidFill>
                <a:ea typeface="楷体" panose="02010609060101010101" pitchFamily="49" charset="-122"/>
              </a:rPr>
              <a:t>居然</a:t>
            </a:r>
            <a:r>
              <a:rPr lang="zh-CN" altLang="en-US" sz="2800" dirty="0" smtClean="0">
                <a:solidFill>
                  <a:schemeClr val="tx1"/>
                </a:solidFill>
                <a:latin typeface="楷体" panose="02010609060101010101" pitchFamily="49" charset="-122"/>
                <a:ea typeface="楷体" panose="02010609060101010101" pitchFamily="49" charset="-122"/>
              </a:rPr>
              <a:t>”</a:t>
            </a:r>
            <a:r>
              <a:rPr lang="zh-CN" altLang="en-US" sz="2800" dirty="0">
                <a:solidFill>
                  <a:schemeClr val="tx1"/>
                </a:solidFill>
                <a:latin typeface="楷体" panose="02010609060101010101" pitchFamily="49" charset="-122"/>
                <a:ea typeface="楷体" panose="02010609060101010101" pitchFamily="49" charset="-122"/>
                <a:sym typeface="+mn-ea"/>
              </a:rPr>
              <a:t>是出乎意料的意思，不仅说明光的特点，还暗示不管速度多快还是被人类所掌控。</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7"/>
          <p:cNvSpPr txBox="1">
            <a:spLocks noChangeArrowheads="1"/>
          </p:cNvSpPr>
          <p:nvPr/>
        </p:nvSpPr>
        <p:spPr bwMode="auto">
          <a:xfrm>
            <a:off x="233363" y="495300"/>
            <a:ext cx="2316162" cy="520700"/>
          </a:xfrm>
          <a:prstGeom prst="rect">
            <a:avLst/>
          </a:prstGeom>
          <a:noFill/>
          <a:ln w="9525">
            <a:noFill/>
            <a:miter lim="800000"/>
          </a:ln>
        </p:spPr>
        <p:txBody>
          <a:bodyPr wrap="none">
            <a:spAutoFit/>
          </a:bodyPr>
          <a:lstStyle/>
          <a:p>
            <a:r>
              <a:rPr lang="zh-CN" altLang="en-US" sz="2800" dirty="0">
                <a:latin typeface="楷体" panose="02010609060101010101" pitchFamily="49" charset="-122"/>
                <a:ea typeface="楷体" panose="02010609060101010101" pitchFamily="49" charset="-122"/>
              </a:rPr>
              <a:t>二、易写错字</a:t>
            </a:r>
            <a:endParaRPr lang="zh-CN" altLang="en-US" sz="2800" dirty="0">
              <a:latin typeface="楷体" panose="02010609060101010101" pitchFamily="49" charset="-122"/>
              <a:ea typeface="楷体" panose="02010609060101010101" pitchFamily="49" charset="-122"/>
            </a:endParaRPr>
          </a:p>
        </p:txBody>
      </p:sp>
      <p:sp>
        <p:nvSpPr>
          <p:cNvPr id="50" name="线形标注 1 49"/>
          <p:cNvSpPr/>
          <p:nvPr/>
        </p:nvSpPr>
        <p:spPr>
          <a:xfrm>
            <a:off x="1643063" y="3571875"/>
            <a:ext cx="4286250" cy="928688"/>
          </a:xfrm>
          <a:prstGeom prst="borderCallout1">
            <a:avLst>
              <a:gd name="adj1" fmla="val 5381"/>
              <a:gd name="adj2" fmla="val 2285"/>
              <a:gd name="adj3" fmla="val -180352"/>
              <a:gd name="adj4" fmla="val 50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latin typeface="楷体" panose="02010609060101010101" pitchFamily="49" charset="-122"/>
                <a:ea typeface="楷体" panose="02010609060101010101" pitchFamily="49" charset="-122"/>
                <a:sym typeface="+mn-ea"/>
              </a:rPr>
              <a:t>    “惰”</a:t>
            </a:r>
            <a:r>
              <a:rPr lang="zh-CN" altLang="en-US" sz="2800" dirty="0">
                <a:solidFill>
                  <a:schemeClr val="tx1"/>
                </a:solidFill>
                <a:latin typeface="楷体" panose="02010609060101010101" pitchFamily="49" charset="-122"/>
                <a:ea typeface="楷体" panose="02010609060101010101" pitchFamily="49" charset="-122"/>
                <a:sym typeface="+mn-ea"/>
              </a:rPr>
              <a:t>右下部是“月”</a:t>
            </a:r>
            <a:r>
              <a:rPr lang="en-US" altLang="zh-CN" sz="2800" dirty="0">
                <a:solidFill>
                  <a:schemeClr val="tx1"/>
                </a:solidFill>
                <a:latin typeface="楷体" panose="02010609060101010101" pitchFamily="49" charset="-122"/>
                <a:ea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sym typeface="+mn-ea"/>
              </a:rPr>
              <a:t>不要写成“有”哟！</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
        <p:nvSpPr>
          <p:cNvPr id="12" name="文本框 11"/>
          <p:cNvSpPr txBox="1">
            <a:spLocks noChangeArrowheads="1"/>
          </p:cNvSpPr>
          <p:nvPr/>
        </p:nvSpPr>
        <p:spPr bwMode="auto">
          <a:xfrm>
            <a:off x="1714500" y="2500313"/>
            <a:ext cx="1309688" cy="522287"/>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大</a:t>
            </a:r>
            <a:r>
              <a:rPr lang="zh-CN" altLang="en-US" sz="2800" b="1">
                <a:solidFill>
                  <a:srgbClr val="FF0000"/>
                </a:solidFill>
                <a:latin typeface="黑体" panose="02010609060101010101" pitchFamily="49" charset="-122"/>
                <a:ea typeface="黑体" panose="02010609060101010101" pitchFamily="49" charset="-122"/>
              </a:rPr>
              <a:t>臣</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 name="文本框 1"/>
          <p:cNvSpPr txBox="1">
            <a:spLocks noChangeArrowheads="1"/>
          </p:cNvSpPr>
          <p:nvPr/>
        </p:nvSpPr>
        <p:spPr bwMode="auto">
          <a:xfrm>
            <a:off x="1616075" y="1428750"/>
            <a:ext cx="1120775"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rPr>
              <a:t>惰</a:t>
            </a:r>
            <a:r>
              <a:rPr lang="zh-CN" altLang="en-US" sz="2800" dirty="0">
                <a:latin typeface="楷体" panose="02010609060101010101" pitchFamily="49" charset="-122"/>
                <a:ea typeface="楷体" panose="02010609060101010101" pitchFamily="49" charset="-122"/>
              </a:rPr>
              <a:t>性</a:t>
            </a:r>
            <a:endParaRPr lang="zh-CN" altLang="en-US" sz="2800" dirty="0">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4089400" y="1428750"/>
            <a:ext cx="1008063" cy="5222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输</a:t>
            </a:r>
            <a:r>
              <a:rPr lang="zh-CN" altLang="en-US" sz="2800" b="1">
                <a:solidFill>
                  <a:srgbClr val="FF0000"/>
                </a:solidFill>
                <a:latin typeface="黑体" panose="02010609060101010101" pitchFamily="49" charset="-122"/>
                <a:ea typeface="黑体" panose="02010609060101010101" pitchFamily="49" charset="-122"/>
              </a:rPr>
              <a:t>赢</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6450013" y="1428750"/>
            <a:ext cx="1054100" cy="5222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堡</a:t>
            </a:r>
            <a:r>
              <a:rPr lang="zh-CN" altLang="en-US" sz="2800" b="1">
                <a:solidFill>
                  <a:srgbClr val="FF0000"/>
                </a:solidFill>
                <a:latin typeface="黑体" panose="02010609060101010101" pitchFamily="49" charset="-122"/>
                <a:ea typeface="黑体" panose="02010609060101010101" pitchFamily="49" charset="-122"/>
              </a:rPr>
              <a:t>垒</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7" name="文本框 6"/>
          <p:cNvSpPr txBox="1">
            <a:spLocks noChangeArrowheads="1"/>
          </p:cNvSpPr>
          <p:nvPr/>
        </p:nvSpPr>
        <p:spPr bwMode="auto">
          <a:xfrm>
            <a:off x="4110038" y="2500313"/>
            <a:ext cx="1019175" cy="522287"/>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平</a:t>
            </a:r>
            <a:r>
              <a:rPr lang="zh-CN" altLang="en-US" sz="2800" b="1">
                <a:solidFill>
                  <a:srgbClr val="FF0000"/>
                </a:solidFill>
                <a:latin typeface="黑体" panose="02010609060101010101" pitchFamily="49" charset="-122"/>
                <a:ea typeface="黑体" panose="02010609060101010101" pitchFamily="49" charset="-122"/>
              </a:rPr>
              <a:t>衡</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5" name="文本框 14"/>
          <p:cNvSpPr txBox="1">
            <a:spLocks noChangeArrowheads="1"/>
          </p:cNvSpPr>
          <p:nvPr/>
        </p:nvSpPr>
        <p:spPr bwMode="auto">
          <a:xfrm>
            <a:off x="6215063" y="2500313"/>
            <a:ext cx="110172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擅</a:t>
            </a:r>
            <a:r>
              <a:rPr lang="zh-CN" altLang="en-US" sz="2800">
                <a:latin typeface="黑体" panose="02010609060101010101" pitchFamily="49" charset="-122"/>
                <a:ea typeface="黑体" panose="02010609060101010101" pitchFamily="49" charset="-122"/>
              </a:rPr>
              <a:t>长</a:t>
            </a:r>
            <a:endParaRPr lang="zh-CN" altLang="en-US" sz="2800">
              <a:latin typeface="楷体" panose="02010609060101010101" pitchFamily="49" charset="-122"/>
              <a:ea typeface="楷体" panose="02010609060101010101" pitchFamily="49" charset="-122"/>
            </a:endParaRPr>
          </a:p>
        </p:txBody>
      </p:sp>
      <p:sp>
        <p:nvSpPr>
          <p:cNvPr id="17" name="线形标注 1 16"/>
          <p:cNvSpPr/>
          <p:nvPr/>
        </p:nvSpPr>
        <p:spPr>
          <a:xfrm>
            <a:off x="3567113" y="406400"/>
            <a:ext cx="4677295" cy="879475"/>
          </a:xfrm>
          <a:prstGeom prst="borderCallout1">
            <a:avLst>
              <a:gd name="adj1" fmla="val 59160"/>
              <a:gd name="adj2" fmla="val -3054"/>
              <a:gd name="adj3" fmla="val 132809"/>
              <a:gd name="adj4" fmla="val 124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latin typeface="楷体" panose="02010609060101010101" pitchFamily="49" charset="-122"/>
                <a:ea typeface="楷体" panose="02010609060101010101" pitchFamily="49" charset="-122"/>
                <a:sym typeface="+mn-ea"/>
              </a:rPr>
              <a:t>    “赢”</a:t>
            </a:r>
            <a:r>
              <a:rPr lang="zh-CN" altLang="en-US" sz="2800" dirty="0">
                <a:solidFill>
                  <a:schemeClr val="tx1"/>
                </a:solidFill>
                <a:latin typeface="楷体" panose="02010609060101010101" pitchFamily="49" charset="-122"/>
                <a:ea typeface="楷体" panose="02010609060101010101" pitchFamily="49" charset="-122"/>
                <a:sym typeface="+mn-ea"/>
              </a:rPr>
              <a:t>的下面不是女”，而是贝，大家不要写错哟！</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linds(horizontal)">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bldLvl="0" animBg="1"/>
      <p:bldP spid="12" grpId="0"/>
      <p:bldP spid="2" grpId="0"/>
      <p:bldP spid="3" grpId="0"/>
      <p:bldP spid="6" grpId="0"/>
      <p:bldP spid="7" grpId="0"/>
      <p:bldP spid="15" grpId="0"/>
      <p:bldP spid="17"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82613" y="836384"/>
            <a:ext cx="7599362" cy="2246769"/>
          </a:xfrm>
          <a:prstGeom prst="rect">
            <a:avLst/>
          </a:prstGeom>
          <a:noFill/>
          <a:ln w="9525">
            <a:noFill/>
            <a:miter lim="800000"/>
          </a:ln>
        </p:spPr>
        <p:txBody>
          <a:bodyPr anchor="ctr">
            <a:spAutoFit/>
          </a:bodyPr>
          <a:lstStyle/>
          <a:p>
            <a:pPr defTabSz="914400"/>
            <a:r>
              <a:rPr lang="zh-CN" altLang="en-US" sz="2800" dirty="0" smtClean="0">
                <a:latin typeface="楷体" panose="02010609060101010101" pitchFamily="49" charset="-122"/>
                <a:ea typeface="楷体" panose="02010609060101010101" pitchFamily="49" charset="-122"/>
              </a:rPr>
              <a:t>    一</a:t>
            </a:r>
            <a:r>
              <a:rPr lang="zh-CN" altLang="en-US" sz="2800" dirty="0">
                <a:latin typeface="楷体" panose="02010609060101010101" pitchFamily="49" charset="-122"/>
                <a:ea typeface="楷体" panose="02010609060101010101" pitchFamily="49" charset="-122"/>
              </a:rPr>
              <a:t>、</a:t>
            </a:r>
            <a:r>
              <a:rPr lang="zh-CN" altLang="en-US" sz="2800" dirty="0">
                <a:sym typeface="+mn-ea"/>
              </a:rPr>
              <a:t>《冀中的地道战》采用了</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写作方法，先写</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；再写</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r>
              <a:rPr lang="zh-CN" altLang="en-US" sz="2800" dirty="0" smtClean="0">
                <a:latin typeface="楷体" panose="02010609060101010101" pitchFamily="49" charset="-122"/>
                <a:ea typeface="楷体" panose="02010609060101010101" pitchFamily="49" charset="-122"/>
                <a:sym typeface="+mn-ea"/>
              </a:rPr>
              <a:t>最</a:t>
            </a:r>
            <a:r>
              <a:rPr lang="en-US" altLang="zh-CN" sz="2800" dirty="0" smtClean="0">
                <a:latin typeface="楷体" panose="02010609060101010101" pitchFamily="49" charset="-122"/>
                <a:ea typeface="楷体" panose="02010609060101010101" pitchFamily="49" charset="-122"/>
                <a:sym typeface="+mn-ea"/>
              </a:rPr>
              <a:t>(                </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         歌颂了我国人民在抗日战争中表现出来的</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和</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的智慧。</a:t>
            </a:r>
            <a:endParaRPr lang="zh-CN" altLang="en-US" sz="2800" dirty="0">
              <a:latin typeface="楷体" panose="02010609060101010101" pitchFamily="49" charset="-122"/>
              <a:ea typeface="楷体" panose="02010609060101010101" pitchFamily="49" charset="-122"/>
              <a:sym typeface="+mn-ea"/>
            </a:endParaRPr>
          </a:p>
        </p:txBody>
      </p:sp>
      <p:sp>
        <p:nvSpPr>
          <p:cNvPr id="22" name="文本框 21"/>
          <p:cNvSpPr txBox="1">
            <a:spLocks noChangeArrowheads="1"/>
          </p:cNvSpPr>
          <p:nvPr/>
        </p:nvSpPr>
        <p:spPr bwMode="auto">
          <a:xfrm>
            <a:off x="3683000" y="314325"/>
            <a:ext cx="2613025" cy="522288"/>
          </a:xfrm>
          <a:prstGeom prst="rect">
            <a:avLst/>
          </a:prstGeom>
          <a:noFill/>
          <a:ln w="9525">
            <a:noFill/>
            <a:miter lim="800000"/>
          </a:ln>
        </p:spPr>
        <p:txBody>
          <a:bodyPr wrap="none">
            <a:spAutoFit/>
          </a:bodyPr>
          <a:lstStyle/>
          <a:p>
            <a:r>
              <a:rPr lang="en-US" altLang="zh-CN" sz="2800">
                <a:sym typeface="+mn-ea"/>
              </a:rPr>
              <a:t>8.</a:t>
            </a:r>
            <a:r>
              <a:rPr lang="zh-CN" altLang="en-US" sz="2800">
                <a:sym typeface="+mn-ea"/>
              </a:rPr>
              <a:t>冀中的地道战</a:t>
            </a:r>
            <a:endParaRPr lang="zh-CN" altLang="en-US" sz="2800">
              <a:latin typeface="楷体" panose="02010609060101010101" pitchFamily="49" charset="-122"/>
              <a:ea typeface="楷体" panose="02010609060101010101" pitchFamily="49" charset="-122"/>
            </a:endParaRPr>
          </a:p>
        </p:txBody>
      </p:sp>
      <p:sp>
        <p:nvSpPr>
          <p:cNvPr id="12" name="文本框 11"/>
          <p:cNvSpPr txBox="1">
            <a:spLocks noChangeArrowheads="1"/>
          </p:cNvSpPr>
          <p:nvPr/>
        </p:nvSpPr>
        <p:spPr bwMode="auto">
          <a:xfrm>
            <a:off x="854075" y="2560638"/>
            <a:ext cx="218122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顽强斗志</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4" name="文本框 13"/>
          <p:cNvSpPr txBox="1">
            <a:spLocks noChangeArrowheads="1"/>
          </p:cNvSpPr>
          <p:nvPr/>
        </p:nvSpPr>
        <p:spPr bwMode="auto">
          <a:xfrm>
            <a:off x="6121400" y="843756"/>
            <a:ext cx="1371600" cy="522287"/>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rPr>
              <a:t>总分总</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endParaRPr>
          </a:p>
        </p:txBody>
      </p:sp>
      <p:sp>
        <p:nvSpPr>
          <p:cNvPr id="21" name="文本框 20"/>
          <p:cNvSpPr txBox="1">
            <a:spLocks noChangeArrowheads="1"/>
          </p:cNvSpPr>
          <p:nvPr/>
        </p:nvSpPr>
        <p:spPr bwMode="auto">
          <a:xfrm>
            <a:off x="3000375" y="1257864"/>
            <a:ext cx="3848100"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rPr>
              <a:t>靠坚强堡垒，打游击战</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endParaRPr>
          </a:p>
        </p:txBody>
      </p:sp>
      <p:sp>
        <p:nvSpPr>
          <p:cNvPr id="23" name="文本框 22"/>
          <p:cNvSpPr txBox="1">
            <a:spLocks noChangeArrowheads="1"/>
          </p:cNvSpPr>
          <p:nvPr/>
        </p:nvSpPr>
        <p:spPr bwMode="auto">
          <a:xfrm>
            <a:off x="1479128" y="1747609"/>
            <a:ext cx="1084263"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rPr>
              <a:t>特点</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endParaRPr>
          </a:p>
        </p:txBody>
      </p:sp>
      <p:sp>
        <p:nvSpPr>
          <p:cNvPr id="25" name="文本框 24"/>
          <p:cNvSpPr txBox="1">
            <a:spLocks noChangeArrowheads="1"/>
          </p:cNvSpPr>
          <p:nvPr/>
        </p:nvSpPr>
        <p:spPr bwMode="auto">
          <a:xfrm>
            <a:off x="2915816" y="1747609"/>
            <a:ext cx="113982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rPr>
              <a:t>式样</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endParaRPr>
          </a:p>
        </p:txBody>
      </p:sp>
      <p:sp>
        <p:nvSpPr>
          <p:cNvPr id="26" name="文本框 25"/>
          <p:cNvSpPr txBox="1">
            <a:spLocks noChangeArrowheads="1"/>
          </p:cNvSpPr>
          <p:nvPr/>
        </p:nvSpPr>
        <p:spPr bwMode="auto">
          <a:xfrm>
            <a:off x="4915642" y="1698624"/>
            <a:ext cx="3108325"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rPr>
              <a:t>坚持生产打击敌人</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endParaRPr>
          </a:p>
        </p:txBody>
      </p:sp>
      <p:sp>
        <p:nvSpPr>
          <p:cNvPr id="53" name="线形标注 1 52"/>
          <p:cNvSpPr/>
          <p:nvPr/>
        </p:nvSpPr>
        <p:spPr>
          <a:xfrm>
            <a:off x="582613" y="3640138"/>
            <a:ext cx="7786687" cy="898525"/>
          </a:xfrm>
          <a:prstGeom prst="borderCallout1">
            <a:avLst>
              <a:gd name="adj1" fmla="val 5381"/>
              <a:gd name="adj2" fmla="val 2285"/>
              <a:gd name="adj3" fmla="val -84167"/>
              <a:gd name="adj4" fmla="val 259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sym typeface="+mn-ea"/>
              </a:rPr>
              <a:t>    作者</a:t>
            </a:r>
            <a:r>
              <a:rPr lang="zh-CN" altLang="en-US" sz="2800" dirty="0">
                <a:solidFill>
                  <a:schemeClr val="tx1"/>
                </a:solidFill>
                <a:latin typeface="楷体" panose="02010609060101010101" pitchFamily="49" charset="-122"/>
                <a:ea typeface="楷体" panose="02010609060101010101" pitchFamily="49" charset="-122"/>
                <a:sym typeface="+mn-ea"/>
              </a:rPr>
              <a:t>采用这样的写法，介绍地道条理分明、井然有序，使我们一目了然，身临其境。</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
        <p:nvSpPr>
          <p:cNvPr id="2" name="文本框 1"/>
          <p:cNvSpPr txBox="1">
            <a:spLocks noChangeArrowheads="1"/>
          </p:cNvSpPr>
          <p:nvPr/>
        </p:nvSpPr>
        <p:spPr bwMode="auto">
          <a:xfrm>
            <a:off x="3035300" y="2560638"/>
            <a:ext cx="188912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无穷无尽</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blinds(horizontal)">
                                      <p:cBhvr>
                                        <p:cTn id="10" dur="500"/>
                                        <p:tgtEl>
                                          <p:spTgt spid="2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blinds(horizontal)">
                                      <p:cBhvr>
                                        <p:cTn id="13" dur="500"/>
                                        <p:tgtEl>
                                          <p:spTgt spid="23">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blinds(horizontal)">
                                      <p:cBhvr>
                                        <p:cTn id="16" dur="500"/>
                                        <p:tgtEl>
                                          <p:spTgt spid="25">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blinds(horizontal)">
                                      <p:cBhvr>
                                        <p:cTn id="19" dur="500"/>
                                        <p:tgtEl>
                                          <p:spTgt spid="26">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linds(horizontal)">
                                      <p:cBhvr>
                                        <p:cTn id="22" dur="500"/>
                                        <p:tgtEl>
                                          <p:spTgt spid="12">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blinds(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linds(horizontal)">
                                      <p:cBhvr>
                                        <p:cTn id="3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文本框 4"/>
          <p:cNvSpPr txBox="1">
            <a:spLocks noChangeArrowheads="1"/>
          </p:cNvSpPr>
          <p:nvPr/>
        </p:nvSpPr>
        <p:spPr bwMode="auto">
          <a:xfrm>
            <a:off x="53975" y="411510"/>
            <a:ext cx="9090025" cy="954107"/>
          </a:xfrm>
          <a:prstGeom prst="rect">
            <a:avLst/>
          </a:prstGeom>
          <a:noFill/>
          <a:ln w="9525">
            <a:noFill/>
            <a:miter lim="800000"/>
          </a:ln>
        </p:spPr>
        <p:txBody>
          <a:bodyPr>
            <a:spAutoFit/>
          </a:bodyPr>
          <a:lstStyle/>
          <a:p>
            <a:r>
              <a:rPr lang="zh-CN" altLang="en-US" sz="2800" dirty="0" smtClean="0">
                <a:latin typeface="楷体" panose="02010609060101010101" pitchFamily="49" charset="-122"/>
                <a:ea typeface="楷体" panose="02010609060101010101" pitchFamily="49" charset="-122"/>
              </a:rPr>
              <a:t>    二</a:t>
            </a:r>
            <a:r>
              <a:rPr lang="zh-CN" altLang="en-US"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sym typeface="+mn-ea"/>
              </a:rPr>
              <a:t>通过第四自然段的介绍，你觉得地道</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奇</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在哪里</a:t>
            </a:r>
            <a:r>
              <a:rPr lang="en-US" sz="2800" b="1"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endParaRPr>
          </a:p>
        </p:txBody>
      </p:sp>
      <p:sp>
        <p:nvSpPr>
          <p:cNvPr id="53" name="线形标注 1 52"/>
          <p:cNvSpPr/>
          <p:nvPr/>
        </p:nvSpPr>
        <p:spPr>
          <a:xfrm>
            <a:off x="215900" y="1433844"/>
            <a:ext cx="8231188" cy="1022018"/>
          </a:xfrm>
          <a:prstGeom prst="borderCallout1">
            <a:avLst>
              <a:gd name="adj1" fmla="val 5381"/>
              <a:gd name="adj2" fmla="val 2285"/>
              <a:gd name="adj3" fmla="val -33492"/>
              <a:gd name="adj4" fmla="val 303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4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地方</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隐蔽</a:t>
            </a:r>
            <a:r>
              <a:rPr lang="en-US" altLang="zh-CN"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街道下面、庄稼地下面。高深适宜</a:t>
            </a:r>
            <a:r>
              <a:rPr lang="en-US" altLang="zh-CN"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地道四尺多高，离地面三四尺。构造齐全</a:t>
            </a:r>
            <a:r>
              <a:rPr lang="en-US" altLang="zh-CN"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住人、拴牲口、搁东西、做厕所、有气孔。作用极大</a:t>
            </a:r>
            <a:r>
              <a:rPr lang="en-US" altLang="zh-CN"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保护群众。</a:t>
            </a:r>
            <a:endPar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线形标注 1 1"/>
          <p:cNvSpPr/>
          <p:nvPr/>
        </p:nvSpPr>
        <p:spPr>
          <a:xfrm>
            <a:off x="215900" y="3507854"/>
            <a:ext cx="8504238" cy="1130821"/>
          </a:xfrm>
          <a:prstGeom prst="borderCallout1">
            <a:avLst>
              <a:gd name="adj1" fmla="val 5381"/>
              <a:gd name="adj2" fmla="val 2285"/>
              <a:gd name="adj3" fmla="val -13197"/>
              <a:gd name="adj4" fmla="val 300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400" dirty="0">
              <a:solidFill>
                <a:schemeClr val="tx1"/>
              </a:solidFill>
              <a:latin typeface="楷体" panose="02010609060101010101" pitchFamily="49" charset="-122"/>
              <a:ea typeface="楷体" panose="02010609060101010101" pitchFamily="49" charset="-122"/>
              <a:sym typeface="+mn-ea"/>
            </a:endParaRPr>
          </a:p>
          <a:p>
            <a:r>
              <a:rPr lang="en-US" altLang="zh-CN" sz="2400" dirty="0" smtClean="0">
                <a:solidFill>
                  <a:schemeClr val="tx1"/>
                </a:solidFill>
                <a:latin typeface="楷体" panose="02010609060101010101" pitchFamily="49" charset="-122"/>
                <a:ea typeface="楷体" panose="02010609060101010101" pitchFamily="49" charset="-122"/>
                <a:sym typeface="+mn-ea"/>
              </a:rPr>
              <a:t>    “</a:t>
            </a:r>
            <a:r>
              <a:rPr lang="zh-CN" altLang="en-US" sz="2400" dirty="0">
                <a:solidFill>
                  <a:schemeClr val="tx1"/>
                </a:solidFill>
                <a:latin typeface="楷体" panose="02010609060101010101" pitchFamily="49" charset="-122"/>
                <a:ea typeface="楷体" panose="02010609060101010101" pitchFamily="49" charset="-122"/>
                <a:sym typeface="+mn-ea"/>
              </a:rPr>
              <a:t>奇迹</a:t>
            </a:r>
            <a:r>
              <a:rPr lang="en-US" altLang="zh-CN" sz="2400" dirty="0">
                <a:solidFill>
                  <a:schemeClr val="tx1"/>
                </a:solidFill>
                <a:latin typeface="楷体" panose="02010609060101010101" pitchFamily="49" charset="-122"/>
                <a:ea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sym typeface="+mn-ea"/>
              </a:rPr>
              <a:t>一词表现作者对人民的力量和智慧的赞美、对地道战这种独特的战斗方式叹服，表现得淋漓尽致。肯定了地道战在抗日史上的地位和作用</a:t>
            </a:r>
            <a:r>
              <a:rPr lang="zh-CN" altLang="en-US" sz="2400" dirty="0">
                <a:solidFill>
                  <a:schemeClr val="tx1"/>
                </a:solidFill>
                <a:sym typeface="+mn-ea"/>
              </a:rPr>
              <a:t>。</a:t>
            </a:r>
            <a:r>
              <a:rPr lang="zh-CN" altLang="en-US" sz="2400" dirty="0">
                <a:solidFill>
                  <a:srgbClr val="FFFFFF"/>
                </a:solidFill>
                <a:latin typeface="楷体" panose="02010609060101010101" pitchFamily="49" charset="-122"/>
                <a:ea typeface="楷体" panose="02010609060101010101" pitchFamily="49" charset="-122"/>
                <a:sym typeface="+mn-ea"/>
              </a:rPr>
              <a:t> </a:t>
            </a:r>
            <a:endParaRPr lang="zh-CN" altLang="en-US" sz="2400" dirty="0">
              <a:solidFill>
                <a:srgbClr val="FFFFFF"/>
              </a:solidFill>
              <a:latin typeface="楷体" panose="02010609060101010101" pitchFamily="49" charset="-122"/>
              <a:ea typeface="楷体" panose="02010609060101010101" pitchFamily="49" charset="-122"/>
            </a:endParaRPr>
          </a:p>
          <a:p>
            <a:endParaRPr lang="zh-CN" altLang="en-US" sz="2400" dirty="0">
              <a:solidFill>
                <a:schemeClr val="tx1"/>
              </a:solidFill>
              <a:latin typeface="楷体" panose="02010609060101010101" pitchFamily="49" charset="-122"/>
              <a:ea typeface="楷体" panose="02010609060101010101" pitchFamily="49" charset="-122"/>
              <a:sym typeface="+mn-ea"/>
            </a:endParaRPr>
          </a:p>
        </p:txBody>
      </p:sp>
      <p:sp>
        <p:nvSpPr>
          <p:cNvPr id="6" name="文本框 5"/>
          <p:cNvSpPr txBox="1">
            <a:spLocks noChangeArrowheads="1"/>
          </p:cNvSpPr>
          <p:nvPr/>
        </p:nvSpPr>
        <p:spPr bwMode="auto">
          <a:xfrm>
            <a:off x="53975" y="2552700"/>
            <a:ext cx="9090025" cy="954107"/>
          </a:xfrm>
          <a:prstGeom prst="rect">
            <a:avLst/>
          </a:prstGeom>
          <a:noFill/>
          <a:ln w="9525">
            <a:noFill/>
            <a:miter lim="800000"/>
          </a:ln>
        </p:spPr>
        <p:txBody>
          <a:bodyPr wrap="square">
            <a:spAutoFit/>
          </a:bodyPr>
          <a:lstStyle/>
          <a:p>
            <a:r>
              <a:rPr lang="zh-CN" altLang="en-US" sz="2800" dirty="0" smtClean="0">
                <a:latin typeface="楷体" panose="02010609060101010101" pitchFamily="49" charset="-122"/>
                <a:ea typeface="楷体" panose="02010609060101010101" pitchFamily="49" charset="-122"/>
              </a:rPr>
              <a:t>    三</a:t>
            </a:r>
            <a:r>
              <a:rPr lang="zh-CN" altLang="en-US" sz="2800" dirty="0">
                <a:latin typeface="楷体" panose="02010609060101010101" pitchFamily="49" charset="-122"/>
                <a:ea typeface="楷体" panose="02010609060101010101" pitchFamily="49" charset="-122"/>
              </a:rPr>
              <a:t>、说起地道战，简直是个奇迹。怎样理解</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rPr>
              <a:t>奇迹</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rPr>
              <a:t>一词？</a:t>
            </a:r>
            <a:endParaRPr lang="zh-CN" altLang="en-US" sz="28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85750" y="1785938"/>
            <a:ext cx="9164638" cy="3081337"/>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不饱食以</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rPr>
              <a:t>，不弃功于</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葛洪</a:t>
            </a:r>
            <a:endParaRPr lang="zh-CN" altLang="en-US" sz="2800">
              <a:latin typeface="楷体" panose="02010609060101010101" pitchFamily="49" charset="-122"/>
              <a:ea typeface="楷体" panose="02010609060101010101" pitchFamily="49" charset="-122"/>
            </a:endParaRPr>
          </a:p>
          <a:p>
            <a:endParaRPr lang="en-US" altLang="zh-CN" sz="2800">
              <a:latin typeface="楷体" panose="02010609060101010101" pitchFamily="49" charset="-122"/>
              <a:ea typeface="楷体" panose="02010609060101010101" pitchFamily="49" charset="-122"/>
              <a:sym typeface="+mn-ea"/>
            </a:endParaRPr>
          </a:p>
          <a:p>
            <a:r>
              <a:rPr lang="en-US" altLang="zh-CN" sz="2800">
                <a:latin typeface="楷体" panose="02010609060101010101" pitchFamily="49" charset="-122"/>
                <a:ea typeface="楷体" panose="02010609060101010101" pitchFamily="49" charset="-122"/>
                <a:sym typeface="+mn-ea"/>
              </a:rPr>
              <a:t>2.(    )</a:t>
            </a:r>
            <a:r>
              <a:rPr lang="zh-CN" altLang="en-US" sz="2800">
                <a:latin typeface="楷体" panose="02010609060101010101" pitchFamily="49" charset="-122"/>
                <a:ea typeface="楷体" panose="02010609060101010101" pitchFamily="49" charset="-122"/>
              </a:rPr>
              <a:t>不重来，</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rPr>
              <a:t>难再晨。</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及时当</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rPr>
              <a:t>，岁月不</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陶渊明</a:t>
            </a:r>
            <a:endParaRPr lang="zh-CN" altLang="en-US" sz="2800">
              <a:latin typeface="楷体" panose="02010609060101010101" pitchFamily="49" charset="-122"/>
              <a:ea typeface="楷体" panose="02010609060101010101" pitchFamily="49" charset="-122"/>
              <a:sym typeface="+mn-ea"/>
            </a:endParaRPr>
          </a:p>
          <a:p>
            <a:endParaRPr lang="zh-CN" altLang="en-US" sz="2800">
              <a:latin typeface="楷体" panose="02010609060101010101" pitchFamily="49" charset="-122"/>
              <a:ea typeface="楷体" panose="02010609060101010101" pitchFamily="49" charset="-122"/>
              <a:sym typeface="+mn-ea"/>
            </a:endParaRPr>
          </a:p>
          <a:p>
            <a:r>
              <a:rPr lang="en-US" altLang="zh-CN" sz="2800">
                <a:latin typeface="楷体" panose="02010609060101010101" pitchFamily="49" charset="-122"/>
                <a:ea typeface="楷体" panose="02010609060101010101" pitchFamily="49" charset="-122"/>
                <a:sym typeface="+mn-ea"/>
              </a:rPr>
              <a:t>3.</a:t>
            </a:r>
            <a:r>
              <a:rPr lang="zh-CN" altLang="en-US" sz="2800">
                <a:latin typeface="楷体" panose="02010609060101010101" pitchFamily="49" charset="-122"/>
                <a:ea typeface="楷体" panose="02010609060101010101" pitchFamily="49" charset="-122"/>
                <a:sym typeface="+mn-ea"/>
              </a:rPr>
              <a:t>莫</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 白了少年头，空</a:t>
            </a:r>
            <a:r>
              <a:rPr lang="en-US" altLang="zh-CN" sz="2800">
                <a:latin typeface="楷体" panose="02010609060101010101" pitchFamily="49" charset="-122"/>
                <a:ea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sym typeface="+mn-ea"/>
              </a:rPr>
              <a:t>。</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岳飞</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   </a:t>
            </a:r>
            <a:r>
              <a:rPr lang="zh-CN" altLang="en-US" sz="2800" b="1">
                <a:solidFill>
                  <a:srgbClr val="FF0000"/>
                </a:solidFill>
                <a:latin typeface="黑体" panose="02010609060101010101" pitchFamily="49" charset="-122"/>
                <a:ea typeface="黑体" panose="02010609060101010101" pitchFamily="49" charset="-122"/>
              </a:rPr>
              <a:t>                                                                                      </a:t>
            </a:r>
            <a:r>
              <a:rPr lang="en-US" altLang="zh-CN" sz="2800" b="1">
                <a:solidFill>
                  <a:srgbClr val="FF0000"/>
                </a:solidFill>
                <a:latin typeface="黑体" panose="02010609060101010101" pitchFamily="49" charset="-122"/>
                <a:ea typeface="黑体" panose="02010609060101010101" pitchFamily="49" charset="-122"/>
              </a:rPr>
              <a:t>                                       </a:t>
            </a:r>
            <a:r>
              <a:rPr lang="zh-CN" altLang="en-US" sz="2800" b="1">
                <a:solidFill>
                  <a:srgbClr val="FF0000"/>
                </a:solidFill>
                <a:latin typeface="黑体" panose="02010609060101010101" pitchFamily="49" charset="-122"/>
                <a:ea typeface="黑体" panose="02010609060101010101" pitchFamily="49" charset="-122"/>
              </a:rPr>
              <a:t>                                                                       </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4" name="文本框 3"/>
          <p:cNvSpPr txBox="1">
            <a:spLocks noChangeArrowheads="1"/>
          </p:cNvSpPr>
          <p:nvPr/>
        </p:nvSpPr>
        <p:spPr bwMode="auto">
          <a:xfrm>
            <a:off x="366713" y="1052513"/>
            <a:ext cx="2316162"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一、日积月累</a:t>
            </a:r>
            <a:endParaRPr lang="zh-CN" altLang="en-US" sz="2800">
              <a:latin typeface="楷体" panose="02010609060101010101" pitchFamily="49" charset="-122"/>
              <a:ea typeface="楷体" panose="02010609060101010101" pitchFamily="49" charset="-122"/>
              <a:sym typeface="+mn-ea"/>
            </a:endParaRPr>
          </a:p>
        </p:txBody>
      </p:sp>
      <p:sp>
        <p:nvSpPr>
          <p:cNvPr id="5" name="文本框 4"/>
          <p:cNvSpPr txBox="1">
            <a:spLocks noChangeArrowheads="1"/>
          </p:cNvSpPr>
          <p:nvPr/>
        </p:nvSpPr>
        <p:spPr bwMode="auto">
          <a:xfrm>
            <a:off x="2187575" y="1785938"/>
            <a:ext cx="898525"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sym typeface="+mn-ea"/>
              </a:rPr>
              <a:t>日终</a:t>
            </a:r>
            <a:endParaRPr lang="zh-CN" altLang="en-US" sz="2800" b="1">
              <a:solidFill>
                <a:srgbClr val="FF0000"/>
              </a:solidFill>
              <a:latin typeface="黑体" panose="02010609060101010101" pitchFamily="49" charset="-122"/>
              <a:ea typeface="黑体" panose="02010609060101010101" pitchFamily="49" charset="-122"/>
              <a:sym typeface="+mn-ea"/>
            </a:endParaRPr>
          </a:p>
        </p:txBody>
      </p:sp>
      <p:sp>
        <p:nvSpPr>
          <p:cNvPr id="6" name="文本框 5"/>
          <p:cNvSpPr txBox="1">
            <a:spLocks noChangeArrowheads="1"/>
          </p:cNvSpPr>
          <p:nvPr/>
        </p:nvSpPr>
        <p:spPr bwMode="auto">
          <a:xfrm>
            <a:off x="5076825" y="1785938"/>
            <a:ext cx="936625"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寸阴</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7" name="文本框 6"/>
          <p:cNvSpPr txBox="1">
            <a:spLocks noChangeArrowheads="1"/>
          </p:cNvSpPr>
          <p:nvPr/>
        </p:nvSpPr>
        <p:spPr bwMode="auto">
          <a:xfrm>
            <a:off x="814388" y="2628900"/>
            <a:ext cx="896937"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盛年</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a:spLocks noChangeArrowheads="1"/>
          </p:cNvSpPr>
          <p:nvPr/>
        </p:nvSpPr>
        <p:spPr bwMode="auto">
          <a:xfrm>
            <a:off x="3286125" y="2628900"/>
            <a:ext cx="896938" cy="522288"/>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一日</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0" name="文本框 9"/>
          <p:cNvSpPr txBox="1">
            <a:spLocks noChangeArrowheads="1"/>
          </p:cNvSpPr>
          <p:nvPr/>
        </p:nvSpPr>
        <p:spPr bwMode="auto">
          <a:xfrm>
            <a:off x="1552575" y="3078163"/>
            <a:ext cx="898525"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勉励</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1" name="文本框 10"/>
          <p:cNvSpPr txBox="1">
            <a:spLocks noChangeArrowheads="1"/>
          </p:cNvSpPr>
          <p:nvPr/>
        </p:nvSpPr>
        <p:spPr bwMode="auto">
          <a:xfrm>
            <a:off x="4041775" y="3078163"/>
            <a:ext cx="896938" cy="522287"/>
          </a:xfrm>
          <a:prstGeom prst="rect">
            <a:avLst/>
          </a:prstGeom>
          <a:noFill/>
          <a:ln w="9525">
            <a:noFill/>
            <a:miter lim="800000"/>
          </a:ln>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待人</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3" name="文本框 12"/>
          <p:cNvSpPr txBox="1">
            <a:spLocks noChangeArrowheads="1"/>
          </p:cNvSpPr>
          <p:nvPr/>
        </p:nvSpPr>
        <p:spPr bwMode="auto">
          <a:xfrm>
            <a:off x="1190625" y="3941763"/>
            <a:ext cx="1125538"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等闲</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4" name="文本框 13"/>
          <p:cNvSpPr txBox="1">
            <a:spLocks noChangeArrowheads="1"/>
          </p:cNvSpPr>
          <p:nvPr/>
        </p:nvSpPr>
        <p:spPr bwMode="auto">
          <a:xfrm>
            <a:off x="5272088" y="3941763"/>
            <a:ext cx="1079500"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悲切</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2" name="文本框 3"/>
          <p:cNvSpPr txBox="1">
            <a:spLocks noChangeArrowheads="1"/>
          </p:cNvSpPr>
          <p:nvPr/>
        </p:nvSpPr>
        <p:spPr bwMode="auto">
          <a:xfrm>
            <a:off x="165100" y="411163"/>
            <a:ext cx="1860550" cy="598487"/>
          </a:xfrm>
          <a:prstGeom prst="rect">
            <a:avLst/>
          </a:prstGeom>
          <a:noFill/>
          <a:ln w="9525">
            <a:noFill/>
            <a:miter lim="800000"/>
          </a:ln>
        </p:spPr>
        <p:txBody>
          <a:bodyPr wrap="none">
            <a:spAutoFit/>
          </a:bodyPr>
          <a:lstStyle/>
          <a:p>
            <a:r>
              <a:rPr lang="zh-CN" altLang="en-US" sz="3300">
                <a:latin typeface="幼圆" panose="02010509060101010101" charset="-122"/>
                <a:ea typeface="幼圆" panose="02010509060101010101" charset="-122"/>
                <a:sym typeface="+mn-ea"/>
              </a:rPr>
              <a:t>积累背诵</a:t>
            </a:r>
            <a:endParaRPr lang="zh-CN" altLang="en-US" sz="3300">
              <a:latin typeface="幼圆" panose="02010509060101010101" charset="-122"/>
              <a:ea typeface="幼圆" panose="020105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linds(horizontal)">
                                      <p:cBhvr>
                                        <p:cTn id="16" dur="500"/>
                                        <p:tgtEl>
                                          <p:spTgt spid="8">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linds(horizontal)">
                                      <p:cBhvr>
                                        <p:cTn id="19" dur="500"/>
                                        <p:tgtEl>
                                          <p:spTgt spid="10">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blinds(horizontal)">
                                      <p:cBhvr>
                                        <p:cTn id="25" dur="500"/>
                                        <p:tgtEl>
                                          <p:spTgt spid="13">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blinds(horizontal)">
                                      <p:cBhvr>
                                        <p:cTn id="2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8125" y="644525"/>
            <a:ext cx="8667750" cy="1815882"/>
          </a:xfrm>
          <a:prstGeom prst="rect">
            <a:avLst/>
          </a:prstGeom>
          <a:noFill/>
        </p:spPr>
        <p:txBody>
          <a:bodyPr>
            <a:spAutoFit/>
          </a:bodyPr>
          <a:lstStyle/>
          <a:p>
            <a:r>
              <a:rPr lang="en-US" altLang="zh-CN" sz="2800" dirty="0" smtClean="0">
                <a:latin typeface="楷体" panose="02010609060101010101" pitchFamily="49" charset="-122"/>
                <a:ea typeface="楷体" panose="02010609060101010101" pitchFamily="49" charset="-122"/>
                <a:sym typeface="+mn-ea"/>
              </a:rPr>
              <a:t>    4</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多少事，从来急;转</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，迫</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。一万年太久，只争</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                     </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毛泽东</a:t>
            </a:r>
            <a:endPar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p:txBody>
      </p:sp>
      <p:sp>
        <p:nvSpPr>
          <p:cNvPr id="10" name="文本框 9"/>
          <p:cNvSpPr txBox="1">
            <a:spLocks noChangeArrowheads="1"/>
          </p:cNvSpPr>
          <p:nvPr/>
        </p:nvSpPr>
        <p:spPr bwMode="auto">
          <a:xfrm>
            <a:off x="2195736" y="1089026"/>
            <a:ext cx="1125537" cy="519112"/>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朝夕</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2" name="文本框 11"/>
          <p:cNvSpPr txBox="1">
            <a:spLocks noChangeArrowheads="1"/>
          </p:cNvSpPr>
          <p:nvPr/>
        </p:nvSpPr>
        <p:spPr bwMode="auto">
          <a:xfrm>
            <a:off x="4473996" y="644525"/>
            <a:ext cx="1125538" cy="522288"/>
          </a:xfrm>
          <a:prstGeom prst="rect">
            <a:avLst/>
          </a:prstGeom>
          <a:noFill/>
          <a:ln w="9525">
            <a:noFill/>
            <a:miter lim="800000"/>
          </a:ln>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天地</a:t>
            </a:r>
            <a:endParaRPr lang="zh-CN" altLang="en-US" sz="2800" b="1"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3" name="文本框 12"/>
          <p:cNvSpPr txBox="1">
            <a:spLocks noChangeArrowheads="1"/>
          </p:cNvSpPr>
          <p:nvPr/>
        </p:nvSpPr>
        <p:spPr bwMode="auto">
          <a:xfrm>
            <a:off x="6228184" y="644525"/>
            <a:ext cx="1041400"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光阴</a:t>
            </a:r>
            <a:endParaRPr lang="zh-CN" altLang="en-US" sz="28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53" name="线形标注 1 52"/>
          <p:cNvSpPr/>
          <p:nvPr/>
        </p:nvSpPr>
        <p:spPr>
          <a:xfrm>
            <a:off x="827088" y="2500313"/>
            <a:ext cx="6858000" cy="1560512"/>
          </a:xfrm>
          <a:prstGeom prst="borderCallout1">
            <a:avLst>
              <a:gd name="adj1" fmla="val 5381"/>
              <a:gd name="adj2" fmla="val 2285"/>
              <a:gd name="adj3" fmla="val -84167"/>
              <a:gd name="adj4" fmla="val 259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latin typeface="楷体" panose="02010609060101010101" pitchFamily="49" charset="-122"/>
                <a:ea typeface="楷体" panose="02010609060101010101" pitchFamily="49" charset="-122"/>
                <a:sym typeface="+mn-ea"/>
              </a:rPr>
              <a:t>    这</a:t>
            </a:r>
            <a:r>
              <a:rPr lang="zh-CN" altLang="en-US" sz="2800" dirty="0">
                <a:solidFill>
                  <a:schemeClr val="tx1"/>
                </a:solidFill>
                <a:latin typeface="楷体" panose="02010609060101010101" pitchFamily="49" charset="-122"/>
                <a:ea typeface="楷体" panose="02010609060101010101" pitchFamily="49" charset="-122"/>
                <a:sym typeface="+mn-ea"/>
              </a:rPr>
              <a:t>都是有关珍惜时间、发愤学习的名言，教育我们要珍惜现在的大好时光，努力学习，励志成才。</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linds(horizontal)">
                                      <p:cBhvr>
                                        <p:cTn id="10" dur="500"/>
                                        <p:tgtEl>
                                          <p:spTgt spid="1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linds(horizontal)">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46063" y="571500"/>
            <a:ext cx="2316162"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二、知识拓展</a:t>
            </a:r>
            <a:endParaRPr lang="zh-CN" altLang="en-US" sz="2800">
              <a:latin typeface="楷体" panose="02010609060101010101" pitchFamily="49" charset="-122"/>
              <a:ea typeface="楷体" panose="02010609060101010101" pitchFamily="49" charset="-122"/>
            </a:endParaRPr>
          </a:p>
        </p:txBody>
      </p:sp>
      <p:sp>
        <p:nvSpPr>
          <p:cNvPr id="4" name="文本框 3"/>
          <p:cNvSpPr txBox="1">
            <a:spLocks noChangeArrowheads="1"/>
          </p:cNvSpPr>
          <p:nvPr/>
        </p:nvSpPr>
        <p:spPr bwMode="auto">
          <a:xfrm>
            <a:off x="246063" y="1247775"/>
            <a:ext cx="6938962" cy="520700"/>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sym typeface="+mn-ea"/>
              </a:rPr>
              <a:t>你还知道哪些珍惜时间，发愤学习的名言。</a:t>
            </a:r>
            <a:endParaRPr lang="zh-CN" altLang="en-US" sz="2800">
              <a:latin typeface="楷体" panose="02010609060101010101" pitchFamily="49" charset="-122"/>
              <a:ea typeface="楷体" panose="02010609060101010101" pitchFamily="49" charset="-122"/>
              <a:sym typeface="+mn-ea"/>
            </a:endParaRPr>
          </a:p>
        </p:txBody>
      </p:sp>
      <p:sp>
        <p:nvSpPr>
          <p:cNvPr id="5" name="文本框 4"/>
          <p:cNvSpPr txBox="1">
            <a:spLocks noChangeArrowheads="1"/>
          </p:cNvSpPr>
          <p:nvPr/>
        </p:nvSpPr>
        <p:spPr bwMode="auto">
          <a:xfrm>
            <a:off x="131763" y="1922463"/>
            <a:ext cx="5873750" cy="13731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三更灯火五更鸡，正是男儿读书时。</a:t>
            </a:r>
            <a:endParaRPr lang="zh-CN" altLang="en-US"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黑发不知勤学早，白首方恨读书迟。</a:t>
            </a:r>
            <a:endParaRPr lang="zh-CN" altLang="en-US" sz="2800">
              <a:latin typeface="楷体" panose="02010609060101010101" pitchFamily="49" charset="-122"/>
              <a:ea typeface="楷体" panose="02010609060101010101" pitchFamily="49" charset="-122"/>
            </a:endParaRPr>
          </a:p>
          <a:p>
            <a:r>
              <a:rPr lang="en-US" altLang="zh-CN" sz="2800">
                <a:latin typeface="楷体" panose="02010609060101010101" pitchFamily="49" charset="-122"/>
                <a:ea typeface="楷体" panose="02010609060101010101" pitchFamily="49" charset="-122"/>
              </a:rPr>
              <a:t>            ——</a:t>
            </a:r>
            <a:r>
              <a:rPr lang="zh-CN" altLang="en-US" sz="2800">
                <a:latin typeface="楷体" panose="02010609060101010101" pitchFamily="49" charset="-122"/>
                <a:ea typeface="楷体" panose="02010609060101010101" pitchFamily="49" charset="-122"/>
              </a:rPr>
              <a:t>颜真卿</a:t>
            </a:r>
            <a:r>
              <a:rPr lang="zh-CN" altLang="en-US" sz="2800">
                <a:ea typeface="楷体" panose="02010609060101010101" pitchFamily="49" charset="-122"/>
                <a:sym typeface="+mn-ea"/>
              </a:rPr>
              <a:t>《劝学诗》</a:t>
            </a:r>
            <a:endParaRPr lang="zh-CN" altLang="en-US" sz="28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a:spLocks noChangeArrowheads="1"/>
          </p:cNvSpPr>
          <p:nvPr/>
        </p:nvSpPr>
        <p:spPr bwMode="auto">
          <a:xfrm>
            <a:off x="63500" y="1450975"/>
            <a:ext cx="8442325" cy="3108325"/>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Wingdings" panose="05000000000000000000" pitchFamily="2" charset="2"/>
              </a:rPr>
              <a:t></a:t>
            </a:r>
            <a:r>
              <a:rPr lang="zh-CN" altLang="en-US" sz="2800" dirty="0">
                <a:latin typeface="楷体" panose="02010609060101010101" pitchFamily="49" charset="-122"/>
                <a:ea typeface="楷体" panose="02010609060101010101" pitchFamily="49" charset="-122"/>
                <a:sym typeface="+mn-ea"/>
              </a:rPr>
              <a:t>成年不重来，一日难在晨，这个谚语说的是</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a:p>
            <a:r>
              <a:rPr lang="en-US" altLang="zh-CN" sz="2800" dirty="0">
                <a:latin typeface="楷体" panose="02010609060101010101" pitchFamily="49" charset="-122"/>
                <a:ea typeface="楷体" panose="02010609060101010101" pitchFamily="49" charset="-122"/>
                <a:sym typeface="+mn-ea"/>
              </a:rPr>
              <a:t>A.</a:t>
            </a:r>
            <a:r>
              <a:rPr lang="zh-CN" altLang="en-US" sz="2800" dirty="0">
                <a:latin typeface="楷体" panose="02010609060101010101" pitchFamily="49" charset="-122"/>
                <a:ea typeface="楷体" panose="02010609060101010101" pitchFamily="49" charset="-122"/>
                <a:sym typeface="+mn-ea"/>
              </a:rPr>
              <a:t>时间具有重复性     </a:t>
            </a:r>
            <a:r>
              <a:rPr lang="en-US" altLang="zh-CN" sz="2800" dirty="0">
                <a:latin typeface="楷体" panose="02010609060101010101" pitchFamily="49" charset="-122"/>
                <a:ea typeface="楷体" panose="02010609060101010101" pitchFamily="49" charset="-122"/>
                <a:sym typeface="+mn-ea"/>
              </a:rPr>
              <a:t>B.</a:t>
            </a:r>
            <a:r>
              <a:rPr lang="zh-CN" altLang="en-US" sz="2800" dirty="0">
                <a:latin typeface="楷体" panose="02010609060101010101" pitchFamily="49" charset="-122"/>
                <a:ea typeface="楷体" panose="02010609060101010101" pitchFamily="49" charset="-122"/>
                <a:sym typeface="+mn-ea"/>
              </a:rPr>
              <a:t>时间具有有限性</a:t>
            </a:r>
            <a:endParaRPr lang="zh-CN" altLang="en-US" sz="2800" dirty="0">
              <a:latin typeface="楷体" panose="02010609060101010101" pitchFamily="49" charset="-122"/>
              <a:ea typeface="楷体" panose="02010609060101010101" pitchFamily="49" charset="-122"/>
              <a:sym typeface="+mn-ea"/>
            </a:endParaRPr>
          </a:p>
          <a:p>
            <a:r>
              <a:rPr lang="en-US" altLang="zh-CN" sz="2800" dirty="0">
                <a:latin typeface="楷体" panose="02010609060101010101" pitchFamily="49" charset="-122"/>
                <a:ea typeface="楷体" panose="02010609060101010101" pitchFamily="49" charset="-122"/>
                <a:sym typeface="+mn-ea"/>
              </a:rPr>
              <a:t>C.</a:t>
            </a:r>
            <a:r>
              <a:rPr lang="zh-CN" altLang="en-US" sz="2800" dirty="0">
                <a:latin typeface="楷体" panose="02010609060101010101" pitchFamily="49" charset="-122"/>
                <a:ea typeface="楷体" panose="02010609060101010101" pitchFamily="49" charset="-122"/>
                <a:sym typeface="+mn-ea"/>
              </a:rPr>
              <a:t>时间具有平均性</a:t>
            </a:r>
            <a:endParaRPr lang="zh-CN" altLang="en-US" sz="2800" dirty="0">
              <a:latin typeface="楷体" panose="02010609060101010101" pitchFamily="49" charset="-122"/>
              <a:ea typeface="楷体" panose="02010609060101010101" pitchFamily="49" charset="-122"/>
              <a:sym typeface="+mn-ea"/>
            </a:endParaRPr>
          </a:p>
          <a:p>
            <a:endParaRPr lang="en-US" altLang="zh-CN" sz="2800" dirty="0">
              <a:latin typeface="楷体" panose="02010609060101010101" pitchFamily="49" charset="-122"/>
              <a:ea typeface="楷体" panose="02010609060101010101" pitchFamily="49" charset="-122"/>
              <a:sym typeface="Wingdings" panose="05000000000000000000" pitchFamily="2" charset="2"/>
            </a:endParaRPr>
          </a:p>
          <a:p>
            <a:r>
              <a:rPr lang="en-US" altLang="zh-CN" sz="2800" dirty="0">
                <a:latin typeface="楷体" panose="02010609060101010101" pitchFamily="49" charset="-122"/>
                <a:ea typeface="楷体" panose="02010609060101010101" pitchFamily="49" charset="-122"/>
                <a:sym typeface="Wingdings" panose="05000000000000000000" pitchFamily="2" charset="2"/>
              </a:rPr>
              <a:t></a:t>
            </a:r>
            <a:r>
              <a:rPr lang="zh-CN" altLang="en-US" sz="2800" dirty="0">
                <a:latin typeface="楷体" panose="02010609060101010101" pitchFamily="49" charset="-122"/>
                <a:ea typeface="楷体" panose="02010609060101010101" pitchFamily="49" charset="-122"/>
                <a:sym typeface="Wingdings" panose="05000000000000000000" pitchFamily="2" charset="2"/>
              </a:rPr>
              <a:t>毛泽东写的时间紧迫、抓紧时间的诗句</a:t>
            </a:r>
            <a:endParaRPr lang="zh-CN" altLang="en-US" sz="2800" dirty="0">
              <a:latin typeface="楷体" panose="02010609060101010101" pitchFamily="49" charset="-122"/>
              <a:ea typeface="楷体" panose="02010609060101010101" pitchFamily="49" charset="-122"/>
              <a:sym typeface="Wingdings" panose="05000000000000000000" pitchFamily="2" charset="2"/>
            </a:endParaRPr>
          </a:p>
          <a:p>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r>
              <a:rPr lang="en-US" altLang="zh-CN" sz="2800" dirty="0">
                <a:latin typeface="楷体" panose="02010609060101010101" pitchFamily="49" charset="-122"/>
                <a:ea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sym typeface="+mn-ea"/>
              </a:rPr>
              <a:t>。</a:t>
            </a:r>
            <a:endParaRPr lang="zh-CN" altLang="en-US" sz="2800" dirty="0">
              <a:latin typeface="楷体" panose="02010609060101010101" pitchFamily="49" charset="-122"/>
              <a:ea typeface="楷体" panose="02010609060101010101" pitchFamily="49" charset="-122"/>
              <a:sym typeface="+mn-ea"/>
            </a:endParaRPr>
          </a:p>
        </p:txBody>
      </p:sp>
      <p:sp>
        <p:nvSpPr>
          <p:cNvPr id="2" name="文本框 1"/>
          <p:cNvSpPr txBox="1">
            <a:spLocks noChangeArrowheads="1"/>
          </p:cNvSpPr>
          <p:nvPr/>
        </p:nvSpPr>
        <p:spPr bwMode="auto">
          <a:xfrm>
            <a:off x="242888" y="469900"/>
            <a:ext cx="3870325" cy="5207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三、巩固练习</a:t>
            </a:r>
            <a:endParaRPr lang="zh-CN" altLang="en-US" sz="2800">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147638" y="928688"/>
            <a:ext cx="4738687" cy="522287"/>
          </a:xfrm>
          <a:prstGeom prst="rect">
            <a:avLst/>
          </a:prstGeom>
          <a:noFill/>
          <a:ln w="9525">
            <a:noFill/>
            <a:miter lim="800000"/>
          </a:ln>
        </p:spPr>
        <p:txBody>
          <a:bodyPr>
            <a:spAutoFit/>
          </a:bodyPr>
          <a:lstStyle/>
          <a:p>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按要求完成下列练习填空。</a:t>
            </a:r>
            <a:endParaRPr lang="zh-CN" altLang="en-US" sz="2800">
              <a:latin typeface="楷体" panose="02010609060101010101" pitchFamily="49" charset="-122"/>
              <a:ea typeface="楷体" panose="02010609060101010101" pitchFamily="49" charset="-122"/>
            </a:endParaRPr>
          </a:p>
        </p:txBody>
      </p:sp>
      <p:sp>
        <p:nvSpPr>
          <p:cNvPr id="9" name="文本框 8"/>
          <p:cNvSpPr txBox="1">
            <a:spLocks noChangeArrowheads="1"/>
          </p:cNvSpPr>
          <p:nvPr/>
        </p:nvSpPr>
        <p:spPr bwMode="auto">
          <a:xfrm>
            <a:off x="579438" y="1912938"/>
            <a:ext cx="431800" cy="522287"/>
          </a:xfrm>
          <a:prstGeom prst="rect">
            <a:avLst/>
          </a:prstGeom>
          <a:noFill/>
          <a:ln w="9525">
            <a:noFill/>
            <a:miter lim="800000"/>
          </a:ln>
        </p:spPr>
        <p:txBody>
          <a:bodyPr>
            <a:spAutoFit/>
          </a:bodyPr>
          <a:lstStyle/>
          <a:p>
            <a:r>
              <a:rPr lang="en-US" altLang="zh-CN" sz="2800" b="1" dirty="0">
                <a:solidFill>
                  <a:srgbClr val="FF0000"/>
                </a:solidFill>
                <a:latin typeface="黑体" panose="02010609060101010101" pitchFamily="49" charset="-122"/>
                <a:ea typeface="黑体" panose="02010609060101010101" pitchFamily="49" charset="-122"/>
              </a:rPr>
              <a:t>B</a:t>
            </a:r>
            <a:endParaRPr lang="en-US" altLang="zh-CN" sz="2800" b="1" dirty="0">
              <a:solidFill>
                <a:srgbClr val="FF0000"/>
              </a:solidFill>
              <a:latin typeface="黑体" panose="02010609060101010101" pitchFamily="49" charset="-122"/>
              <a:ea typeface="黑体" panose="02010609060101010101" pitchFamily="49" charset="-122"/>
            </a:endParaRPr>
          </a:p>
        </p:txBody>
      </p:sp>
      <p:sp>
        <p:nvSpPr>
          <p:cNvPr id="10" name="文本框 9"/>
          <p:cNvSpPr txBox="1">
            <a:spLocks noChangeArrowheads="1"/>
          </p:cNvSpPr>
          <p:nvPr/>
        </p:nvSpPr>
        <p:spPr bwMode="auto">
          <a:xfrm>
            <a:off x="3078163" y="4037013"/>
            <a:ext cx="2411412"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只争朝夕</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4" name="文本框 13"/>
          <p:cNvSpPr txBox="1">
            <a:spLocks noChangeArrowheads="1"/>
          </p:cNvSpPr>
          <p:nvPr/>
        </p:nvSpPr>
        <p:spPr bwMode="auto">
          <a:xfrm>
            <a:off x="336550" y="4037013"/>
            <a:ext cx="2430463" cy="522287"/>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一万年太久</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5381625" y="1847850"/>
            <a:ext cx="1252538" cy="522288"/>
          </a:xfrm>
          <a:prstGeom prst="rect">
            <a:avLst/>
          </a:prstGeom>
          <a:noFill/>
        </p:spPr>
        <p:txBody>
          <a:bodyPr wrap="none">
            <a:spAutoFit/>
          </a:bodyPr>
          <a:lstStyle/>
          <a:p>
            <a:pPr fontAlgn="auto">
              <a:spcBef>
                <a:spcPts val="0"/>
              </a:spcBef>
              <a:spcAft>
                <a:spcPts val="0"/>
              </a:spcAft>
              <a:defRPr/>
            </a:pPr>
            <a:r>
              <a:rPr lang="zh-CN" altLang="en-US" sz="2800" dirty="0">
                <a:latin typeface="楷体" panose="02010609060101010101" pitchFamily="49" charset="-122"/>
                <a:ea typeface="楷体" panose="02010609060101010101" pitchFamily="49" charset="-122"/>
                <a:cs typeface="+mn-ea"/>
              </a:rPr>
              <a:t>和氏</a:t>
            </a:r>
            <a:r>
              <a:rPr lang="zh-CN" altLang="en-US" sz="2800" b="1" dirty="0">
                <a:solidFill>
                  <a:srgbClr val="FF0000"/>
                </a:solidFill>
                <a:latin typeface="黑体" panose="02010609060101010101" pitchFamily="49" charset="-122"/>
                <a:ea typeface="黑体" panose="02010609060101010101" pitchFamily="49" charset="-122"/>
                <a:cs typeface="+mn-ea"/>
              </a:rPr>
              <a:t>璧</a:t>
            </a:r>
            <a:endParaRPr lang="zh-CN" altLang="en-US" sz="2800" b="1" dirty="0">
              <a:solidFill>
                <a:srgbClr val="FF0000"/>
              </a:solidFill>
              <a:latin typeface="黑体" panose="02010609060101010101" pitchFamily="49" charset="-122"/>
              <a:ea typeface="黑体" panose="02010609060101010101" pitchFamily="49" charset="-122"/>
              <a:cs typeface="+mn-ea"/>
            </a:endParaRPr>
          </a:p>
        </p:txBody>
      </p:sp>
      <p:sp>
        <p:nvSpPr>
          <p:cNvPr id="3" name="文本框 4"/>
          <p:cNvSpPr txBox="1">
            <a:spLocks noChangeArrowheads="1"/>
          </p:cNvSpPr>
          <p:nvPr/>
        </p:nvSpPr>
        <p:spPr bwMode="auto">
          <a:xfrm>
            <a:off x="1633538" y="1847850"/>
            <a:ext cx="101758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荆</a:t>
            </a:r>
            <a:r>
              <a:rPr lang="zh-CN" altLang="en-US" sz="2800">
                <a:latin typeface="楷体" panose="02010609060101010101" pitchFamily="49" charset="-122"/>
                <a:ea typeface="楷体" panose="02010609060101010101" pitchFamily="49" charset="-122"/>
              </a:rPr>
              <a:t>棘</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4" name="文本框 9"/>
          <p:cNvSpPr txBox="1">
            <a:spLocks noChangeArrowheads="1"/>
          </p:cNvSpPr>
          <p:nvPr/>
        </p:nvSpPr>
        <p:spPr bwMode="auto">
          <a:xfrm>
            <a:off x="3444875" y="1143000"/>
            <a:ext cx="1101725" cy="522288"/>
          </a:xfrm>
          <a:prstGeom prst="rect">
            <a:avLst/>
          </a:prstGeom>
          <a:noFill/>
          <a:ln w="9525">
            <a:noFill/>
            <a:miter lim="800000"/>
          </a:ln>
        </p:spPr>
        <p:txBody>
          <a:bodyPr>
            <a:spAutoFit/>
          </a:bodyPr>
          <a:lstStyle/>
          <a:p>
            <a:r>
              <a:rPr lang="zh-CN" altLang="en-US" sz="2800">
                <a:latin typeface="黑体" panose="02010609060101010101" pitchFamily="49" charset="-122"/>
                <a:ea typeface="黑体" panose="02010609060101010101" pitchFamily="49" charset="-122"/>
              </a:rPr>
              <a:t>字</a:t>
            </a:r>
            <a:r>
              <a:rPr lang="zh-CN" altLang="en-US" sz="2800" b="1">
                <a:solidFill>
                  <a:srgbClr val="FF0000"/>
                </a:solidFill>
                <a:latin typeface="黑体" panose="02010609060101010101" pitchFamily="49" charset="-122"/>
                <a:ea typeface="黑体" panose="02010609060101010101" pitchFamily="49" charset="-122"/>
              </a:rPr>
              <a:t>典</a:t>
            </a:r>
            <a:endParaRPr lang="zh-CN" altLang="en-US" sz="2800">
              <a:latin typeface="楷体" panose="02010609060101010101" pitchFamily="49" charset="-122"/>
              <a:ea typeface="楷体" panose="02010609060101010101" pitchFamily="49" charset="-122"/>
            </a:endParaRPr>
          </a:p>
        </p:txBody>
      </p:sp>
      <p:sp>
        <p:nvSpPr>
          <p:cNvPr id="5" name="线形标注 1 4"/>
          <p:cNvSpPr/>
          <p:nvPr/>
        </p:nvSpPr>
        <p:spPr>
          <a:xfrm>
            <a:off x="785813" y="2857500"/>
            <a:ext cx="3642171" cy="1285875"/>
          </a:xfrm>
          <a:prstGeom prst="borderCallout1">
            <a:avLst>
              <a:gd name="adj1" fmla="val 5381"/>
              <a:gd name="adj2" fmla="val 2285"/>
              <a:gd name="adj3" fmla="val -55971"/>
              <a:gd name="adj4" fmla="val 203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latin typeface="楷体" panose="02010609060101010101" pitchFamily="49" charset="-122"/>
                <a:ea typeface="楷体" panose="02010609060101010101" pitchFamily="49" charset="-122"/>
                <a:sym typeface="+mn-ea"/>
              </a:rPr>
              <a:t>    “诺”</a:t>
            </a:r>
            <a:r>
              <a:rPr lang="zh-CN" altLang="en-US" sz="2800" dirty="0">
                <a:solidFill>
                  <a:schemeClr val="tx1"/>
                </a:solidFill>
                <a:latin typeface="楷体" panose="02010609060101010101" pitchFamily="49" charset="-122"/>
                <a:ea typeface="楷体" panose="02010609060101010101" pitchFamily="49" charset="-122"/>
                <a:sym typeface="+mn-ea"/>
              </a:rPr>
              <a:t>的右面是“若”，不是“苦”，千万要注意哟！。</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
        <p:nvSpPr>
          <p:cNvPr id="6" name="线形标注 1 5"/>
          <p:cNvSpPr/>
          <p:nvPr/>
        </p:nvSpPr>
        <p:spPr>
          <a:xfrm>
            <a:off x="5508104" y="2857500"/>
            <a:ext cx="3075509" cy="1285875"/>
          </a:xfrm>
          <a:prstGeom prst="borderCallout1">
            <a:avLst>
              <a:gd name="adj1" fmla="val 5381"/>
              <a:gd name="adj2" fmla="val 2285"/>
              <a:gd name="adj3" fmla="val -11407"/>
              <a:gd name="adj4" fmla="val 2597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800" dirty="0" smtClean="0">
                <a:solidFill>
                  <a:schemeClr val="tx1"/>
                </a:solidFill>
                <a:latin typeface="楷体" panose="02010609060101010101" pitchFamily="49" charset="-122"/>
                <a:ea typeface="楷体" panose="02010609060101010101" pitchFamily="49" charset="-122"/>
                <a:sym typeface="+mn-ea"/>
              </a:rPr>
              <a:t>    “璧”</a:t>
            </a:r>
            <a:r>
              <a:rPr lang="zh-CN" altLang="en-US" sz="2800" dirty="0">
                <a:solidFill>
                  <a:schemeClr val="tx1"/>
                </a:solidFill>
                <a:latin typeface="楷体" panose="02010609060101010101" pitchFamily="49" charset="-122"/>
                <a:ea typeface="楷体" panose="02010609060101010101" pitchFamily="49" charset="-122"/>
                <a:sym typeface="+mn-ea"/>
              </a:rPr>
              <a:t>的下面是“玉 ”</a:t>
            </a:r>
            <a:r>
              <a:rPr lang="en-US" altLang="zh-CN" sz="2800" dirty="0">
                <a:solidFill>
                  <a:schemeClr val="tx1"/>
                </a:solidFill>
                <a:latin typeface="楷体" panose="02010609060101010101" pitchFamily="49" charset="-122"/>
                <a:ea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sym typeface="+mn-ea"/>
              </a:rPr>
              <a:t>不是“土”或“石”。</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
        <p:nvSpPr>
          <p:cNvPr id="7" name="文本框 12"/>
          <p:cNvSpPr txBox="1">
            <a:spLocks noChangeArrowheads="1"/>
          </p:cNvSpPr>
          <p:nvPr/>
        </p:nvSpPr>
        <p:spPr bwMode="auto">
          <a:xfrm>
            <a:off x="1643063" y="1143000"/>
            <a:ext cx="1017587"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诺</a:t>
            </a:r>
            <a:r>
              <a:rPr lang="zh-CN" altLang="en-US" sz="2800">
                <a:latin typeface="黑体" panose="02010609060101010101" pitchFamily="49" charset="-122"/>
                <a:ea typeface="黑体" panose="02010609060101010101" pitchFamily="49" charset="-122"/>
              </a:rPr>
              <a:t>言</a:t>
            </a:r>
            <a:endParaRPr lang="zh-CN" altLang="en-US" sz="2800">
              <a:latin typeface="黑体" panose="02010609060101010101" pitchFamily="49" charset="-122"/>
              <a:ea typeface="黑体" panose="02010609060101010101" pitchFamily="49" charset="-122"/>
            </a:endParaRPr>
          </a:p>
        </p:txBody>
      </p:sp>
      <p:sp>
        <p:nvSpPr>
          <p:cNvPr id="8" name="文本框 17"/>
          <p:cNvSpPr txBox="1">
            <a:spLocks noChangeArrowheads="1"/>
          </p:cNvSpPr>
          <p:nvPr/>
        </p:nvSpPr>
        <p:spPr bwMode="auto">
          <a:xfrm>
            <a:off x="5381625" y="1143000"/>
            <a:ext cx="98742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搁</a:t>
            </a:r>
            <a:r>
              <a:rPr lang="zh-CN" altLang="en-US" sz="2800">
                <a:latin typeface="楷体" panose="02010609060101010101" pitchFamily="49" charset="-122"/>
                <a:ea typeface="楷体" panose="02010609060101010101" pitchFamily="49" charset="-122"/>
              </a:rPr>
              <a:t>浅</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9" name="文本框 13"/>
          <p:cNvSpPr txBox="1">
            <a:spLocks noChangeArrowheads="1"/>
          </p:cNvSpPr>
          <p:nvPr/>
        </p:nvSpPr>
        <p:spPr bwMode="auto">
          <a:xfrm>
            <a:off x="3444875" y="1847850"/>
            <a:ext cx="1101725" cy="522288"/>
          </a:xfrm>
          <a:prstGeom prst="rect">
            <a:avLst/>
          </a:prstGeom>
          <a:noFill/>
          <a:ln w="9525">
            <a:noFill/>
            <a:miter lim="800000"/>
          </a:ln>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岔</a:t>
            </a:r>
            <a:r>
              <a:rPr lang="zh-CN" altLang="en-US" sz="2800">
                <a:latin typeface="黑体" panose="02010609060101010101" pitchFamily="49" charset="-122"/>
                <a:ea typeface="黑体" panose="02010609060101010101" pitchFamily="49" charset="-122"/>
              </a:rPr>
              <a:t>道</a:t>
            </a:r>
            <a:endParaRPr lang="zh-CN" altLang="en-US" sz="28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ldLvl="0" animBg="1"/>
      <p:bldP spid="6" grpId="0" bldLvl="0"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20663" y="531813"/>
            <a:ext cx="1960562" cy="522287"/>
          </a:xfrm>
          <a:prstGeom prst="rect">
            <a:avLst/>
          </a:prstGeom>
          <a:noFill/>
          <a:ln w="9525">
            <a:noFill/>
            <a:miter lim="800000"/>
          </a:ln>
        </p:spPr>
        <p:txBody>
          <a:bodyPr wrap="none">
            <a:spAutoFit/>
          </a:bodyPr>
          <a:lstStyle/>
          <a:p>
            <a:r>
              <a:rPr lang="zh-CN" altLang="en-US" sz="2800" dirty="0">
                <a:latin typeface="楷体" panose="02010609060101010101" pitchFamily="49" charset="-122"/>
                <a:ea typeface="楷体" panose="02010609060101010101" pitchFamily="49" charset="-122"/>
              </a:rPr>
              <a:t>三、形近字</a:t>
            </a:r>
            <a:endParaRPr lang="zh-CN" altLang="en-US" sz="2800" dirty="0">
              <a:latin typeface="楷体" panose="02010609060101010101" pitchFamily="49" charset="-122"/>
              <a:ea typeface="楷体" panose="02010609060101010101" pitchFamily="49" charset="-122"/>
            </a:endParaRPr>
          </a:p>
        </p:txBody>
      </p:sp>
      <p:sp>
        <p:nvSpPr>
          <p:cNvPr id="4" name="文本框 3"/>
          <p:cNvSpPr txBox="1">
            <a:spLocks noChangeArrowheads="1"/>
          </p:cNvSpPr>
          <p:nvPr/>
        </p:nvSpPr>
        <p:spPr bwMode="auto">
          <a:xfrm>
            <a:off x="6210300" y="1457325"/>
            <a:ext cx="3052763" cy="520700"/>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rPr>
              <a:t>宫</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sym typeface="+mn-ea"/>
              </a:rPr>
              <a:t>官</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吕  </a:t>
            </a:r>
            <a:endParaRPr lang="zh-CN" altLang="en-US" sz="2800" dirty="0">
              <a:latin typeface="楷体" panose="02010609060101010101" pitchFamily="49" charset="-122"/>
              <a:ea typeface="楷体" panose="02010609060101010101" pitchFamily="49" charset="-122"/>
            </a:endParaRPr>
          </a:p>
        </p:txBody>
      </p:sp>
      <p:sp>
        <p:nvSpPr>
          <p:cNvPr id="5" name="文本框 4"/>
          <p:cNvSpPr txBox="1">
            <a:spLocks noChangeArrowheads="1"/>
          </p:cNvSpPr>
          <p:nvPr/>
        </p:nvSpPr>
        <p:spPr bwMode="auto">
          <a:xfrm>
            <a:off x="41275" y="1092200"/>
            <a:ext cx="990600" cy="522288"/>
          </a:xfrm>
          <a:prstGeom prst="rect">
            <a:avLst/>
          </a:prstGeom>
          <a:noFill/>
          <a:ln w="9525">
            <a:noFill/>
            <a:miter lim="800000"/>
          </a:ln>
        </p:spPr>
        <p:txBody>
          <a:bodyPr>
            <a:spAutoFit/>
          </a:bodyPr>
          <a:lstStyle/>
          <a:p>
            <a:r>
              <a:rPr lang="en-US" altLang="zh-CN" sz="2800" dirty="0" err="1">
                <a:latin typeface="汉语拼音" panose="020B0604020202020204" pitchFamily="34" charset="0"/>
                <a:cs typeface="汉语拼音" panose="020B0604020202020204" pitchFamily="34" charset="0"/>
              </a:rPr>
              <a:t>wǎn</a:t>
            </a:r>
            <a:endParaRPr lang="en-US" altLang="zh-CN" sz="2800" dirty="0">
              <a:latin typeface="汉语拼音" panose="020B0604020202020204" pitchFamily="34" charset="0"/>
              <a:cs typeface="汉语拼音" panose="020B0604020202020204" pitchFamily="34" charset="0"/>
            </a:endParaRPr>
          </a:p>
        </p:txBody>
      </p:sp>
      <p:sp>
        <p:nvSpPr>
          <p:cNvPr id="6" name="文本框 5"/>
          <p:cNvSpPr txBox="1">
            <a:spLocks noChangeArrowheads="1"/>
          </p:cNvSpPr>
          <p:nvPr/>
        </p:nvSpPr>
        <p:spPr bwMode="auto">
          <a:xfrm>
            <a:off x="220663" y="1457325"/>
            <a:ext cx="3038475" cy="5207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挽</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搀</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换 </a:t>
            </a:r>
            <a:endParaRPr lang="zh-CN" altLang="en-US" sz="2800">
              <a:latin typeface="楷体" panose="02010609060101010101" pitchFamily="49" charset="-122"/>
              <a:ea typeface="楷体" panose="02010609060101010101" pitchFamily="49" charset="-122"/>
            </a:endParaRPr>
          </a:p>
        </p:txBody>
      </p:sp>
      <p:sp>
        <p:nvSpPr>
          <p:cNvPr id="7" name="文本框 6"/>
          <p:cNvSpPr txBox="1">
            <a:spLocks noChangeArrowheads="1"/>
          </p:cNvSpPr>
          <p:nvPr/>
        </p:nvSpPr>
        <p:spPr bwMode="auto">
          <a:xfrm>
            <a:off x="3513138" y="1457325"/>
            <a:ext cx="3025775" cy="5207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稳</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急</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隐 </a:t>
            </a:r>
            <a:endParaRPr lang="zh-CN" altLang="en-US" sz="2800">
              <a:latin typeface="楷体" panose="02010609060101010101" pitchFamily="49" charset="-122"/>
              <a:ea typeface="楷体" panose="02010609060101010101" pitchFamily="49" charset="-122"/>
            </a:endParaRPr>
          </a:p>
        </p:txBody>
      </p:sp>
      <p:sp>
        <p:nvSpPr>
          <p:cNvPr id="8" name="文本框 7"/>
          <p:cNvSpPr txBox="1">
            <a:spLocks noChangeArrowheads="1"/>
          </p:cNvSpPr>
          <p:nvPr/>
        </p:nvSpPr>
        <p:spPr bwMode="auto">
          <a:xfrm>
            <a:off x="1833563" y="1092200"/>
            <a:ext cx="1023937" cy="522288"/>
          </a:xfrm>
          <a:prstGeom prst="rect">
            <a:avLst/>
          </a:prstGeom>
          <a:noFill/>
          <a:ln w="9525">
            <a:noFill/>
            <a:miter lim="800000"/>
          </a:ln>
        </p:spPr>
        <p:txBody>
          <a:bodyPr>
            <a:spAutoFit/>
          </a:bodyPr>
          <a:lstStyle/>
          <a:p>
            <a:r>
              <a:rPr lang="en-US" altLang="zh-CN" sz="2800">
                <a:latin typeface="汉语拼音" panose="020B0604020202020204" pitchFamily="34" charset="0"/>
                <a:cs typeface="汉语拼音" panose="020B0604020202020204" pitchFamily="34" charset="0"/>
              </a:rPr>
              <a:t>huàn</a:t>
            </a:r>
            <a:endParaRPr lang="en-US" altLang="zh-CN" sz="2800">
              <a:latin typeface="汉语拼音" panose="020B0604020202020204" pitchFamily="34" charset="0"/>
              <a:cs typeface="汉语拼音" panose="020B0604020202020204" pitchFamily="34" charset="0"/>
            </a:endParaRPr>
          </a:p>
        </p:txBody>
      </p:sp>
      <p:sp>
        <p:nvSpPr>
          <p:cNvPr id="9" name="文本框 8"/>
          <p:cNvSpPr txBox="1">
            <a:spLocks noChangeArrowheads="1"/>
          </p:cNvSpPr>
          <p:nvPr/>
        </p:nvSpPr>
        <p:spPr bwMode="auto">
          <a:xfrm>
            <a:off x="842963" y="1092200"/>
            <a:ext cx="1136650" cy="523220"/>
          </a:xfrm>
          <a:prstGeom prst="rect">
            <a:avLst/>
          </a:prstGeom>
          <a:noFill/>
          <a:ln w="9525">
            <a:noFill/>
            <a:miter lim="800000"/>
          </a:ln>
        </p:spPr>
        <p:txBody>
          <a:bodyPr wrap="square">
            <a:spAutoFit/>
          </a:bodyPr>
          <a:lstStyle/>
          <a:p>
            <a:r>
              <a:rPr lang="en-US" altLang="zh-CN" sz="2800" dirty="0" err="1">
                <a:latin typeface="汉语拼音" panose="020B0604020202020204" pitchFamily="34" charset="0"/>
                <a:cs typeface="汉语拼音" panose="020B0604020202020204" pitchFamily="34" charset="0"/>
              </a:rPr>
              <a:t>chān</a:t>
            </a:r>
            <a:endParaRPr lang="en-US" altLang="zh-CN" sz="2800" dirty="0">
              <a:latin typeface="汉语拼音" panose="020B0604020202020204" pitchFamily="34" charset="0"/>
              <a:cs typeface="汉语拼音" panose="020B0604020202020204" pitchFamily="34" charset="0"/>
            </a:endParaRPr>
          </a:p>
        </p:txBody>
      </p:sp>
      <p:sp>
        <p:nvSpPr>
          <p:cNvPr id="11" name="文本框 10"/>
          <p:cNvSpPr txBox="1">
            <a:spLocks noChangeArrowheads="1"/>
          </p:cNvSpPr>
          <p:nvPr/>
        </p:nvSpPr>
        <p:spPr bwMode="auto">
          <a:xfrm>
            <a:off x="4502150" y="1092200"/>
            <a:ext cx="676275" cy="522288"/>
          </a:xfrm>
          <a:prstGeom prst="rect">
            <a:avLst/>
          </a:prstGeom>
          <a:noFill/>
          <a:ln w="9525">
            <a:noFill/>
            <a:miter lim="800000"/>
          </a:ln>
        </p:spPr>
        <p:txBody>
          <a:bodyPr>
            <a:spAutoFit/>
          </a:bodyPr>
          <a:lstStyle/>
          <a:p>
            <a:r>
              <a:rPr lang="en-US" altLang="zh-CN" sz="2800">
                <a:latin typeface="汉语拼音" panose="020B0604020202020204" pitchFamily="34" charset="0"/>
                <a:cs typeface="汉语拼音" panose="020B0604020202020204" pitchFamily="34" charset="0"/>
              </a:rPr>
              <a:t>jí</a:t>
            </a:r>
            <a:endParaRPr lang="en-US" altLang="zh-CN" sz="2800">
              <a:latin typeface="汉语拼音" panose="020B0604020202020204" pitchFamily="34" charset="0"/>
              <a:cs typeface="汉语拼音" panose="020B0604020202020204" pitchFamily="34" charset="0"/>
            </a:endParaRPr>
          </a:p>
        </p:txBody>
      </p:sp>
      <p:sp>
        <p:nvSpPr>
          <p:cNvPr id="20489" name="文本框 11"/>
          <p:cNvSpPr txBox="1">
            <a:spLocks noChangeArrowheads="1"/>
          </p:cNvSpPr>
          <p:nvPr/>
        </p:nvSpPr>
        <p:spPr bwMode="auto">
          <a:xfrm>
            <a:off x="5299075" y="1092200"/>
            <a:ext cx="785813" cy="519113"/>
          </a:xfrm>
          <a:prstGeom prst="rect">
            <a:avLst/>
          </a:prstGeom>
          <a:noFill/>
          <a:ln w="9525">
            <a:noFill/>
            <a:miter lim="800000"/>
          </a:ln>
        </p:spPr>
        <p:txBody>
          <a:bodyPr>
            <a:spAutoFit/>
          </a:bodyPr>
          <a:lstStyle/>
          <a:p>
            <a:r>
              <a:rPr lang="en-US" altLang="zh-CN" sz="2800">
                <a:latin typeface="汉语拼音" panose="020B0604020202020204" pitchFamily="34" charset="0"/>
                <a:cs typeface="汉语拼音" panose="020B0604020202020204" pitchFamily="34" charset="0"/>
                <a:sym typeface="+mn-ea"/>
              </a:rPr>
              <a:t>yǐn</a:t>
            </a:r>
            <a:endParaRPr lang="en-US" altLang="zh-CN" sz="2800">
              <a:latin typeface="汉语拼音" panose="020B0604020202020204" pitchFamily="34" charset="0"/>
              <a:cs typeface="汉语拼音" panose="020B0604020202020204" pitchFamily="34" charset="0"/>
              <a:sym typeface="+mn-ea"/>
            </a:endParaRPr>
          </a:p>
        </p:txBody>
      </p:sp>
      <p:sp>
        <p:nvSpPr>
          <p:cNvPr id="13" name="文本框 12"/>
          <p:cNvSpPr txBox="1">
            <a:spLocks noChangeArrowheads="1"/>
          </p:cNvSpPr>
          <p:nvPr/>
        </p:nvSpPr>
        <p:spPr bwMode="auto">
          <a:xfrm>
            <a:off x="3362325" y="1092200"/>
            <a:ext cx="865943"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sym typeface="+mn-ea"/>
              </a:rPr>
              <a:t>wěn</a:t>
            </a:r>
            <a:endParaRPr lang="en-US" altLang="zh-CN" sz="2800">
              <a:latin typeface="汉语拼音" panose="020B0604020202020204" pitchFamily="34" charset="0"/>
              <a:cs typeface="汉语拼音" panose="020B0604020202020204" pitchFamily="34" charset="0"/>
              <a:sym typeface="+mn-ea"/>
            </a:endParaRPr>
          </a:p>
        </p:txBody>
      </p:sp>
      <p:sp>
        <p:nvSpPr>
          <p:cNvPr id="14" name="文本框 13"/>
          <p:cNvSpPr txBox="1">
            <a:spLocks noChangeArrowheads="1"/>
          </p:cNvSpPr>
          <p:nvPr/>
        </p:nvSpPr>
        <p:spPr bwMode="auto">
          <a:xfrm>
            <a:off x="8026400" y="1158875"/>
            <a:ext cx="458788" cy="522288"/>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rPr>
              <a:t>lǚ</a:t>
            </a:r>
            <a:endParaRPr lang="en-US" altLang="zh-CN" sz="2800">
              <a:latin typeface="汉语拼音" panose="020B0604020202020204" pitchFamily="34" charset="0"/>
              <a:cs typeface="汉语拼音" panose="020B0604020202020204" pitchFamily="34" charset="0"/>
            </a:endParaRPr>
          </a:p>
        </p:txBody>
      </p:sp>
      <p:sp>
        <p:nvSpPr>
          <p:cNvPr id="15" name="文本框 14"/>
          <p:cNvSpPr txBox="1">
            <a:spLocks noChangeArrowheads="1"/>
          </p:cNvSpPr>
          <p:nvPr/>
        </p:nvSpPr>
        <p:spPr bwMode="auto">
          <a:xfrm>
            <a:off x="6945641" y="1092200"/>
            <a:ext cx="1019831"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rPr>
              <a:t>guān</a:t>
            </a:r>
            <a:endParaRPr lang="en-US" altLang="zh-CN" sz="2800">
              <a:latin typeface="汉语拼音" panose="020B0604020202020204" pitchFamily="34" charset="0"/>
              <a:cs typeface="汉语拼音" panose="020B0604020202020204" pitchFamily="34" charset="0"/>
            </a:endParaRPr>
          </a:p>
        </p:txBody>
      </p:sp>
      <p:sp>
        <p:nvSpPr>
          <p:cNvPr id="16" name="文本框 15"/>
          <p:cNvSpPr txBox="1">
            <a:spLocks noChangeArrowheads="1"/>
          </p:cNvSpPr>
          <p:nvPr/>
        </p:nvSpPr>
        <p:spPr bwMode="auto">
          <a:xfrm>
            <a:off x="6082041" y="1092200"/>
            <a:ext cx="995785"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rPr>
              <a:t>gōng</a:t>
            </a:r>
            <a:endParaRPr lang="en-US" altLang="zh-CN" sz="2800" dirty="0">
              <a:latin typeface="汉语拼音" panose="020B0604020202020204" pitchFamily="34" charset="0"/>
              <a:cs typeface="汉语拼音" panose="020B0604020202020204" pitchFamily="34" charset="0"/>
            </a:endParaRPr>
          </a:p>
        </p:txBody>
      </p:sp>
      <p:sp>
        <p:nvSpPr>
          <p:cNvPr id="10" name="文本框 9"/>
          <p:cNvSpPr txBox="1">
            <a:spLocks noChangeArrowheads="1"/>
          </p:cNvSpPr>
          <p:nvPr/>
        </p:nvSpPr>
        <p:spPr bwMode="auto">
          <a:xfrm>
            <a:off x="220663" y="2066925"/>
            <a:ext cx="877887" cy="522288"/>
          </a:xfrm>
          <a:prstGeom prst="rect">
            <a:avLst/>
          </a:prstGeom>
          <a:noFill/>
          <a:ln w="9525">
            <a:noFill/>
            <a:miter lim="800000"/>
          </a:ln>
        </p:spPr>
        <p:txBody>
          <a:bodyPr>
            <a:spAutoFit/>
          </a:bodyPr>
          <a:lstStyle/>
          <a:p>
            <a:r>
              <a:rPr lang="en-US" altLang="zh-CN" sz="2800">
                <a:latin typeface="汉语拼音" panose="020B0604020202020204" pitchFamily="34" charset="0"/>
                <a:cs typeface="汉语拼音" panose="020B0604020202020204" pitchFamily="34" charset="0"/>
              </a:rPr>
              <a:t>nuò</a:t>
            </a:r>
            <a:endParaRPr lang="en-US" altLang="zh-CN" sz="2800">
              <a:latin typeface="汉语拼音" panose="020B0604020202020204" pitchFamily="34" charset="0"/>
              <a:cs typeface="汉语拼音" panose="020B0604020202020204" pitchFamily="34" charset="0"/>
            </a:endParaRPr>
          </a:p>
        </p:txBody>
      </p:sp>
      <p:sp>
        <p:nvSpPr>
          <p:cNvPr id="38" name="文本框 37"/>
          <p:cNvSpPr txBox="1">
            <a:spLocks noChangeArrowheads="1"/>
          </p:cNvSpPr>
          <p:nvPr/>
        </p:nvSpPr>
        <p:spPr bwMode="auto">
          <a:xfrm>
            <a:off x="220663" y="2433638"/>
            <a:ext cx="3141662" cy="522287"/>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sym typeface="+mn-ea"/>
              </a:rPr>
              <a:t>诺</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惹</a:t>
            </a:r>
            <a:r>
              <a:rPr lang="en-US" altLang="zh-CN" sz="2800" dirty="0">
                <a:latin typeface="楷体" panose="02010609060101010101" pitchFamily="49" charset="-122"/>
                <a:ea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sym typeface="+mn-ea"/>
              </a:rPr>
              <a:t>若 </a:t>
            </a:r>
            <a:endParaRPr lang="zh-CN" altLang="en-US" sz="2800" dirty="0">
              <a:latin typeface="楷体" panose="02010609060101010101" pitchFamily="49" charset="-122"/>
              <a:ea typeface="楷体" panose="02010609060101010101" pitchFamily="49" charset="-122"/>
            </a:endParaRPr>
          </a:p>
        </p:txBody>
      </p:sp>
      <p:sp>
        <p:nvSpPr>
          <p:cNvPr id="42" name="文本框 41"/>
          <p:cNvSpPr txBox="1">
            <a:spLocks noChangeArrowheads="1"/>
          </p:cNvSpPr>
          <p:nvPr/>
        </p:nvSpPr>
        <p:spPr bwMode="auto">
          <a:xfrm>
            <a:off x="3492500" y="2427288"/>
            <a:ext cx="2687638" cy="519112"/>
          </a:xfrm>
          <a:prstGeom prst="rect">
            <a:avLst/>
          </a:prstGeom>
          <a:noFill/>
          <a:ln w="9525">
            <a:noFill/>
            <a:miter lim="800000"/>
          </a:ln>
        </p:spPr>
        <p:txBody>
          <a:bodyPr>
            <a:spAutoFit/>
          </a:bodyPr>
          <a:lstStyle/>
          <a:p>
            <a:r>
              <a:rPr lang="zh-CN" altLang="en-US" sz="2800">
                <a:sym typeface="+mn-ea"/>
              </a:rPr>
              <a:t>抄</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秒</a:t>
            </a:r>
            <a:r>
              <a:rPr lang="en-US" altLang="zh-CN" sz="2800">
                <a:latin typeface="楷体" panose="02010609060101010101" pitchFamily="49" charset="-122"/>
                <a:ea typeface="楷体" panose="02010609060101010101" pitchFamily="49" charset="-122"/>
                <a:sym typeface="+mn-ea"/>
              </a:rPr>
              <a:t>---</a:t>
            </a:r>
            <a:r>
              <a:rPr lang="zh-CN" altLang="en-US" sz="2800">
                <a:sym typeface="+mn-ea"/>
              </a:rPr>
              <a:t>吵 </a:t>
            </a:r>
            <a:endParaRPr lang="zh-CN" altLang="en-US" sz="2800"/>
          </a:p>
        </p:txBody>
      </p:sp>
      <p:sp>
        <p:nvSpPr>
          <p:cNvPr id="43" name="文本框 42"/>
          <p:cNvSpPr txBox="1">
            <a:spLocks noChangeArrowheads="1"/>
          </p:cNvSpPr>
          <p:nvPr/>
        </p:nvSpPr>
        <p:spPr bwMode="auto">
          <a:xfrm>
            <a:off x="1979613" y="2066925"/>
            <a:ext cx="877887" cy="522288"/>
          </a:xfrm>
          <a:prstGeom prst="rect">
            <a:avLst/>
          </a:prstGeom>
          <a:noFill/>
          <a:ln w="9525">
            <a:noFill/>
            <a:miter lim="800000"/>
          </a:ln>
        </p:spPr>
        <p:txBody>
          <a:bodyPr>
            <a:spAutoFit/>
          </a:bodyPr>
          <a:lstStyle/>
          <a:p>
            <a:r>
              <a:rPr lang="en-US" altLang="zh-CN" sz="2800">
                <a:latin typeface="汉语拼音" panose="020B0604020202020204" pitchFamily="34" charset="0"/>
                <a:cs typeface="汉语拼音" panose="020B0604020202020204" pitchFamily="34" charset="0"/>
              </a:rPr>
              <a:t>ruò</a:t>
            </a:r>
            <a:endParaRPr lang="en-US" altLang="zh-CN" sz="2800">
              <a:latin typeface="汉语拼音" panose="020B0604020202020204" pitchFamily="34" charset="0"/>
              <a:cs typeface="汉语拼音" panose="020B0604020202020204" pitchFamily="34" charset="0"/>
            </a:endParaRPr>
          </a:p>
        </p:txBody>
      </p:sp>
      <p:sp>
        <p:nvSpPr>
          <p:cNvPr id="44" name="文本框 43"/>
          <p:cNvSpPr txBox="1">
            <a:spLocks noChangeArrowheads="1"/>
          </p:cNvSpPr>
          <p:nvPr/>
        </p:nvSpPr>
        <p:spPr bwMode="auto">
          <a:xfrm>
            <a:off x="1182688" y="2066925"/>
            <a:ext cx="650875" cy="522288"/>
          </a:xfrm>
          <a:prstGeom prst="rect">
            <a:avLst/>
          </a:prstGeom>
          <a:noFill/>
          <a:ln w="9525">
            <a:noFill/>
            <a:miter lim="800000"/>
          </a:ln>
        </p:spPr>
        <p:txBody>
          <a:bodyPr>
            <a:spAutoFit/>
          </a:bodyPr>
          <a:lstStyle/>
          <a:p>
            <a:r>
              <a:rPr lang="en-US" altLang="zh-CN" sz="2800">
                <a:latin typeface="汉语拼音" panose="020B0604020202020204" pitchFamily="34" charset="0"/>
                <a:cs typeface="汉语拼音" panose="020B0604020202020204" pitchFamily="34" charset="0"/>
              </a:rPr>
              <a:t>rě</a:t>
            </a:r>
            <a:endParaRPr lang="en-US" altLang="zh-CN" sz="2800">
              <a:latin typeface="汉语拼音" panose="020B0604020202020204" pitchFamily="34" charset="0"/>
              <a:cs typeface="汉语拼音" panose="020B0604020202020204" pitchFamily="34" charset="0"/>
            </a:endParaRPr>
          </a:p>
        </p:txBody>
      </p:sp>
      <p:sp>
        <p:nvSpPr>
          <p:cNvPr id="20499" name="文本框 44"/>
          <p:cNvSpPr txBox="1">
            <a:spLocks noChangeArrowheads="1"/>
          </p:cNvSpPr>
          <p:nvPr/>
        </p:nvSpPr>
        <p:spPr bwMode="auto">
          <a:xfrm>
            <a:off x="4187825" y="2066925"/>
            <a:ext cx="1160462" cy="519113"/>
          </a:xfrm>
          <a:prstGeom prst="rect">
            <a:avLst/>
          </a:prstGeom>
          <a:noFill/>
          <a:ln w="9525">
            <a:noFill/>
            <a:miter lim="800000"/>
          </a:ln>
        </p:spPr>
        <p:txBody>
          <a:bodyPr>
            <a:spAutoFit/>
          </a:bodyPr>
          <a:lstStyle/>
          <a:p>
            <a:r>
              <a:rPr lang="en-US" altLang="zh-CN" sz="2800">
                <a:latin typeface="汉语拼音" panose="020B0604020202020204" pitchFamily="34" charset="0"/>
                <a:ea typeface="楷体" panose="02010609060101010101" pitchFamily="49" charset="-122"/>
                <a:cs typeface="汉语拼音" panose="020B0604020202020204" pitchFamily="34" charset="0"/>
              </a:rPr>
              <a:t>miǎo</a:t>
            </a:r>
            <a:endParaRPr lang="en-US" altLang="zh-CN" sz="2800">
              <a:latin typeface="汉语拼音" panose="020B0604020202020204" pitchFamily="34" charset="0"/>
              <a:ea typeface="楷体" panose="02010609060101010101" pitchFamily="49" charset="-122"/>
              <a:cs typeface="汉语拼音" panose="020B0604020202020204" pitchFamily="34" charset="0"/>
            </a:endParaRPr>
          </a:p>
        </p:txBody>
      </p:sp>
      <p:sp>
        <p:nvSpPr>
          <p:cNvPr id="46" name="文本框 45"/>
          <p:cNvSpPr txBox="1">
            <a:spLocks noChangeArrowheads="1"/>
          </p:cNvSpPr>
          <p:nvPr/>
        </p:nvSpPr>
        <p:spPr bwMode="auto">
          <a:xfrm>
            <a:off x="5060950" y="2066925"/>
            <a:ext cx="1149350" cy="519113"/>
          </a:xfrm>
          <a:prstGeom prst="rect">
            <a:avLst/>
          </a:prstGeom>
          <a:noFill/>
          <a:ln w="9525">
            <a:noFill/>
            <a:miter lim="800000"/>
          </a:ln>
        </p:spPr>
        <p:txBody>
          <a:bodyPr>
            <a:spAutoFit/>
          </a:bodyPr>
          <a:lstStyle/>
          <a:p>
            <a:r>
              <a:rPr lang="en-US" altLang="zh-CN" sz="2800">
                <a:latin typeface="汉语拼音" panose="020B0604020202020204" pitchFamily="34" charset="0"/>
                <a:cs typeface="汉语拼音" panose="020B0604020202020204" pitchFamily="34" charset="0"/>
              </a:rPr>
              <a:t> chǎo</a:t>
            </a:r>
            <a:endParaRPr lang="en-US" altLang="zh-CN" sz="2800">
              <a:latin typeface="汉语拼音" panose="020B0604020202020204" pitchFamily="34" charset="0"/>
              <a:cs typeface="汉语拼音" panose="020B0604020202020204" pitchFamily="34" charset="0"/>
            </a:endParaRPr>
          </a:p>
        </p:txBody>
      </p:sp>
      <p:sp>
        <p:nvSpPr>
          <p:cNvPr id="47" name="文本框 46"/>
          <p:cNvSpPr txBox="1">
            <a:spLocks noChangeArrowheads="1"/>
          </p:cNvSpPr>
          <p:nvPr/>
        </p:nvSpPr>
        <p:spPr bwMode="auto">
          <a:xfrm>
            <a:off x="3357562" y="2066925"/>
            <a:ext cx="1007007"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sym typeface="+mn-ea"/>
              </a:rPr>
              <a:t>chāo</a:t>
            </a:r>
            <a:endParaRPr lang="en-US" altLang="zh-CN" sz="2800" dirty="0">
              <a:latin typeface="汉语拼音" panose="020B0604020202020204" pitchFamily="34" charset="0"/>
              <a:cs typeface="汉语拼音" panose="020B0604020202020204" pitchFamily="34" charset="0"/>
              <a:sym typeface="+mn-ea"/>
            </a:endParaRPr>
          </a:p>
        </p:txBody>
      </p:sp>
      <p:sp>
        <p:nvSpPr>
          <p:cNvPr id="48" name="文本框 47"/>
          <p:cNvSpPr txBox="1">
            <a:spLocks noChangeArrowheads="1"/>
          </p:cNvSpPr>
          <p:nvPr/>
        </p:nvSpPr>
        <p:spPr bwMode="auto">
          <a:xfrm>
            <a:off x="6608763" y="2433638"/>
            <a:ext cx="2597150" cy="522287"/>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rPr>
              <a:t>怯</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却</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法  </a:t>
            </a:r>
            <a:endParaRPr lang="zh-CN" altLang="en-US" sz="2800" dirty="0">
              <a:latin typeface="楷体" panose="02010609060101010101" pitchFamily="49" charset="-122"/>
              <a:ea typeface="楷体" panose="02010609060101010101" pitchFamily="49" charset="-122"/>
            </a:endParaRPr>
          </a:p>
        </p:txBody>
      </p:sp>
      <p:sp>
        <p:nvSpPr>
          <p:cNvPr id="49" name="文本框 48"/>
          <p:cNvSpPr txBox="1">
            <a:spLocks noChangeArrowheads="1"/>
          </p:cNvSpPr>
          <p:nvPr/>
        </p:nvSpPr>
        <p:spPr bwMode="auto">
          <a:xfrm>
            <a:off x="6540500" y="2066925"/>
            <a:ext cx="657225" cy="522288"/>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rPr>
              <a:t>qiè</a:t>
            </a:r>
            <a:endParaRPr lang="en-US" altLang="zh-CN" sz="2800">
              <a:latin typeface="汉语拼音" panose="020B0604020202020204" pitchFamily="34" charset="0"/>
              <a:cs typeface="汉语拼音" panose="020B0604020202020204" pitchFamily="34" charset="0"/>
            </a:endParaRPr>
          </a:p>
        </p:txBody>
      </p:sp>
      <p:sp>
        <p:nvSpPr>
          <p:cNvPr id="50" name="文本框 49"/>
          <p:cNvSpPr txBox="1">
            <a:spLocks noChangeArrowheads="1"/>
          </p:cNvSpPr>
          <p:nvPr/>
        </p:nvSpPr>
        <p:spPr bwMode="auto">
          <a:xfrm>
            <a:off x="7348538" y="2066925"/>
            <a:ext cx="776287" cy="522288"/>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rPr>
              <a:t>què</a:t>
            </a:r>
            <a:endParaRPr lang="en-US" altLang="zh-CN" sz="2800">
              <a:latin typeface="汉语拼音" panose="020B0604020202020204" pitchFamily="34" charset="0"/>
              <a:cs typeface="汉语拼音" panose="020B0604020202020204" pitchFamily="34" charset="0"/>
            </a:endParaRPr>
          </a:p>
        </p:txBody>
      </p:sp>
      <p:sp>
        <p:nvSpPr>
          <p:cNvPr id="51" name="文本框 50"/>
          <p:cNvSpPr txBox="1">
            <a:spLocks noChangeArrowheads="1"/>
          </p:cNvSpPr>
          <p:nvPr/>
        </p:nvSpPr>
        <p:spPr bwMode="auto">
          <a:xfrm>
            <a:off x="8308975" y="2066925"/>
            <a:ext cx="598241"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rPr>
              <a:t>fǎ</a:t>
            </a:r>
            <a:endParaRPr lang="en-US" altLang="zh-CN" sz="2800">
              <a:latin typeface="汉语拼音" panose="020B0604020202020204" pitchFamily="34" charset="0"/>
              <a:cs typeface="汉语拼音" panose="020B0604020202020204" pitchFamily="34" charset="0"/>
            </a:endParaRPr>
          </a:p>
        </p:txBody>
      </p:sp>
      <p:sp>
        <p:nvSpPr>
          <p:cNvPr id="53" name="线形标注 1 52"/>
          <p:cNvSpPr/>
          <p:nvPr/>
        </p:nvSpPr>
        <p:spPr>
          <a:xfrm>
            <a:off x="928688" y="3368675"/>
            <a:ext cx="4022725" cy="1190625"/>
          </a:xfrm>
          <a:prstGeom prst="borderCallout1">
            <a:avLst>
              <a:gd name="adj1" fmla="val 5381"/>
              <a:gd name="adj2" fmla="val 2285"/>
              <a:gd name="adj3" fmla="val -127306"/>
              <a:gd name="adj4" fmla="val -88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挽</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指卷；拉。在用时要与搀、换区分开。</a:t>
            </a:r>
            <a:endPar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4" name="线形标注 1 53"/>
          <p:cNvSpPr/>
          <p:nvPr/>
        </p:nvSpPr>
        <p:spPr>
          <a:xfrm>
            <a:off x="6076950" y="3219450"/>
            <a:ext cx="2408238" cy="1231900"/>
          </a:xfrm>
          <a:prstGeom prst="borderCallout1">
            <a:avLst>
              <a:gd name="adj1" fmla="val 5381"/>
              <a:gd name="adj2" fmla="val 2285"/>
              <a:gd name="adj3" fmla="val -27552"/>
              <a:gd name="adj4" fmla="val 195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400" dirty="0" smtClean="0">
                <a:solidFill>
                  <a:schemeClr val="tx1"/>
                </a:solidFill>
                <a:latin typeface="楷体" panose="02010609060101010101" pitchFamily="49" charset="-122"/>
                <a:ea typeface="楷体" panose="02010609060101010101" pitchFamily="49" charset="-122"/>
                <a:sym typeface="+mn-ea"/>
              </a:rPr>
              <a:t>    “</a:t>
            </a:r>
            <a:r>
              <a:rPr lang="zh-CN" altLang="en-US" sz="2400" dirty="0">
                <a:solidFill>
                  <a:schemeClr val="tx1"/>
                </a:solidFill>
                <a:latin typeface="楷体" panose="02010609060101010101" pitchFamily="49" charset="-122"/>
                <a:ea typeface="楷体" panose="02010609060101010101" pitchFamily="49" charset="-122"/>
                <a:sym typeface="+mn-ea"/>
              </a:rPr>
              <a:t>怯</a:t>
            </a:r>
            <a:r>
              <a:rPr lang="en-US" altLang="zh-CN" sz="2400" dirty="0">
                <a:solidFill>
                  <a:schemeClr val="tx1"/>
                </a:solidFill>
                <a:latin typeface="楷体" panose="02010609060101010101" pitchFamily="49" charset="-122"/>
                <a:ea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sym typeface="+mn-ea"/>
              </a:rPr>
              <a:t>通常指胆小，没勇气。一般组词为胆怯。</a:t>
            </a:r>
            <a:endParaRPr lang="zh-CN" altLang="en-US" sz="24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489"/>
                                        </p:tgtEl>
                                        <p:attrNameLst>
                                          <p:attrName>style.visibility</p:attrName>
                                        </p:attrNameLst>
                                      </p:cBhvr>
                                      <p:to>
                                        <p:strVal val="visible"/>
                                      </p:to>
                                    </p:set>
                                    <p:animEffect transition="in" filter="wipe(down)">
                                      <p:cBhvr>
                                        <p:cTn id="22" dur="500"/>
                                        <p:tgtEl>
                                          <p:spTgt spid="2048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499"/>
                                        </p:tgtEl>
                                        <p:attrNameLst>
                                          <p:attrName>style.visibility</p:attrName>
                                        </p:attrNameLst>
                                      </p:cBhvr>
                                      <p:to>
                                        <p:strVal val="visible"/>
                                      </p:to>
                                    </p:set>
                                    <p:animEffect transition="in" filter="wipe(down)">
                                      <p:cBhvr>
                                        <p:cTn id="46" dur="500"/>
                                        <p:tgtEl>
                                          <p:spTgt spid="2049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down)">
                                      <p:cBhvr>
                                        <p:cTn id="49" dur="500"/>
                                        <p:tgtEl>
                                          <p:spTgt spid="4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down)">
                                      <p:cBhvr>
                                        <p:cTn id="55" dur="500"/>
                                        <p:tgtEl>
                                          <p:spTgt spid="5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down)">
                                      <p:cBhvr>
                                        <p:cTn id="58" dur="500"/>
                                        <p:tgtEl>
                                          <p:spTgt spid="5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down)">
                                      <p:cBhvr>
                                        <p:cTn id="63" dur="500"/>
                                        <p:tgtEl>
                                          <p:spTgt spid="5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down)">
                                      <p:cBhvr>
                                        <p:cTn id="6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5" grpId="0"/>
      <p:bldP spid="8" grpId="0"/>
      <p:bldP spid="9" grpId="0"/>
      <p:bldP spid="11" grpId="0"/>
      <p:bldP spid="20489" grpId="0"/>
      <p:bldP spid="13" grpId="0"/>
      <p:bldP spid="14" grpId="0"/>
      <p:bldP spid="15" grpId="0"/>
      <p:bldP spid="16" grpId="0"/>
      <p:bldP spid="10" grpId="0"/>
      <p:bldP spid="43" grpId="0"/>
      <p:bldP spid="44" grpId="0"/>
      <p:bldP spid="20499" grpId="0"/>
      <p:bldP spid="46" grpId="0"/>
      <p:bldP spid="47" grpId="0"/>
      <p:bldP spid="49" grpId="0"/>
      <p:bldP spid="50" grpId="0"/>
      <p:bldP spid="51" grpId="0"/>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6659563" y="1546225"/>
            <a:ext cx="1674812" cy="5207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赤</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亦  </a:t>
            </a:r>
            <a:endParaRPr lang="zh-CN" altLang="en-US" sz="2800">
              <a:latin typeface="楷体" panose="02010609060101010101" pitchFamily="49" charset="-122"/>
              <a:ea typeface="楷体" panose="02010609060101010101" pitchFamily="49" charset="-122"/>
            </a:endParaRPr>
          </a:p>
        </p:txBody>
      </p:sp>
      <p:sp>
        <p:nvSpPr>
          <p:cNvPr id="5" name="文本框 4"/>
          <p:cNvSpPr txBox="1">
            <a:spLocks noChangeArrowheads="1"/>
          </p:cNvSpPr>
          <p:nvPr/>
        </p:nvSpPr>
        <p:spPr bwMode="auto">
          <a:xfrm>
            <a:off x="107950" y="1092200"/>
            <a:ext cx="990600" cy="522288"/>
          </a:xfrm>
          <a:prstGeom prst="rect">
            <a:avLst/>
          </a:prstGeom>
          <a:noFill/>
          <a:ln w="9525">
            <a:noFill/>
            <a:miter lim="800000"/>
          </a:ln>
        </p:spPr>
        <p:txBody>
          <a:bodyPr>
            <a:spAutoFit/>
          </a:bodyPr>
          <a:lstStyle/>
          <a:p>
            <a:r>
              <a:rPr lang="en-US" altLang="zh-CN" sz="2800" dirty="0" err="1">
                <a:latin typeface="汉语拼音" panose="020B0604020202020204" pitchFamily="34" charset="0"/>
                <a:cs typeface="汉语拼音" panose="020B0604020202020204" pitchFamily="34" charset="0"/>
              </a:rPr>
              <a:t>pēn</a:t>
            </a:r>
            <a:endParaRPr lang="en-US" altLang="zh-CN" sz="2800" dirty="0">
              <a:latin typeface="汉语拼音" panose="020B0604020202020204" pitchFamily="34" charset="0"/>
              <a:cs typeface="汉语拼音" panose="020B0604020202020204" pitchFamily="34" charset="0"/>
            </a:endParaRPr>
          </a:p>
        </p:txBody>
      </p:sp>
      <p:sp>
        <p:nvSpPr>
          <p:cNvPr id="6" name="文本框 5"/>
          <p:cNvSpPr txBox="1">
            <a:spLocks noChangeArrowheads="1"/>
          </p:cNvSpPr>
          <p:nvPr/>
        </p:nvSpPr>
        <p:spPr bwMode="auto">
          <a:xfrm>
            <a:off x="220663" y="1457325"/>
            <a:ext cx="3038475" cy="5207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喷</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愤</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啧 </a:t>
            </a:r>
            <a:endParaRPr lang="zh-CN" altLang="en-US" sz="2800">
              <a:latin typeface="楷体" panose="02010609060101010101" pitchFamily="49" charset="-122"/>
              <a:ea typeface="楷体" panose="02010609060101010101" pitchFamily="49" charset="-122"/>
            </a:endParaRPr>
          </a:p>
        </p:txBody>
      </p:sp>
      <p:sp>
        <p:nvSpPr>
          <p:cNvPr id="7" name="文本框 6"/>
          <p:cNvSpPr txBox="1">
            <a:spLocks noChangeArrowheads="1"/>
          </p:cNvSpPr>
          <p:nvPr/>
        </p:nvSpPr>
        <p:spPr bwMode="auto">
          <a:xfrm>
            <a:off x="3513138" y="1457325"/>
            <a:ext cx="2697162" cy="5207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浩</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皓</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造 </a:t>
            </a:r>
            <a:endParaRPr lang="zh-CN" altLang="en-US" sz="2800">
              <a:latin typeface="楷体" panose="02010609060101010101" pitchFamily="49" charset="-122"/>
              <a:ea typeface="楷体" panose="02010609060101010101" pitchFamily="49" charset="-122"/>
            </a:endParaRPr>
          </a:p>
        </p:txBody>
      </p:sp>
      <p:sp>
        <p:nvSpPr>
          <p:cNvPr id="8" name="文本框 7"/>
          <p:cNvSpPr txBox="1">
            <a:spLocks noChangeArrowheads="1"/>
          </p:cNvSpPr>
          <p:nvPr/>
        </p:nvSpPr>
        <p:spPr bwMode="auto">
          <a:xfrm>
            <a:off x="1990725" y="1092200"/>
            <a:ext cx="877888" cy="522288"/>
          </a:xfrm>
          <a:prstGeom prst="rect">
            <a:avLst/>
          </a:prstGeom>
          <a:noFill/>
          <a:ln w="9525">
            <a:noFill/>
            <a:miter lim="800000"/>
          </a:ln>
        </p:spPr>
        <p:txBody>
          <a:bodyPr>
            <a:spAutoFit/>
          </a:bodyPr>
          <a:lstStyle/>
          <a:p>
            <a:r>
              <a:rPr lang="en-US" altLang="zh-CN" sz="2800">
                <a:latin typeface="汉语拼音" panose="020B0604020202020204" pitchFamily="34" charset="0"/>
                <a:cs typeface="汉语拼音" panose="020B0604020202020204" pitchFamily="34" charset="0"/>
              </a:rPr>
              <a:t>zé</a:t>
            </a:r>
            <a:endParaRPr lang="en-US" altLang="zh-CN" sz="2800">
              <a:latin typeface="汉语拼音" panose="020B0604020202020204" pitchFamily="34" charset="0"/>
              <a:cs typeface="汉语拼音" panose="020B0604020202020204" pitchFamily="34" charset="0"/>
            </a:endParaRPr>
          </a:p>
        </p:txBody>
      </p:sp>
      <p:sp>
        <p:nvSpPr>
          <p:cNvPr id="9" name="文本框 8"/>
          <p:cNvSpPr txBox="1">
            <a:spLocks noChangeArrowheads="1"/>
          </p:cNvSpPr>
          <p:nvPr/>
        </p:nvSpPr>
        <p:spPr bwMode="auto">
          <a:xfrm>
            <a:off x="1098550" y="1092200"/>
            <a:ext cx="877888" cy="522288"/>
          </a:xfrm>
          <a:prstGeom prst="rect">
            <a:avLst/>
          </a:prstGeom>
          <a:noFill/>
          <a:ln w="9525">
            <a:noFill/>
            <a:miter lim="800000"/>
          </a:ln>
        </p:spPr>
        <p:txBody>
          <a:bodyPr>
            <a:spAutoFit/>
          </a:bodyPr>
          <a:lstStyle/>
          <a:p>
            <a:r>
              <a:rPr lang="en-US" altLang="zh-CN" sz="2800" dirty="0" err="1">
                <a:latin typeface="汉语拼音" panose="020B0604020202020204" pitchFamily="34" charset="0"/>
                <a:cs typeface="汉语拼音" panose="020B0604020202020204" pitchFamily="34" charset="0"/>
              </a:rPr>
              <a:t>fèn</a:t>
            </a:r>
            <a:endParaRPr lang="en-US" altLang="zh-CN" sz="2800" dirty="0">
              <a:latin typeface="汉语拼音" panose="020B0604020202020204" pitchFamily="34" charset="0"/>
              <a:cs typeface="汉语拼音" panose="020B0604020202020204" pitchFamily="34" charset="0"/>
            </a:endParaRPr>
          </a:p>
        </p:txBody>
      </p:sp>
      <p:sp>
        <p:nvSpPr>
          <p:cNvPr id="11" name="文本框 10"/>
          <p:cNvSpPr txBox="1">
            <a:spLocks noChangeArrowheads="1"/>
          </p:cNvSpPr>
          <p:nvPr/>
        </p:nvSpPr>
        <p:spPr bwMode="auto">
          <a:xfrm>
            <a:off x="4310063" y="1092200"/>
            <a:ext cx="830262" cy="522288"/>
          </a:xfrm>
          <a:prstGeom prst="rect">
            <a:avLst/>
          </a:prstGeom>
          <a:noFill/>
          <a:ln w="9525">
            <a:noFill/>
            <a:miter lim="800000"/>
          </a:ln>
        </p:spPr>
        <p:txBody>
          <a:bodyPr>
            <a:spAutoFit/>
          </a:bodyPr>
          <a:lstStyle/>
          <a:p>
            <a:r>
              <a:rPr lang="en-US" altLang="zh-CN" sz="2800">
                <a:latin typeface="汉语拼音" panose="020B0604020202020204" pitchFamily="34" charset="0"/>
                <a:cs typeface="汉语拼音" panose="020B0604020202020204" pitchFamily="34" charset="0"/>
              </a:rPr>
              <a:t>hào</a:t>
            </a:r>
            <a:endParaRPr lang="en-US" altLang="zh-CN" sz="2800">
              <a:latin typeface="汉语拼音" panose="020B0604020202020204" pitchFamily="34" charset="0"/>
              <a:cs typeface="汉语拼音" panose="020B0604020202020204" pitchFamily="34" charset="0"/>
            </a:endParaRPr>
          </a:p>
        </p:txBody>
      </p:sp>
      <p:sp>
        <p:nvSpPr>
          <p:cNvPr id="12" name="文本框 11"/>
          <p:cNvSpPr txBox="1">
            <a:spLocks noChangeArrowheads="1"/>
          </p:cNvSpPr>
          <p:nvPr/>
        </p:nvSpPr>
        <p:spPr bwMode="auto">
          <a:xfrm>
            <a:off x="5213350" y="1092200"/>
            <a:ext cx="998538" cy="522288"/>
          </a:xfrm>
          <a:prstGeom prst="rect">
            <a:avLst/>
          </a:prstGeom>
          <a:noFill/>
          <a:ln w="9525">
            <a:noFill/>
            <a:miter lim="800000"/>
          </a:ln>
        </p:spPr>
        <p:txBody>
          <a:bodyPr>
            <a:spAutoFit/>
          </a:bodyPr>
          <a:lstStyle/>
          <a:p>
            <a:r>
              <a:rPr lang="en-US" altLang="zh-CN" sz="2800">
                <a:latin typeface="汉语拼音" panose="020B0604020202020204" pitchFamily="34" charset="0"/>
                <a:cs typeface="汉语拼音" panose="020B0604020202020204" pitchFamily="34" charset="0"/>
                <a:sym typeface="+mn-ea"/>
              </a:rPr>
              <a:t>zào</a:t>
            </a:r>
            <a:endParaRPr lang="en-US" altLang="zh-CN" sz="2800">
              <a:latin typeface="汉语拼音" panose="020B0604020202020204" pitchFamily="34" charset="0"/>
              <a:cs typeface="汉语拼音" panose="020B0604020202020204" pitchFamily="34" charset="0"/>
              <a:sym typeface="+mn-ea"/>
            </a:endParaRPr>
          </a:p>
        </p:txBody>
      </p:sp>
      <p:sp>
        <p:nvSpPr>
          <p:cNvPr id="13" name="文本框 12"/>
          <p:cNvSpPr txBox="1">
            <a:spLocks noChangeArrowheads="1"/>
          </p:cNvSpPr>
          <p:nvPr/>
        </p:nvSpPr>
        <p:spPr bwMode="auto">
          <a:xfrm>
            <a:off x="3462338" y="1092200"/>
            <a:ext cx="813043"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sym typeface="+mn-ea"/>
              </a:rPr>
              <a:t>hào</a:t>
            </a:r>
            <a:endParaRPr lang="en-US" altLang="zh-CN" sz="2800">
              <a:latin typeface="汉语拼音" panose="020B0604020202020204" pitchFamily="34" charset="0"/>
              <a:cs typeface="汉语拼音" panose="020B0604020202020204" pitchFamily="34" charset="0"/>
              <a:sym typeface="+mn-ea"/>
            </a:endParaRPr>
          </a:p>
        </p:txBody>
      </p:sp>
      <p:sp>
        <p:nvSpPr>
          <p:cNvPr id="15" name="文本框 14"/>
          <p:cNvSpPr txBox="1">
            <a:spLocks noChangeArrowheads="1"/>
          </p:cNvSpPr>
          <p:nvPr/>
        </p:nvSpPr>
        <p:spPr bwMode="auto">
          <a:xfrm>
            <a:off x="7566025" y="1092200"/>
            <a:ext cx="481222"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rPr>
              <a:t>yì</a:t>
            </a:r>
            <a:endParaRPr lang="en-US" altLang="zh-CN" sz="2800">
              <a:latin typeface="汉语拼音" panose="020B0604020202020204" pitchFamily="34" charset="0"/>
              <a:cs typeface="汉语拼音" panose="020B0604020202020204" pitchFamily="34" charset="0"/>
            </a:endParaRPr>
          </a:p>
        </p:txBody>
      </p:sp>
      <p:sp>
        <p:nvSpPr>
          <p:cNvPr id="16" name="文本框 15"/>
          <p:cNvSpPr txBox="1">
            <a:spLocks noChangeArrowheads="1"/>
          </p:cNvSpPr>
          <p:nvPr/>
        </p:nvSpPr>
        <p:spPr bwMode="auto">
          <a:xfrm>
            <a:off x="6659563" y="1092200"/>
            <a:ext cx="678391"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rPr>
              <a:t>chì</a:t>
            </a:r>
            <a:endParaRPr lang="en-US" altLang="zh-CN" sz="2800">
              <a:latin typeface="汉语拼音" panose="020B0604020202020204" pitchFamily="34" charset="0"/>
              <a:cs typeface="汉语拼音" panose="020B0604020202020204" pitchFamily="34" charset="0"/>
            </a:endParaRPr>
          </a:p>
        </p:txBody>
      </p:sp>
      <p:sp>
        <p:nvSpPr>
          <p:cNvPr id="10" name="文本框 9"/>
          <p:cNvSpPr txBox="1">
            <a:spLocks noChangeArrowheads="1"/>
          </p:cNvSpPr>
          <p:nvPr/>
        </p:nvSpPr>
        <p:spPr bwMode="auto">
          <a:xfrm>
            <a:off x="220663" y="1963738"/>
            <a:ext cx="877887" cy="522287"/>
          </a:xfrm>
          <a:prstGeom prst="rect">
            <a:avLst/>
          </a:prstGeom>
          <a:noFill/>
          <a:ln w="9525">
            <a:noFill/>
            <a:miter lim="800000"/>
          </a:ln>
        </p:spPr>
        <p:txBody>
          <a:bodyPr>
            <a:spAutoFit/>
          </a:bodyPr>
          <a:lstStyle/>
          <a:p>
            <a:r>
              <a:rPr lang="en-US" altLang="zh-CN" sz="2800" dirty="0" err="1">
                <a:latin typeface="汉语拼音" panose="020B0604020202020204" pitchFamily="34" charset="0"/>
                <a:cs typeface="汉语拼音" panose="020B0604020202020204" pitchFamily="34" charset="0"/>
              </a:rPr>
              <a:t>qiū</a:t>
            </a:r>
            <a:endParaRPr lang="en-US" altLang="zh-CN" sz="2800" dirty="0">
              <a:latin typeface="汉语拼音" panose="020B0604020202020204" pitchFamily="34" charset="0"/>
              <a:cs typeface="汉语拼音" panose="020B0604020202020204" pitchFamily="34" charset="0"/>
            </a:endParaRPr>
          </a:p>
        </p:txBody>
      </p:sp>
      <p:sp>
        <p:nvSpPr>
          <p:cNvPr id="38" name="文本框 37"/>
          <p:cNvSpPr txBox="1">
            <a:spLocks noChangeArrowheads="1"/>
          </p:cNvSpPr>
          <p:nvPr/>
        </p:nvSpPr>
        <p:spPr bwMode="auto">
          <a:xfrm>
            <a:off x="220663" y="2435225"/>
            <a:ext cx="3141662" cy="5222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丘</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乒</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乓 </a:t>
            </a:r>
            <a:endParaRPr lang="zh-CN" altLang="en-US" sz="2800">
              <a:latin typeface="楷体" panose="02010609060101010101" pitchFamily="49" charset="-122"/>
              <a:ea typeface="楷体" panose="02010609060101010101" pitchFamily="49" charset="-122"/>
            </a:endParaRPr>
          </a:p>
        </p:txBody>
      </p:sp>
      <p:sp>
        <p:nvSpPr>
          <p:cNvPr id="42" name="文本框 41"/>
          <p:cNvSpPr txBox="1">
            <a:spLocks noChangeArrowheads="1"/>
          </p:cNvSpPr>
          <p:nvPr/>
        </p:nvSpPr>
        <p:spPr bwMode="auto">
          <a:xfrm>
            <a:off x="3522663" y="2444750"/>
            <a:ext cx="2687637" cy="5222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sym typeface="+mn-ea"/>
              </a:rPr>
              <a:t>陷</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馅</a:t>
            </a:r>
            <a:r>
              <a:rPr lang="en-US" altLang="zh-CN" sz="2800">
                <a:latin typeface="楷体" panose="02010609060101010101" pitchFamily="49" charset="-122"/>
                <a:ea typeface="楷体" panose="02010609060101010101" pitchFamily="49" charset="-122"/>
                <a:sym typeface="+mn-ea"/>
              </a:rPr>
              <a:t>---</a:t>
            </a:r>
            <a:r>
              <a:rPr lang="zh-CN" altLang="en-US" sz="2800">
                <a:latin typeface="楷体" panose="02010609060101010101" pitchFamily="49" charset="-122"/>
                <a:ea typeface="楷体" panose="02010609060101010101" pitchFamily="49" charset="-122"/>
                <a:sym typeface="+mn-ea"/>
              </a:rPr>
              <a:t>谄</a:t>
            </a:r>
            <a:r>
              <a:rPr lang="zh-CN" altLang="en-US" sz="2800">
                <a:sym typeface="+mn-ea"/>
              </a:rPr>
              <a:t> </a:t>
            </a:r>
            <a:endParaRPr lang="zh-CN" altLang="en-US" sz="2800"/>
          </a:p>
        </p:txBody>
      </p:sp>
      <p:sp>
        <p:nvSpPr>
          <p:cNvPr id="43" name="文本框 42"/>
          <p:cNvSpPr txBox="1">
            <a:spLocks noChangeArrowheads="1"/>
          </p:cNvSpPr>
          <p:nvPr/>
        </p:nvSpPr>
        <p:spPr bwMode="auto">
          <a:xfrm>
            <a:off x="1892300" y="1963738"/>
            <a:ext cx="1076325" cy="522287"/>
          </a:xfrm>
          <a:prstGeom prst="rect">
            <a:avLst/>
          </a:prstGeom>
          <a:noFill/>
          <a:ln w="9525">
            <a:noFill/>
            <a:miter lim="800000"/>
          </a:ln>
        </p:spPr>
        <p:txBody>
          <a:bodyPr>
            <a:spAutoFit/>
          </a:bodyPr>
          <a:lstStyle/>
          <a:p>
            <a:r>
              <a:rPr lang="en-US" altLang="zh-CN" sz="2800" dirty="0" err="1">
                <a:latin typeface="汉语拼音" panose="020B0604020202020204" pitchFamily="34" charset="0"/>
                <a:cs typeface="汉语拼音" panose="020B0604020202020204" pitchFamily="34" charset="0"/>
              </a:rPr>
              <a:t>pāng</a:t>
            </a:r>
            <a:endParaRPr lang="en-US" altLang="zh-CN" sz="2800" dirty="0">
              <a:latin typeface="汉语拼音" panose="020B0604020202020204" pitchFamily="34" charset="0"/>
              <a:cs typeface="汉语拼音" panose="020B0604020202020204" pitchFamily="34" charset="0"/>
            </a:endParaRPr>
          </a:p>
        </p:txBody>
      </p:sp>
      <p:sp>
        <p:nvSpPr>
          <p:cNvPr id="21520" name="文本框 43"/>
          <p:cNvSpPr txBox="1">
            <a:spLocks noChangeArrowheads="1"/>
          </p:cNvSpPr>
          <p:nvPr/>
        </p:nvSpPr>
        <p:spPr bwMode="auto">
          <a:xfrm>
            <a:off x="987425" y="1963738"/>
            <a:ext cx="992188" cy="519112"/>
          </a:xfrm>
          <a:prstGeom prst="rect">
            <a:avLst/>
          </a:prstGeom>
          <a:noFill/>
          <a:ln w="9525">
            <a:noFill/>
            <a:miter lim="800000"/>
          </a:ln>
        </p:spPr>
        <p:txBody>
          <a:bodyPr>
            <a:spAutoFit/>
          </a:bodyPr>
          <a:lstStyle/>
          <a:p>
            <a:r>
              <a:rPr lang="en-US" altLang="zh-CN" sz="2800" dirty="0" err="1">
                <a:latin typeface="汉语拼音" panose="020B0604020202020204" pitchFamily="34" charset="0"/>
                <a:cs typeface="汉语拼音" panose="020B0604020202020204" pitchFamily="34" charset="0"/>
              </a:rPr>
              <a:t>pīng</a:t>
            </a:r>
            <a:endParaRPr lang="en-US" altLang="zh-CN" sz="2800" dirty="0">
              <a:latin typeface="汉语拼音" panose="020B0604020202020204" pitchFamily="34" charset="0"/>
              <a:cs typeface="汉语拼音" panose="020B0604020202020204" pitchFamily="34" charset="0"/>
            </a:endParaRPr>
          </a:p>
        </p:txBody>
      </p:sp>
      <p:sp>
        <p:nvSpPr>
          <p:cNvPr id="45" name="文本框 44"/>
          <p:cNvSpPr txBox="1"/>
          <p:nvPr/>
        </p:nvSpPr>
        <p:spPr>
          <a:xfrm>
            <a:off x="4206875" y="1963738"/>
            <a:ext cx="1265238" cy="522287"/>
          </a:xfrm>
          <a:prstGeom prst="rect">
            <a:avLst/>
          </a:prstGeom>
          <a:noFill/>
        </p:spPr>
        <p:txBody>
          <a:bodyPr>
            <a:spAutoFit/>
          </a:bodyPr>
          <a:lstStyle/>
          <a:p>
            <a:pPr fontAlgn="auto">
              <a:spcBef>
                <a:spcPts val="0"/>
              </a:spcBef>
              <a:spcAft>
                <a:spcPts val="0"/>
              </a:spcAft>
              <a:defRPr/>
            </a:pPr>
            <a:r>
              <a:rPr lang="en-US" altLang="zh-CN" sz="2800" dirty="0" err="1">
                <a:latin typeface="汉语拼音" panose="020B0604020202020204" pitchFamily="34" charset="0"/>
                <a:ea typeface="楷体" panose="02010609060101010101" pitchFamily="49" charset="-122"/>
                <a:cs typeface="汉语拼音" panose="020B0604020202020204" pitchFamily="34" charset="0"/>
              </a:rPr>
              <a:t>xiàn</a:t>
            </a:r>
            <a:endParaRPr lang="en-US" altLang="zh-CN" sz="2800" dirty="0">
              <a:latin typeface="汉语拼音" panose="020B0604020202020204" pitchFamily="34" charset="0"/>
              <a:ea typeface="楷体" panose="02010609060101010101" pitchFamily="49" charset="-122"/>
              <a:cs typeface="汉语拼音" panose="020B0604020202020204" pitchFamily="34" charset="0"/>
            </a:endParaRPr>
          </a:p>
        </p:txBody>
      </p:sp>
      <p:sp>
        <p:nvSpPr>
          <p:cNvPr id="46" name="文本框 45"/>
          <p:cNvSpPr txBox="1">
            <a:spLocks noChangeArrowheads="1"/>
          </p:cNvSpPr>
          <p:nvPr/>
        </p:nvSpPr>
        <p:spPr bwMode="auto">
          <a:xfrm>
            <a:off x="5060950" y="1963738"/>
            <a:ext cx="1149350" cy="522287"/>
          </a:xfrm>
          <a:prstGeom prst="rect">
            <a:avLst/>
          </a:prstGeom>
          <a:noFill/>
          <a:ln w="9525">
            <a:noFill/>
            <a:miter lim="800000"/>
          </a:ln>
        </p:spPr>
        <p:txBody>
          <a:bodyPr>
            <a:spAutoFit/>
          </a:bodyPr>
          <a:lstStyle/>
          <a:p>
            <a:r>
              <a:rPr lang="en-US" altLang="zh-CN" sz="2800" dirty="0" err="1">
                <a:latin typeface="汉语拼音" panose="020B0604020202020204" pitchFamily="34" charset="0"/>
                <a:cs typeface="汉语拼音" panose="020B0604020202020204" pitchFamily="34" charset="0"/>
              </a:rPr>
              <a:t>chǎn</a:t>
            </a:r>
            <a:endParaRPr lang="en-US" altLang="zh-CN" sz="2800" dirty="0">
              <a:latin typeface="汉语拼音" panose="020B0604020202020204" pitchFamily="34" charset="0"/>
              <a:cs typeface="汉语拼音" panose="020B0604020202020204" pitchFamily="34" charset="0"/>
            </a:endParaRPr>
          </a:p>
        </p:txBody>
      </p:sp>
      <p:sp>
        <p:nvSpPr>
          <p:cNvPr id="47" name="文本框 46"/>
          <p:cNvSpPr txBox="1">
            <a:spLocks noChangeArrowheads="1"/>
          </p:cNvSpPr>
          <p:nvPr/>
        </p:nvSpPr>
        <p:spPr bwMode="auto">
          <a:xfrm>
            <a:off x="3462338" y="1963738"/>
            <a:ext cx="881973"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sym typeface="+mn-ea"/>
              </a:rPr>
              <a:t>xiàn</a:t>
            </a:r>
            <a:endParaRPr lang="en-US" altLang="zh-CN" sz="2800" dirty="0">
              <a:latin typeface="汉语拼音" panose="020B0604020202020204" pitchFamily="34" charset="0"/>
              <a:cs typeface="汉语拼音" panose="020B0604020202020204" pitchFamily="34" charset="0"/>
              <a:sym typeface="+mn-ea"/>
            </a:endParaRPr>
          </a:p>
        </p:txBody>
      </p:sp>
      <p:sp>
        <p:nvSpPr>
          <p:cNvPr id="48" name="文本框 47"/>
          <p:cNvSpPr txBox="1">
            <a:spLocks noChangeArrowheads="1"/>
          </p:cNvSpPr>
          <p:nvPr/>
        </p:nvSpPr>
        <p:spPr bwMode="auto">
          <a:xfrm>
            <a:off x="6608763" y="2433638"/>
            <a:ext cx="2597150" cy="522287"/>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侵</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浸  </a:t>
            </a:r>
            <a:endParaRPr lang="zh-CN" altLang="en-US" sz="2800">
              <a:latin typeface="楷体" panose="02010609060101010101" pitchFamily="49" charset="-122"/>
              <a:ea typeface="楷体" panose="02010609060101010101" pitchFamily="49" charset="-122"/>
            </a:endParaRPr>
          </a:p>
        </p:txBody>
      </p:sp>
      <p:sp>
        <p:nvSpPr>
          <p:cNvPr id="49" name="文本框 48"/>
          <p:cNvSpPr txBox="1">
            <a:spLocks noChangeArrowheads="1"/>
          </p:cNvSpPr>
          <p:nvPr/>
        </p:nvSpPr>
        <p:spPr bwMode="auto">
          <a:xfrm>
            <a:off x="6608763" y="1984375"/>
            <a:ext cx="700833"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rPr>
              <a:t>qǐn</a:t>
            </a:r>
            <a:endParaRPr lang="en-US" altLang="zh-CN" sz="2800" dirty="0">
              <a:latin typeface="汉语拼音" panose="020B0604020202020204" pitchFamily="34" charset="0"/>
              <a:cs typeface="汉语拼音" panose="020B0604020202020204" pitchFamily="34" charset="0"/>
            </a:endParaRPr>
          </a:p>
        </p:txBody>
      </p:sp>
      <p:sp>
        <p:nvSpPr>
          <p:cNvPr id="51" name="文本框 50"/>
          <p:cNvSpPr txBox="1">
            <a:spLocks noChangeArrowheads="1"/>
          </p:cNvSpPr>
          <p:nvPr/>
        </p:nvSpPr>
        <p:spPr bwMode="auto">
          <a:xfrm>
            <a:off x="7467600" y="1984375"/>
            <a:ext cx="644728"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rPr>
              <a:t>jìn</a:t>
            </a:r>
            <a:endParaRPr lang="en-US" altLang="zh-CN" sz="2800" dirty="0">
              <a:latin typeface="汉语拼音" panose="020B0604020202020204" pitchFamily="34" charset="0"/>
              <a:cs typeface="汉语拼音" panose="020B0604020202020204" pitchFamily="34" charset="0"/>
            </a:endParaRPr>
          </a:p>
        </p:txBody>
      </p:sp>
      <p:sp>
        <p:nvSpPr>
          <p:cNvPr id="53" name="线形标注 1 52"/>
          <p:cNvSpPr/>
          <p:nvPr/>
        </p:nvSpPr>
        <p:spPr>
          <a:xfrm>
            <a:off x="1098550" y="3433763"/>
            <a:ext cx="3962400" cy="1190625"/>
          </a:xfrm>
          <a:prstGeom prst="borderCallout1">
            <a:avLst>
              <a:gd name="adj1" fmla="val 5381"/>
              <a:gd name="adj2" fmla="val 2285"/>
              <a:gd name="adj3" fmla="val -155146"/>
              <a:gd name="adj4" fmla="val 693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浩</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指盛大，广大。</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皓</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指洁白，明亮。用时千万要注意哟</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520"/>
                                        </p:tgtEl>
                                        <p:attrNameLst>
                                          <p:attrName>style.visibility</p:attrName>
                                        </p:attrNameLst>
                                      </p:cBhvr>
                                      <p:to>
                                        <p:strVal val="visible"/>
                                      </p:to>
                                    </p:set>
                                    <p:animEffect transition="in" filter="wipe(down)">
                                      <p:cBhvr>
                                        <p:cTn id="34" dur="500"/>
                                        <p:tgtEl>
                                          <p:spTgt spid="2152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arn(inVertical)">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2" grpId="0"/>
      <p:bldP spid="13" grpId="0"/>
      <p:bldP spid="15" grpId="0"/>
      <p:bldP spid="16" grpId="0"/>
      <p:bldP spid="10" grpId="0"/>
      <p:bldP spid="43" grpId="0"/>
      <p:bldP spid="21520" grpId="0"/>
      <p:bldP spid="45" grpId="0"/>
      <p:bldP spid="46" grpId="0"/>
      <p:bldP spid="47" grpId="0"/>
      <p:bldP spid="49" grpId="0"/>
      <p:bldP spid="51"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左大括号 29"/>
          <p:cNvSpPr/>
          <p:nvPr/>
        </p:nvSpPr>
        <p:spPr>
          <a:xfrm>
            <a:off x="855663" y="1646238"/>
            <a:ext cx="76200" cy="1624012"/>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31" name="文本框 30"/>
          <p:cNvSpPr txBox="1">
            <a:spLocks noChangeArrowheads="1"/>
          </p:cNvSpPr>
          <p:nvPr/>
        </p:nvSpPr>
        <p:spPr bwMode="auto">
          <a:xfrm>
            <a:off x="317500" y="2197100"/>
            <a:ext cx="538163"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间</a:t>
            </a:r>
            <a:endParaRPr lang="zh-CN" altLang="en-US" sz="2800">
              <a:latin typeface="楷体" panose="02010609060101010101" pitchFamily="49" charset="-122"/>
              <a:ea typeface="楷体" panose="02010609060101010101" pitchFamily="49" charset="-122"/>
            </a:endParaRPr>
          </a:p>
        </p:txBody>
      </p:sp>
      <p:sp>
        <p:nvSpPr>
          <p:cNvPr id="34" name="文本框 33"/>
          <p:cNvSpPr txBox="1">
            <a:spLocks noChangeArrowheads="1"/>
          </p:cNvSpPr>
          <p:nvPr/>
        </p:nvSpPr>
        <p:spPr bwMode="auto">
          <a:xfrm>
            <a:off x="2001838" y="1123950"/>
            <a:ext cx="893762"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间隔</a:t>
            </a:r>
            <a:endParaRPr lang="zh-CN" altLang="en-US" sz="2800">
              <a:latin typeface="楷体" panose="02010609060101010101" pitchFamily="49" charset="-122"/>
              <a:ea typeface="楷体" panose="02010609060101010101" pitchFamily="49" charset="-122"/>
            </a:endParaRPr>
          </a:p>
        </p:txBody>
      </p:sp>
      <p:sp>
        <p:nvSpPr>
          <p:cNvPr id="35" name="文本框 34"/>
          <p:cNvSpPr txBox="1">
            <a:spLocks noChangeArrowheads="1"/>
          </p:cNvSpPr>
          <p:nvPr/>
        </p:nvSpPr>
        <p:spPr bwMode="auto">
          <a:xfrm>
            <a:off x="931863" y="2867025"/>
            <a:ext cx="856325"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rPr>
              <a:t>ji</a:t>
            </a:r>
            <a:r>
              <a:rPr lang="en-US" altLang="zh-CN" sz="2800">
                <a:latin typeface="汉语拼音" panose="020B0604020202020204" pitchFamily="34" charset="0"/>
                <a:cs typeface="汉语拼音" panose="020B0604020202020204" pitchFamily="34" charset="0"/>
                <a:sym typeface="+mn-ea"/>
              </a:rPr>
              <a:t>ā</a:t>
            </a:r>
            <a:r>
              <a:rPr lang="en-US" altLang="zh-CN" sz="2800">
                <a:latin typeface="汉语拼音" panose="020B0604020202020204" pitchFamily="34" charset="0"/>
                <a:cs typeface="汉语拼音" panose="020B0604020202020204" pitchFamily="34" charset="0"/>
              </a:rPr>
              <a:t>n</a:t>
            </a:r>
            <a:endParaRPr lang="en-US" altLang="zh-CN" sz="2800">
              <a:latin typeface="汉语拼音" panose="020B0604020202020204" pitchFamily="34" charset="0"/>
              <a:cs typeface="汉语拼音" panose="020B0604020202020204" pitchFamily="34" charset="0"/>
            </a:endParaRPr>
          </a:p>
        </p:txBody>
      </p:sp>
      <p:sp>
        <p:nvSpPr>
          <p:cNvPr id="38" name="文本框 37"/>
          <p:cNvSpPr txBox="1">
            <a:spLocks noChangeArrowheads="1"/>
          </p:cNvSpPr>
          <p:nvPr/>
        </p:nvSpPr>
        <p:spPr bwMode="auto">
          <a:xfrm>
            <a:off x="1009650" y="1519238"/>
            <a:ext cx="854721"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rPr>
              <a:t>ji</a:t>
            </a:r>
            <a:r>
              <a:rPr lang="en-US" altLang="zh-CN" sz="2800" dirty="0" err="1">
                <a:latin typeface="汉语拼音" panose="020B0604020202020204" pitchFamily="34" charset="0"/>
                <a:cs typeface="汉语拼音" panose="020B0604020202020204" pitchFamily="34" charset="0"/>
                <a:sym typeface="+mn-ea"/>
              </a:rPr>
              <a:t>à</a:t>
            </a:r>
            <a:r>
              <a:rPr lang="en-US" altLang="zh-CN" sz="2800" dirty="0" err="1">
                <a:latin typeface="汉语拼音" panose="020B0604020202020204" pitchFamily="34" charset="0"/>
                <a:cs typeface="汉语拼音" panose="020B0604020202020204" pitchFamily="34" charset="0"/>
              </a:rPr>
              <a:t>n</a:t>
            </a:r>
            <a:endParaRPr lang="en-US" altLang="zh-CN" sz="2800" dirty="0">
              <a:latin typeface="汉语拼音" panose="020B0604020202020204" pitchFamily="34" charset="0"/>
              <a:cs typeface="汉语拼音" panose="020B0604020202020204" pitchFamily="34" charset="0"/>
            </a:endParaRPr>
          </a:p>
        </p:txBody>
      </p:sp>
      <p:sp>
        <p:nvSpPr>
          <p:cNvPr id="22534" name="文本框 38"/>
          <p:cNvSpPr txBox="1">
            <a:spLocks noChangeArrowheads="1"/>
          </p:cNvSpPr>
          <p:nvPr/>
        </p:nvSpPr>
        <p:spPr bwMode="auto">
          <a:xfrm>
            <a:off x="2065338" y="3389313"/>
            <a:ext cx="1138237" cy="519112"/>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中间</a:t>
            </a:r>
            <a:endParaRPr lang="zh-CN" altLang="en-US" sz="2800">
              <a:latin typeface="楷体" panose="02010609060101010101" pitchFamily="49" charset="-122"/>
              <a:ea typeface="楷体" panose="02010609060101010101" pitchFamily="49" charset="-122"/>
            </a:endParaRPr>
          </a:p>
        </p:txBody>
      </p:sp>
      <p:sp>
        <p:nvSpPr>
          <p:cNvPr id="22535" name="文本框 1"/>
          <p:cNvSpPr txBox="1">
            <a:spLocks noChangeArrowheads="1"/>
          </p:cNvSpPr>
          <p:nvPr/>
        </p:nvSpPr>
        <p:spPr bwMode="auto">
          <a:xfrm>
            <a:off x="298450" y="387350"/>
            <a:ext cx="2671763" cy="522288"/>
          </a:xfrm>
          <a:prstGeom prst="rect">
            <a:avLst/>
          </a:prstGeom>
          <a:noFill/>
          <a:ln w="9525">
            <a:noFill/>
            <a:miter lim="800000"/>
          </a:ln>
        </p:spPr>
        <p:txBody>
          <a:bodyPr wrap="none">
            <a:spAutoFit/>
          </a:bodyPr>
          <a:lstStyle/>
          <a:p>
            <a:r>
              <a:rPr lang="zh-CN" altLang="en-US" sz="2800" dirty="0">
                <a:latin typeface="楷体" panose="02010609060101010101" pitchFamily="49" charset="-122"/>
                <a:ea typeface="楷体" panose="02010609060101010101" pitchFamily="49" charset="-122"/>
              </a:rPr>
              <a:t>四、多音多义字</a:t>
            </a:r>
            <a:endParaRPr lang="zh-CN" altLang="en-US" sz="2800" dirty="0">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2065338" y="2487613"/>
            <a:ext cx="893762"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夜间</a:t>
            </a:r>
            <a:endParaRPr lang="zh-CN" altLang="en-US" sz="2800">
              <a:latin typeface="楷体" panose="02010609060101010101" pitchFamily="49" charset="-122"/>
              <a:ea typeface="楷体" panose="02010609060101010101" pitchFamily="49" charset="-122"/>
            </a:endParaRPr>
          </a:p>
        </p:txBody>
      </p:sp>
      <p:sp>
        <p:nvSpPr>
          <p:cNvPr id="4" name="文本框 3"/>
          <p:cNvSpPr txBox="1">
            <a:spLocks noChangeArrowheads="1"/>
          </p:cNvSpPr>
          <p:nvPr/>
        </p:nvSpPr>
        <p:spPr bwMode="auto">
          <a:xfrm>
            <a:off x="2001838" y="1544638"/>
            <a:ext cx="957262" cy="522287"/>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rPr>
              <a:t>间隙</a:t>
            </a:r>
            <a:endParaRPr lang="zh-CN" altLang="en-US" sz="2800" dirty="0">
              <a:latin typeface="楷体" panose="02010609060101010101" pitchFamily="49" charset="-122"/>
              <a:ea typeface="楷体" panose="02010609060101010101" pitchFamily="49" charset="-122"/>
            </a:endParaRPr>
          </a:p>
        </p:txBody>
      </p:sp>
      <p:sp>
        <p:nvSpPr>
          <p:cNvPr id="5" name="左大括号 4"/>
          <p:cNvSpPr/>
          <p:nvPr/>
        </p:nvSpPr>
        <p:spPr>
          <a:xfrm>
            <a:off x="1819275" y="1239838"/>
            <a:ext cx="76200" cy="1112837"/>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6" name="左大括号 5"/>
          <p:cNvSpPr/>
          <p:nvPr/>
        </p:nvSpPr>
        <p:spPr>
          <a:xfrm>
            <a:off x="1809750" y="2682875"/>
            <a:ext cx="76200" cy="1141413"/>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7" name="文本框 6"/>
          <p:cNvSpPr txBox="1">
            <a:spLocks noChangeArrowheads="1"/>
          </p:cNvSpPr>
          <p:nvPr/>
        </p:nvSpPr>
        <p:spPr bwMode="auto">
          <a:xfrm>
            <a:off x="2065338" y="2938463"/>
            <a:ext cx="893762"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单间</a:t>
            </a:r>
            <a:endParaRPr lang="zh-CN" altLang="en-US" sz="2800">
              <a:latin typeface="楷体" panose="02010609060101010101" pitchFamily="49" charset="-122"/>
              <a:ea typeface="楷体" panose="02010609060101010101" pitchFamily="49" charset="-122"/>
            </a:endParaRPr>
          </a:p>
        </p:txBody>
      </p:sp>
      <p:sp>
        <p:nvSpPr>
          <p:cNvPr id="8" name="文本框 7"/>
          <p:cNvSpPr txBox="1">
            <a:spLocks noChangeArrowheads="1"/>
          </p:cNvSpPr>
          <p:nvPr/>
        </p:nvSpPr>
        <p:spPr bwMode="auto">
          <a:xfrm>
            <a:off x="2001838" y="1965325"/>
            <a:ext cx="957262" cy="522288"/>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离间</a:t>
            </a:r>
            <a:endParaRPr lang="zh-CN" altLang="en-US" sz="2800">
              <a:latin typeface="楷体" panose="02010609060101010101" pitchFamily="49" charset="-122"/>
              <a:ea typeface="楷体" panose="02010609060101010101" pitchFamily="49" charset="-122"/>
            </a:endParaRPr>
          </a:p>
        </p:txBody>
      </p:sp>
      <p:sp>
        <p:nvSpPr>
          <p:cNvPr id="23" name="线形标注 1 22"/>
          <p:cNvSpPr/>
          <p:nvPr/>
        </p:nvSpPr>
        <p:spPr>
          <a:xfrm>
            <a:off x="4157663" y="1214438"/>
            <a:ext cx="4857750" cy="1652587"/>
          </a:xfrm>
          <a:prstGeom prst="borderCallout1">
            <a:avLst>
              <a:gd name="adj1" fmla="val 5381"/>
              <a:gd name="adj2" fmla="val 2285"/>
              <a:gd name="adj3" fmla="val 52421"/>
              <a:gd name="adj4" fmla="val -267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latin typeface="楷体" panose="02010609060101010101" pitchFamily="49" charset="-122"/>
                <a:ea typeface="楷体" panose="02010609060101010101" pitchFamily="49" charset="-122"/>
                <a:sym typeface="+mn-ea"/>
              </a:rPr>
              <a:t>    在</a:t>
            </a:r>
            <a:r>
              <a:rPr lang="zh-CN" altLang="en-US" sz="2800" dirty="0">
                <a:solidFill>
                  <a:schemeClr val="tx1"/>
                </a:solidFill>
                <a:latin typeface="楷体" panose="02010609060101010101" pitchFamily="49" charset="-122"/>
                <a:ea typeface="楷体" panose="02010609060101010101" pitchFamily="49" charset="-122"/>
                <a:sym typeface="+mn-ea"/>
              </a:rPr>
              <a:t>使用这个字时，一定要先把这个字的读音和意思弄明白，意思可以结合组词来理解，这样才能准确地应用。</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1174750" y="2144713"/>
            <a:ext cx="1019831"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rPr>
              <a:t>guān</a:t>
            </a:r>
            <a:endParaRPr lang="en-US" altLang="zh-CN" sz="2800">
              <a:latin typeface="汉语拼音" panose="020B0604020202020204" pitchFamily="34" charset="0"/>
              <a:cs typeface="汉语拼音" panose="020B0604020202020204" pitchFamily="34" charset="0"/>
            </a:endParaRPr>
          </a:p>
        </p:txBody>
      </p:sp>
      <p:sp>
        <p:nvSpPr>
          <p:cNvPr id="9" name="左大括号 8"/>
          <p:cNvSpPr/>
          <p:nvPr/>
        </p:nvSpPr>
        <p:spPr>
          <a:xfrm>
            <a:off x="935038" y="1130300"/>
            <a:ext cx="279400" cy="1260475"/>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16" name="文本框 15"/>
          <p:cNvSpPr txBox="1">
            <a:spLocks noChangeArrowheads="1"/>
          </p:cNvSpPr>
          <p:nvPr/>
        </p:nvSpPr>
        <p:spPr bwMode="auto">
          <a:xfrm>
            <a:off x="1214438" y="904875"/>
            <a:ext cx="1018227"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rPr>
              <a:t>gu</a:t>
            </a:r>
            <a:r>
              <a:rPr lang="en-US" altLang="zh-CN" sz="2800" dirty="0" err="1">
                <a:latin typeface="汉语拼音" panose="020B0604020202020204" pitchFamily="34" charset="0"/>
                <a:cs typeface="汉语拼音" panose="020B0604020202020204" pitchFamily="34" charset="0"/>
                <a:sym typeface="+mn-ea"/>
              </a:rPr>
              <a:t>à</a:t>
            </a:r>
            <a:r>
              <a:rPr lang="en-US" altLang="zh-CN" sz="2800" dirty="0" err="1">
                <a:latin typeface="汉语拼音" panose="020B0604020202020204" pitchFamily="34" charset="0"/>
                <a:cs typeface="汉语拼音" panose="020B0604020202020204" pitchFamily="34" charset="0"/>
              </a:rPr>
              <a:t>n</a:t>
            </a:r>
            <a:endParaRPr lang="en-US" altLang="zh-CN" sz="2800" dirty="0">
              <a:latin typeface="汉语拼音" panose="020B0604020202020204" pitchFamily="34" charset="0"/>
              <a:cs typeface="汉语拼音" panose="020B0604020202020204" pitchFamily="34" charset="0"/>
            </a:endParaRPr>
          </a:p>
        </p:txBody>
      </p:sp>
      <p:sp>
        <p:nvSpPr>
          <p:cNvPr id="18" name="文本框 17"/>
          <p:cNvSpPr txBox="1">
            <a:spLocks noChangeArrowheads="1"/>
          </p:cNvSpPr>
          <p:nvPr/>
        </p:nvSpPr>
        <p:spPr bwMode="auto">
          <a:xfrm>
            <a:off x="396875" y="1520825"/>
            <a:ext cx="538163"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冠</a:t>
            </a:r>
            <a:endParaRPr lang="zh-CN" altLang="en-US" sz="2800">
              <a:latin typeface="楷体" panose="02010609060101010101" pitchFamily="49" charset="-122"/>
              <a:ea typeface="楷体" panose="02010609060101010101" pitchFamily="49" charset="-122"/>
            </a:endParaRPr>
          </a:p>
        </p:txBody>
      </p:sp>
      <p:sp>
        <p:nvSpPr>
          <p:cNvPr id="26" name="文本框 25"/>
          <p:cNvSpPr txBox="1">
            <a:spLocks noChangeArrowheads="1"/>
          </p:cNvSpPr>
          <p:nvPr/>
        </p:nvSpPr>
        <p:spPr bwMode="auto">
          <a:xfrm>
            <a:off x="2371725" y="495300"/>
            <a:ext cx="895350" cy="520700"/>
          </a:xfrm>
          <a:prstGeom prst="rect">
            <a:avLst/>
          </a:prstGeom>
          <a:noFill/>
          <a:ln w="9525">
            <a:noFill/>
            <a:miter lim="800000"/>
          </a:ln>
        </p:spPr>
        <p:txBody>
          <a:bodyPr>
            <a:spAutoFit/>
          </a:bodyPr>
          <a:lstStyle/>
          <a:p>
            <a:r>
              <a:rPr lang="zh-CN" altLang="en-US" sz="2800">
                <a:latin typeface="楷体" panose="02010609060101010101" pitchFamily="49" charset="-122"/>
                <a:ea typeface="楷体" panose="02010609060101010101" pitchFamily="49" charset="-122"/>
              </a:rPr>
              <a:t>冠军</a:t>
            </a:r>
            <a:endParaRPr lang="zh-CN" altLang="en-US" sz="2800">
              <a:latin typeface="楷体" panose="02010609060101010101" pitchFamily="49" charset="-122"/>
              <a:ea typeface="楷体" panose="02010609060101010101" pitchFamily="49" charset="-122"/>
            </a:endParaRPr>
          </a:p>
        </p:txBody>
      </p:sp>
      <p:sp>
        <p:nvSpPr>
          <p:cNvPr id="27" name="文本框 26"/>
          <p:cNvSpPr txBox="1">
            <a:spLocks noChangeArrowheads="1"/>
          </p:cNvSpPr>
          <p:nvPr/>
        </p:nvSpPr>
        <p:spPr bwMode="auto">
          <a:xfrm>
            <a:off x="2371725" y="1797050"/>
            <a:ext cx="895350" cy="520700"/>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衣冠</a:t>
            </a:r>
            <a:endParaRPr lang="zh-CN" altLang="en-US" sz="280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2371725" y="2454275"/>
            <a:ext cx="895350"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王冠</a:t>
            </a:r>
            <a:endParaRPr lang="zh-CN" altLang="en-US" sz="2800">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2371725" y="960438"/>
            <a:ext cx="895350"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夺冠</a:t>
            </a:r>
            <a:endParaRPr lang="zh-CN" altLang="en-US" sz="2800">
              <a:latin typeface="楷体" panose="02010609060101010101" pitchFamily="49" charset="-122"/>
              <a:ea typeface="楷体" panose="02010609060101010101" pitchFamily="49" charset="-122"/>
            </a:endParaRPr>
          </a:p>
        </p:txBody>
      </p:sp>
      <p:sp>
        <p:nvSpPr>
          <p:cNvPr id="6" name="文本框 5"/>
          <p:cNvSpPr txBox="1">
            <a:spLocks noChangeArrowheads="1"/>
          </p:cNvSpPr>
          <p:nvPr/>
        </p:nvSpPr>
        <p:spPr bwMode="auto">
          <a:xfrm>
            <a:off x="2371725" y="1427163"/>
            <a:ext cx="895350" cy="522287"/>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冠礼</a:t>
            </a:r>
            <a:endParaRPr lang="zh-CN" altLang="en-US" sz="2800">
              <a:latin typeface="楷体" panose="02010609060101010101" pitchFamily="49" charset="-122"/>
              <a:ea typeface="楷体" panose="02010609060101010101" pitchFamily="49" charset="-122"/>
            </a:endParaRPr>
          </a:p>
        </p:txBody>
      </p:sp>
      <p:sp>
        <p:nvSpPr>
          <p:cNvPr id="7" name="左大括号 6"/>
          <p:cNvSpPr/>
          <p:nvPr/>
        </p:nvSpPr>
        <p:spPr>
          <a:xfrm>
            <a:off x="2147888" y="1947863"/>
            <a:ext cx="153987" cy="9144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8" name="左大括号 7"/>
          <p:cNvSpPr/>
          <p:nvPr/>
        </p:nvSpPr>
        <p:spPr>
          <a:xfrm>
            <a:off x="2147888" y="608013"/>
            <a:ext cx="223837" cy="1189037"/>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23" name="线形标注 1 22"/>
          <p:cNvSpPr/>
          <p:nvPr/>
        </p:nvSpPr>
        <p:spPr>
          <a:xfrm>
            <a:off x="4157663" y="1214438"/>
            <a:ext cx="4857750" cy="1652587"/>
          </a:xfrm>
          <a:prstGeom prst="borderCallout1">
            <a:avLst>
              <a:gd name="adj1" fmla="val 5381"/>
              <a:gd name="adj2" fmla="val 2285"/>
              <a:gd name="adj3" fmla="val 52421"/>
              <a:gd name="adj4" fmla="val -267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dirty="0" smtClean="0">
                <a:solidFill>
                  <a:schemeClr val="tx1"/>
                </a:solidFill>
                <a:latin typeface="楷体" panose="02010609060101010101" pitchFamily="49" charset="-122"/>
                <a:ea typeface="楷体" panose="02010609060101010101" pitchFamily="49" charset="-122"/>
                <a:sym typeface="+mn-ea"/>
              </a:rPr>
              <a:t>    只有</a:t>
            </a:r>
            <a:r>
              <a:rPr lang="zh-CN" altLang="en-US" sz="2800" dirty="0">
                <a:solidFill>
                  <a:schemeClr val="tx1"/>
                </a:solidFill>
                <a:latin typeface="楷体" panose="02010609060101010101" pitchFamily="49" charset="-122"/>
                <a:ea typeface="楷体" panose="02010609060101010101" pitchFamily="49" charset="-122"/>
                <a:sym typeface="+mn-ea"/>
              </a:rPr>
              <a:t>在表示帽子或像帽子一样的东西时，读</a:t>
            </a:r>
            <a:r>
              <a:rPr lang="zh-CN" altLang="en-US" sz="2800" dirty="0">
                <a:solidFill>
                  <a:schemeClr val="tx1"/>
                </a:solidFill>
                <a:latin typeface="+mj-lt"/>
                <a:ea typeface="楷体" panose="02010609060101010101" pitchFamily="49" charset="-122"/>
                <a:cs typeface="+mj-lt"/>
                <a:sym typeface="+mn-ea"/>
              </a:rPr>
              <a:t>“</a:t>
            </a:r>
            <a:r>
              <a:rPr lang="zh-CN" altLang="en-US" sz="2800" dirty="0">
                <a:solidFill>
                  <a:schemeClr val="tx1"/>
                </a:solidFill>
                <a:latin typeface="汉语拼音" panose="020B0604020202020204" pitchFamily="34" charset="0"/>
                <a:ea typeface="楷体" panose="02010609060101010101" pitchFamily="49" charset="-122"/>
                <a:cs typeface="汉语拼音" panose="020B0604020202020204" pitchFamily="34" charset="0"/>
                <a:sym typeface="+mn-ea"/>
              </a:rPr>
              <a:t>guān</a:t>
            </a:r>
            <a:r>
              <a:rPr lang="zh-CN" altLang="en-US" sz="2800" dirty="0">
                <a:solidFill>
                  <a:schemeClr val="tx1"/>
                </a:solidFill>
                <a:latin typeface="+mj-lt"/>
                <a:ea typeface="楷体" panose="02010609060101010101" pitchFamily="49" charset="-122"/>
                <a:cs typeface="+mj-lt"/>
                <a:sym typeface="+mn-ea"/>
              </a:rPr>
              <a:t>”</a:t>
            </a:r>
            <a:r>
              <a:rPr lang="zh-CN" altLang="en-US" sz="2800" dirty="0">
                <a:solidFill>
                  <a:schemeClr val="tx1"/>
                </a:solidFill>
                <a:latin typeface="楷体" panose="02010609060101010101" pitchFamily="49" charset="-122"/>
                <a:ea typeface="楷体" panose="02010609060101010101" pitchFamily="49" charset="-122"/>
                <a:sym typeface="+mn-ea"/>
              </a:rPr>
              <a:t>，其余都读</a:t>
            </a:r>
            <a:r>
              <a:rPr lang="zh-CN" altLang="en-US" sz="2800" dirty="0">
                <a:solidFill>
                  <a:schemeClr val="tx1"/>
                </a:solidFill>
                <a:ea typeface="楷体" panose="02010609060101010101" pitchFamily="49" charset="-122"/>
                <a:cs typeface="+mn-lt"/>
                <a:sym typeface="+mn-ea"/>
              </a:rPr>
              <a:t>“</a:t>
            </a:r>
            <a:r>
              <a:rPr lang="zh-CN" altLang="en-US" sz="2800" dirty="0">
                <a:solidFill>
                  <a:schemeClr val="tx1"/>
                </a:solidFill>
                <a:latin typeface="汉语拼音" panose="020B0604020202020204" pitchFamily="34" charset="0"/>
                <a:ea typeface="楷体" panose="02010609060101010101" pitchFamily="49" charset="-122"/>
                <a:cs typeface="汉语拼音" panose="020B0604020202020204" pitchFamily="34" charset="0"/>
                <a:sym typeface="+mn-ea"/>
              </a:rPr>
              <a:t>guàn</a:t>
            </a:r>
            <a:r>
              <a:rPr lang="zh-CN" altLang="en-US" sz="2800" dirty="0">
                <a:solidFill>
                  <a:schemeClr val="tx1"/>
                </a:solidFill>
                <a:ea typeface="楷体" panose="02010609060101010101" pitchFamily="49" charset="-122"/>
                <a:cs typeface="+mn-lt"/>
                <a:sym typeface="+mn-ea"/>
              </a:rPr>
              <a:t>”</a:t>
            </a:r>
            <a:r>
              <a:rPr lang="zh-CN" altLang="en-US" sz="2800" dirty="0">
                <a:solidFill>
                  <a:schemeClr val="tx1"/>
                </a:solidFill>
                <a:latin typeface="楷体" panose="02010609060101010101" pitchFamily="49" charset="-122"/>
                <a:ea typeface="楷体" panose="02010609060101010101" pitchFamily="49" charset="-122"/>
                <a:sym typeface="+mn-ea"/>
              </a:rPr>
              <a:t>。</a:t>
            </a:r>
            <a:endParaRPr lang="zh-CN" altLang="en-US" sz="2800" dirty="0">
              <a:solidFill>
                <a:schemeClr val="tx1"/>
              </a:solidFill>
              <a:latin typeface="楷体" panose="02010609060101010101" pitchFamily="49" charset="-122"/>
              <a:ea typeface="楷体" panose="02010609060101010101" pitchFamily="49" charset="-122"/>
              <a:sym typeface="+mn-ea"/>
            </a:endParaRPr>
          </a:p>
        </p:txBody>
      </p:sp>
      <p:sp>
        <p:nvSpPr>
          <p:cNvPr id="20" name="左大括号 19"/>
          <p:cNvSpPr/>
          <p:nvPr/>
        </p:nvSpPr>
        <p:spPr>
          <a:xfrm>
            <a:off x="1050925" y="3289300"/>
            <a:ext cx="155575" cy="9144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sz="2800">
              <a:latin typeface="楷体" panose="02010609060101010101" pitchFamily="49" charset="-122"/>
              <a:ea typeface="楷体" panose="02010609060101010101" pitchFamily="49" charset="-122"/>
            </a:endParaRPr>
          </a:p>
        </p:txBody>
      </p:sp>
      <p:sp>
        <p:nvSpPr>
          <p:cNvPr id="24" name="文本框 23"/>
          <p:cNvSpPr txBox="1">
            <a:spLocks noChangeArrowheads="1"/>
          </p:cNvSpPr>
          <p:nvPr/>
        </p:nvSpPr>
        <p:spPr bwMode="auto">
          <a:xfrm>
            <a:off x="1266825" y="3165475"/>
            <a:ext cx="734496" cy="523220"/>
          </a:xfrm>
          <a:prstGeom prst="rect">
            <a:avLst/>
          </a:prstGeom>
          <a:noFill/>
          <a:ln w="9525">
            <a:noFill/>
            <a:miter lim="800000"/>
          </a:ln>
        </p:spPr>
        <p:txBody>
          <a:bodyPr wrap="none">
            <a:spAutoFit/>
          </a:bodyPr>
          <a:lstStyle/>
          <a:p>
            <a:r>
              <a:rPr lang="en-US" altLang="zh-CN" sz="2800" dirty="0" err="1">
                <a:latin typeface="汉语拼音" panose="020B0604020202020204" pitchFamily="34" charset="0"/>
                <a:cs typeface="汉语拼音" panose="020B0604020202020204" pitchFamily="34" charset="0"/>
              </a:rPr>
              <a:t>rén</a:t>
            </a:r>
            <a:endParaRPr lang="en-US" altLang="zh-CN" sz="2800" dirty="0">
              <a:latin typeface="汉语拼音" panose="020B0604020202020204" pitchFamily="34" charset="0"/>
              <a:cs typeface="汉语拼音" panose="020B0604020202020204" pitchFamily="34" charset="0"/>
            </a:endParaRPr>
          </a:p>
        </p:txBody>
      </p:sp>
      <p:sp>
        <p:nvSpPr>
          <p:cNvPr id="25" name="文本框 24"/>
          <p:cNvSpPr txBox="1">
            <a:spLocks noChangeArrowheads="1"/>
          </p:cNvSpPr>
          <p:nvPr/>
        </p:nvSpPr>
        <p:spPr bwMode="auto">
          <a:xfrm>
            <a:off x="1266825" y="3860800"/>
            <a:ext cx="734496" cy="523220"/>
          </a:xfrm>
          <a:prstGeom prst="rect">
            <a:avLst/>
          </a:prstGeom>
          <a:noFill/>
          <a:ln w="9525">
            <a:noFill/>
            <a:miter lim="800000"/>
          </a:ln>
        </p:spPr>
        <p:txBody>
          <a:bodyPr wrap="none">
            <a:spAutoFit/>
          </a:bodyPr>
          <a:lstStyle/>
          <a:p>
            <a:r>
              <a:rPr lang="en-US" altLang="zh-CN" sz="2800">
                <a:latin typeface="汉语拼音" panose="020B0604020202020204" pitchFamily="34" charset="0"/>
                <a:cs typeface="汉语拼音" panose="020B0604020202020204" pitchFamily="34" charset="0"/>
                <a:sym typeface="+mn-ea"/>
              </a:rPr>
              <a:t>rèn</a:t>
            </a:r>
            <a:endParaRPr lang="en-US" altLang="zh-CN" sz="2800">
              <a:latin typeface="汉语拼音" panose="020B0604020202020204" pitchFamily="34" charset="0"/>
              <a:cs typeface="汉语拼音" panose="020B0604020202020204" pitchFamily="34" charset="0"/>
              <a:sym typeface="+mn-ea"/>
            </a:endParaRPr>
          </a:p>
        </p:txBody>
      </p:sp>
      <p:sp>
        <p:nvSpPr>
          <p:cNvPr id="11" name="文本框 10"/>
          <p:cNvSpPr txBox="1">
            <a:spLocks noChangeArrowheads="1"/>
          </p:cNvSpPr>
          <p:nvPr/>
        </p:nvSpPr>
        <p:spPr bwMode="auto">
          <a:xfrm>
            <a:off x="1855788" y="3860800"/>
            <a:ext cx="893762" cy="520700"/>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任何</a:t>
            </a:r>
            <a:endParaRPr lang="zh-CN" altLang="en-US" sz="2800">
              <a:latin typeface="楷体" panose="02010609060101010101" pitchFamily="49" charset="-122"/>
              <a:ea typeface="楷体" panose="02010609060101010101" pitchFamily="49" charset="-122"/>
            </a:endParaRPr>
          </a:p>
        </p:txBody>
      </p:sp>
      <p:sp>
        <p:nvSpPr>
          <p:cNvPr id="12" name="文本框 11"/>
          <p:cNvSpPr txBox="1">
            <a:spLocks noChangeArrowheads="1"/>
          </p:cNvSpPr>
          <p:nvPr/>
        </p:nvSpPr>
        <p:spPr bwMode="auto">
          <a:xfrm>
            <a:off x="1855788" y="3165475"/>
            <a:ext cx="893762"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任丘</a:t>
            </a:r>
            <a:endParaRPr lang="zh-CN" altLang="en-US" sz="2800">
              <a:latin typeface="楷体" panose="02010609060101010101" pitchFamily="49" charset="-122"/>
              <a:ea typeface="楷体" panose="02010609060101010101" pitchFamily="49" charset="-122"/>
            </a:endParaRPr>
          </a:p>
        </p:txBody>
      </p:sp>
      <p:sp>
        <p:nvSpPr>
          <p:cNvPr id="28" name="文本框 27"/>
          <p:cNvSpPr txBox="1">
            <a:spLocks noChangeArrowheads="1"/>
          </p:cNvSpPr>
          <p:nvPr/>
        </p:nvSpPr>
        <p:spPr bwMode="auto">
          <a:xfrm>
            <a:off x="563563" y="3521075"/>
            <a:ext cx="538162" cy="522288"/>
          </a:xfrm>
          <a:prstGeom prst="rect">
            <a:avLst/>
          </a:prstGeom>
          <a:noFill/>
          <a:ln w="9525">
            <a:noFill/>
            <a:miter lim="800000"/>
          </a:ln>
        </p:spPr>
        <p:txBody>
          <a:bodyPr wrap="none">
            <a:spAutoFit/>
          </a:bodyPr>
          <a:lstStyle/>
          <a:p>
            <a:r>
              <a:rPr lang="zh-CN" altLang="en-US" sz="2800">
                <a:latin typeface="楷体" panose="02010609060101010101" pitchFamily="49" charset="-122"/>
                <a:ea typeface="楷体" panose="02010609060101010101" pitchFamily="49" charset="-122"/>
              </a:rPr>
              <a:t>任</a:t>
            </a:r>
            <a:endParaRPr lang="zh-CN" altLang="en-US" sz="28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FFF00"/>
        </a:solidFill>
      </a:spPr>
      <a:bodyPr wrap="none" rtlCol="0" anchor="t">
        <a:spAutoFit/>
        <a:scene3d>
          <a:camera prst="orthographicFront"/>
          <a:lightRig rig="threePt" dir="t"/>
        </a:scene3d>
      </a:bodyPr>
      <a:lstStyle>
        <a:defPPr>
          <a:defRPr lang="zh-CN" altLang="en-US" sz="2800" dirty="0" smtClean="0">
            <a:solidFill>
              <a:schemeClr val="tx1"/>
            </a:solidFill>
            <a:effectLst>
              <a:outerShdw blurRad="38100" dist="19050" dir="2700000" algn="tl" rotWithShape="0">
                <a:schemeClr val="dk1">
                  <a:alpha val="40000"/>
                </a:schemeClr>
              </a:outerShdw>
            </a:effectLst>
          </a:defRPr>
        </a:defPPr>
      </a:lstStyle>
    </a:tx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5980</Words>
  <Application>WPS 演示</Application>
  <PresentationFormat>全屏显示(16:9)</PresentationFormat>
  <Paragraphs>774</Paragraphs>
  <Slides>45</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45</vt:i4>
      </vt:variant>
    </vt:vector>
  </HeadingPairs>
  <TitlesOfParts>
    <vt:vector size="58" baseType="lpstr">
      <vt:lpstr>Arial</vt:lpstr>
      <vt:lpstr>宋体</vt:lpstr>
      <vt:lpstr>Wingdings</vt:lpstr>
      <vt:lpstr>黑体</vt:lpstr>
      <vt:lpstr>幼圆</vt:lpstr>
      <vt:lpstr>楷体</vt:lpstr>
      <vt:lpstr>汉语拼音</vt:lpstr>
      <vt:lpstr>微软雅黑</vt:lpstr>
      <vt:lpstr>Arial Unicode MS</vt:lpstr>
      <vt:lpstr>Calibri</vt:lpstr>
      <vt:lpstr>Xingkai SC</vt:lpstr>
      <vt:lpstr>Perpetua</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3588.pptx</dc:title>
  <dc:creator/>
  <cp:lastModifiedBy>秋日宁静</cp:lastModifiedBy>
  <cp:revision>484</cp:revision>
  <dcterms:created xsi:type="dcterms:W3CDTF">2017-03-17T02:28:00Z</dcterms:created>
  <dcterms:modified xsi:type="dcterms:W3CDTF">2020-06-08T12:16:48Z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