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39"/>
  </p:notesMasterIdLst>
  <p:sldIdLst>
    <p:sldId id="1296" r:id="rId3"/>
    <p:sldId id="1069" r:id="rId4"/>
    <p:sldId id="1604" r:id="rId5"/>
    <p:sldId id="1490" r:id="rId6"/>
    <p:sldId id="1491" r:id="rId7"/>
    <p:sldId id="1492" r:id="rId8"/>
    <p:sldId id="1496" r:id="rId9"/>
    <p:sldId id="1573" r:id="rId10"/>
    <p:sldId id="1571" r:id="rId11"/>
    <p:sldId id="1373" r:id="rId12"/>
    <p:sldId id="1574" r:id="rId13"/>
    <p:sldId id="1575" r:id="rId14"/>
    <p:sldId id="1580" r:id="rId15"/>
    <p:sldId id="1576" r:id="rId16"/>
    <p:sldId id="1577" r:id="rId17"/>
    <p:sldId id="1578" r:id="rId18"/>
    <p:sldId id="1579" r:id="rId19"/>
    <p:sldId id="1510" r:id="rId20"/>
    <p:sldId id="1414" r:id="rId21"/>
    <p:sldId id="1449" r:id="rId22"/>
    <p:sldId id="1415" r:id="rId23"/>
    <p:sldId id="1511" r:id="rId24"/>
    <p:sldId id="1450" r:id="rId25"/>
    <p:sldId id="1588" r:id="rId26"/>
    <p:sldId id="1589" r:id="rId27"/>
    <p:sldId id="1605" r:id="rId28"/>
    <p:sldId id="1591" r:id="rId29"/>
    <p:sldId id="1583" r:id="rId30"/>
    <p:sldId id="1590" r:id="rId31"/>
    <p:sldId id="1594" r:id="rId32"/>
    <p:sldId id="1585" r:id="rId33"/>
    <p:sldId id="1600" r:id="rId34"/>
    <p:sldId id="1602" r:id="rId35"/>
    <p:sldId id="1448" r:id="rId36"/>
    <p:sldId id="1603" r:id="rId37"/>
    <p:sldId id="1401" r:id="rId38"/>
  </p:sldIdLst>
  <p:sldSz cx="9144000" cy="5143500" type="screen16x9"/>
  <p:notesSz cx="6858000" cy="9144000"/>
  <p:embeddedFontLst>
    <p:embeddedFont>
      <p:font typeface="黑体" panose="02010609060101010101" pitchFamily="49" charset="-122"/>
      <p:regular r:id="rId43"/>
    </p:embeddedFont>
    <p:embeddedFont>
      <p:font typeface="幼圆" panose="02010509060101010101" charset="-122"/>
      <p:regular r:id="rId44"/>
    </p:embeddedFont>
    <p:embeddedFont>
      <p:font typeface="楷体" panose="02010609060101010101" charset="-122"/>
      <p:regular r:id="rId45"/>
    </p:embeddedFont>
    <p:embeddedFont>
      <p:font typeface="汉语拼音" panose="020B0604020202020204" pitchFamily="34" charset="0"/>
      <p:regular r:id="rId46"/>
    </p:embeddedFont>
    <p:embeddedFont>
      <p:font typeface="Calibri" panose="020F0502020204030204" charset="0"/>
      <p:regular r:id="rId47"/>
      <p:bold r:id="rId48"/>
      <p:italic r:id="rId49"/>
      <p:boldItalic r:id="rId50"/>
    </p:embeddedFont>
  </p:embeddedFont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29A6DE"/>
    <a:srgbClr val="CBF1FF"/>
    <a:srgbClr val="D1F5B8"/>
    <a:srgbClr val="0000FF"/>
    <a:srgbClr val="0B5FD1"/>
    <a:srgbClr val="ECAAC3"/>
    <a:srgbClr val="98D267"/>
    <a:srgbClr val="D2F5B9"/>
    <a:srgbClr val="53B9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72" autoAdjust="0"/>
    <p:restoredTop sz="94455" autoAdjust="0"/>
  </p:normalViewPr>
  <p:slideViewPr>
    <p:cSldViewPr>
      <p:cViewPr>
        <p:scale>
          <a:sx n="90" d="100"/>
          <a:sy n="90" d="100"/>
        </p:scale>
        <p:origin x="-972" y="-462"/>
      </p:cViewPr>
      <p:guideLst>
        <p:guide orient="horz" pos="1772"/>
        <p:guide pos="32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35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0" Type="http://schemas.openxmlformats.org/officeDocument/2006/relationships/font" Target="fonts/font8.fntdata"/><Relationship Id="rId5" Type="http://schemas.openxmlformats.org/officeDocument/2006/relationships/slide" Target="slides/slide3.xml"/><Relationship Id="rId49" Type="http://schemas.openxmlformats.org/officeDocument/2006/relationships/font" Target="fonts/font7.fntdata"/><Relationship Id="rId48" Type="http://schemas.openxmlformats.org/officeDocument/2006/relationships/font" Target="fonts/font6.fntdata"/><Relationship Id="rId47" Type="http://schemas.openxmlformats.org/officeDocument/2006/relationships/font" Target="fonts/font5.fntdata"/><Relationship Id="rId46" Type="http://schemas.openxmlformats.org/officeDocument/2006/relationships/font" Target="fonts/font4.fntdata"/><Relationship Id="rId45" Type="http://schemas.openxmlformats.org/officeDocument/2006/relationships/font" Target="fonts/font3.fntdata"/><Relationship Id="rId44" Type="http://schemas.openxmlformats.org/officeDocument/2006/relationships/font" Target="fonts/font2.fntdata"/><Relationship Id="rId43" Type="http://schemas.openxmlformats.org/officeDocument/2006/relationships/font" Target="fonts/font1.fntdata"/><Relationship Id="rId42" Type="http://schemas.openxmlformats.org/officeDocument/2006/relationships/tableStyles" Target="tableStyles.xml"/><Relationship Id="rId41" Type="http://schemas.openxmlformats.org/officeDocument/2006/relationships/viewProps" Target="viewProps.xml"/><Relationship Id="rId40" Type="http://schemas.openxmlformats.org/officeDocument/2006/relationships/presProps" Target="presProps.xml"/><Relationship Id="rId4" Type="http://schemas.openxmlformats.org/officeDocument/2006/relationships/slide" Target="slides/slide2.xml"/><Relationship Id="rId39" Type="http://schemas.openxmlformats.org/officeDocument/2006/relationships/notesMaster" Target="notesMasters/notesMaster1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2E35E-6DB1-4671-AA13-E9173BD066D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CD010-A9A3-4117-BFBF-9C1583B3E14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 userDrawn="1"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0" y="3632200"/>
            <a:ext cx="91567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3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7175" lvl="0" indent="-257175" algn="l" defTabSz="6858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57530" lvl="1" indent="-214630" algn="l" defTabSz="6858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lvl="2" indent="-171450" algn="l" defTabSz="6858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lvl="3" indent="-171450" algn="l" defTabSz="6858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050" lvl="4" indent="-171450" algn="l" defTabSz="6858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5950" lvl="5" indent="-171450" algn="l" defTabSz="6858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28850" lvl="6" indent="-171450" algn="l" defTabSz="6858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1750" lvl="7" indent="-171450" algn="l" defTabSz="6858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4650" lvl="8" indent="-171450" algn="l" defTabSz="6858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2900" lvl="1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685800" lvl="2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028700" lvl="3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371600" lvl="4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1714500" lvl="5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057400" lvl="6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2400300" lvl="7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2743200" lvl="8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5"/>
          <p:cNvSpPr txBox="1"/>
          <p:nvPr/>
        </p:nvSpPr>
        <p:spPr>
          <a:xfrm>
            <a:off x="1115616" y="1332547"/>
            <a:ext cx="6793834" cy="1620444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7200" b="1" spc="4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第</a:t>
            </a:r>
            <a:r>
              <a:rPr lang="zh-CN" altLang="en-US" sz="7200" b="1" spc="450" dirty="0">
                <a:solidFill>
                  <a:prstClr val="black">
                    <a:lumMod val="85000"/>
                    <a:lumOff val="15000"/>
                  </a:prst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三</a:t>
            </a:r>
            <a:r>
              <a:rPr lang="zh-CN" altLang="en-US" sz="7200" b="1" spc="4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单元复习</a:t>
            </a:r>
            <a:endParaRPr lang="zh-CN" altLang="en-US" sz="7200" b="1" spc="450" dirty="0">
              <a:solidFill>
                <a:prstClr val="black">
                  <a:lumMod val="85000"/>
                  <a:lumOff val="15000"/>
                </a:prstClr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 flipH="1">
            <a:off x="277" y="109038"/>
            <a:ext cx="3203575" cy="252095"/>
          </a:xfrm>
          <a:prstGeom prst="rect">
            <a:avLst/>
          </a:prstGeom>
          <a:gradFill flip="none" rotWithShape="1">
            <a:gsLst>
              <a:gs pos="40000">
                <a:schemeClr val="bg1"/>
              </a:gs>
              <a:gs pos="99000">
                <a:schemeClr val="bg1">
                  <a:alpha val="0"/>
                </a:schemeClr>
              </a:gs>
              <a:gs pos="77000">
                <a:schemeClr val="bg1">
                  <a:alpha val="59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TextBox 2"/>
          <p:cNvSpPr txBox="1"/>
          <p:nvPr/>
        </p:nvSpPr>
        <p:spPr>
          <a:xfrm>
            <a:off x="189166" y="109163"/>
            <a:ext cx="16081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/>
              <a:t>语文    </a:t>
            </a:r>
            <a:r>
              <a:rPr lang="zh-CN" altLang="en-US" sz="1200" dirty="0" smtClean="0"/>
              <a:t>五年级    </a:t>
            </a:r>
            <a:r>
              <a:rPr lang="zh-CN" altLang="en-US" sz="1200" dirty="0"/>
              <a:t>上册</a:t>
            </a:r>
            <a:endParaRPr lang="zh-CN" altLang="en-US" sz="1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11455" y="405130"/>
            <a:ext cx="1021080" cy="5988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300">
                <a:solidFill>
                  <a:schemeClr val="tx1"/>
                </a:solidFill>
                <a:uFillTx/>
                <a:latin typeface="幼圆" panose="02010509060101010101" charset="-122"/>
                <a:ea typeface="幼圆" panose="02010509060101010101" charset="-122"/>
              </a:rPr>
              <a:t>词语</a:t>
            </a:r>
            <a:endParaRPr lang="zh-CN" altLang="en-US" sz="3300">
              <a:solidFill>
                <a:schemeClr val="tx1"/>
              </a:solidFill>
              <a:uFillTx/>
              <a:latin typeface="幼圆" panose="02010509060101010101" charset="-122"/>
              <a:ea typeface="幼圆" panose="020105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57158" y="1520822"/>
            <a:ext cx="2316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一、重点词语</a:t>
            </a:r>
            <a:endParaRPr lang="zh-CN" altLang="en-US" sz="28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" name="文本框 2"/>
          <p:cNvSpPr txBox="1"/>
          <p:nvPr/>
        </p:nvSpPr>
        <p:spPr>
          <a:xfrm>
            <a:off x="357158" y="2143122"/>
            <a:ext cx="818515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飞禽走兽   千真万确    狂风怒号   倾盆大雨    震天动地   自由自在    相依为命   勤勤恳恳   眉笑眼开   美中不足    无拘无束   恋恋不舍    怒气冲冲</a:t>
            </a:r>
            <a:endParaRPr lang="zh-CN" altLang="en-US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290195" y="642924"/>
            <a:ext cx="885380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千真万确</a:t>
            </a:r>
            <a:r>
              <a:rPr lang="en-US" altLang="zh-CN" sz="2800" dirty="0">
                <a:latin typeface="+mj-lt"/>
                <a:ea typeface="楷体" panose="02010609060101010101" charset="-122"/>
                <a:cs typeface="+mj-lt"/>
              </a:rPr>
              <a:t>(</a:t>
            </a:r>
            <a:r>
              <a:rPr lang="zh-CN" altLang="en-US" sz="2800" dirty="0">
                <a:latin typeface="+mj-lt"/>
                <a:ea typeface="楷体" panose="02010609060101010101" charset="-122"/>
                <a:cs typeface="+mj-lt"/>
              </a:rPr>
              <a:t> </a:t>
            </a:r>
            <a:r>
              <a:rPr lang="zh-CN" altLang="en-US" sz="2800" dirty="0">
                <a:latin typeface="汉语拼音" panose="020B0604020202020204" pitchFamily="34" charset="0"/>
                <a:ea typeface="楷体" panose="02010609060101010101" charset="-122"/>
                <a:cs typeface="汉语拼音" panose="020B0604020202020204" pitchFamily="34" charset="0"/>
              </a:rPr>
              <a:t>qiān zhēn wàn què</a:t>
            </a:r>
            <a:r>
              <a:rPr lang="en-US" altLang="zh-CN" sz="2800" dirty="0">
                <a:latin typeface="+mj-lt"/>
                <a:ea typeface="楷体" panose="02010609060101010101" charset="-122"/>
                <a:cs typeface="+mj-lt"/>
                <a:sym typeface="+mn-ea"/>
              </a:rPr>
              <a:t>)</a:t>
            </a: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：</a:t>
            </a: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形容情况非常属实。</a:t>
            </a:r>
            <a:endParaRPr lang="zh-CN" altLang="en-US" sz="28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90195" y="1265224"/>
            <a:ext cx="8577580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狂风怒号</a:t>
            </a:r>
            <a:r>
              <a:rPr lang="en-US" altLang="zh-CN" sz="2800" dirty="0">
                <a:latin typeface="+mj-lt"/>
                <a:ea typeface="楷体" panose="02010609060101010101" charset="-122"/>
                <a:cs typeface="+mj-lt"/>
                <a:sym typeface="+mn-ea"/>
              </a:rPr>
              <a:t>(</a:t>
            </a:r>
            <a:r>
              <a:rPr lang="zh-CN" altLang="en-US" sz="2800" dirty="0">
                <a:latin typeface="汉语拼音" panose="020B0604020202020204" pitchFamily="34" charset="0"/>
                <a:ea typeface="楷体" panose="02010609060101010101" charset="-122"/>
                <a:cs typeface="汉语拼音" panose="020B0604020202020204" pitchFamily="34" charset="0"/>
              </a:rPr>
              <a:t>kuáng fēng nù háo</a:t>
            </a:r>
            <a:r>
              <a:rPr lang="en-US" altLang="zh-CN" sz="2800" dirty="0">
                <a:latin typeface="+mj-lt"/>
                <a:ea typeface="楷体" panose="02010609060101010101" charset="-122"/>
                <a:cs typeface="+mj-lt"/>
                <a:sym typeface="+mn-ea"/>
              </a:rPr>
              <a:t>)</a:t>
            </a: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：大风刮得像发怒</a:t>
            </a:r>
            <a:r>
              <a:rPr lang="zh-CN" altLang="en-US" sz="28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一样叫唤</a:t>
            </a:r>
            <a:r>
              <a:rPr lang="zh-CN" altLang="en-US" sz="28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  <a:endParaRPr lang="zh-CN" altLang="en-US" sz="28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8" name="线形标注 1 7"/>
          <p:cNvSpPr/>
          <p:nvPr/>
        </p:nvSpPr>
        <p:spPr>
          <a:xfrm>
            <a:off x="683568" y="2214560"/>
            <a:ext cx="8031836" cy="1143008"/>
          </a:xfrm>
          <a:prstGeom prst="borderCallout1">
            <a:avLst>
              <a:gd name="adj1" fmla="val 5381"/>
              <a:gd name="adj2" fmla="val 2285"/>
              <a:gd name="adj3" fmla="val -75625"/>
              <a:gd name="adj4" fmla="val 20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2800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“千真万确”是一个成语，反义词是半信半疑。用来说一件事的时候比用“真的”信任度更高。</a:t>
            </a:r>
            <a:endParaRPr lang="zh-CN" altLang="en-US" sz="280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线形标注 1 8"/>
          <p:cNvSpPr/>
          <p:nvPr/>
        </p:nvSpPr>
        <p:spPr>
          <a:xfrm>
            <a:off x="2357422" y="3429006"/>
            <a:ext cx="4143404" cy="928694"/>
          </a:xfrm>
          <a:prstGeom prst="borderCallout1">
            <a:avLst>
              <a:gd name="adj1" fmla="val 5381"/>
              <a:gd name="adj2" fmla="val 2285"/>
              <a:gd name="adj3" fmla="val -931"/>
              <a:gd name="adj4" fmla="val 1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2800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例句：</a:t>
            </a:r>
            <a:r>
              <a:rPr lang="en-US" altLang="zh-CN" sz="2800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1.</a:t>
            </a:r>
            <a:r>
              <a:rPr lang="zh-CN" altLang="en-US" sz="2800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这件事是真的。</a:t>
            </a:r>
            <a:endParaRPr lang="en-US" altLang="zh-CN" sz="2800" dirty="0" smtClean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algn="l"/>
            <a:r>
              <a:rPr lang="en-US" altLang="zh-CN" sz="2800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2.</a:t>
            </a:r>
            <a:r>
              <a:rPr lang="zh-CN" altLang="en-US" sz="2800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这件事千真万确。</a:t>
            </a:r>
            <a:endParaRPr lang="zh-CN" altLang="en-US" sz="280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76860" y="669290"/>
            <a:ext cx="761682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倾盆大雨</a:t>
            </a:r>
            <a:r>
              <a:rPr lang="en-US" altLang="zh-CN" sz="2800" dirty="0">
                <a:latin typeface="+mj-lt"/>
                <a:ea typeface="楷体" panose="02010609060101010101" charset="-122"/>
                <a:cs typeface="+mj-lt"/>
                <a:sym typeface="+mn-ea"/>
              </a:rPr>
              <a:t>(</a:t>
            </a:r>
            <a:r>
              <a:rPr lang="zh-CN" altLang="en-US" sz="2800" dirty="0">
                <a:latin typeface="汉语拼音" panose="020B0604020202020204" pitchFamily="34" charset="0"/>
                <a:ea typeface="楷体" panose="02010609060101010101" charset="-122"/>
                <a:cs typeface="汉语拼音" panose="020B0604020202020204" pitchFamily="34" charset="0"/>
              </a:rPr>
              <a:t>qīng pén dà yǔ</a:t>
            </a:r>
            <a:r>
              <a:rPr lang="en-US" altLang="zh-CN" sz="2800" dirty="0">
                <a:latin typeface="+mj-lt"/>
                <a:ea typeface="楷体" panose="02010609060101010101" charset="-122"/>
                <a:cs typeface="+mj-lt"/>
                <a:sym typeface="+mn-ea"/>
              </a:rPr>
              <a:t>)</a:t>
            </a: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：雨大得像盆里的水直往下倒。形容雨大势急</a:t>
            </a: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  <a:endParaRPr lang="zh-CN" altLang="en-US" sz="28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76860" y="1605280"/>
            <a:ext cx="841756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震天动地</a:t>
            </a:r>
            <a:r>
              <a:rPr lang="en-US" altLang="zh-CN" sz="2800" dirty="0">
                <a:latin typeface="+mj-lt"/>
                <a:ea typeface="楷体" panose="02010609060101010101" charset="-122"/>
                <a:cs typeface="+mj-lt"/>
                <a:sym typeface="+mn-ea"/>
              </a:rPr>
              <a:t>(</a:t>
            </a:r>
            <a:r>
              <a:rPr lang="en-US" altLang="zh-CN" sz="2800" dirty="0" err="1">
                <a:latin typeface="汉语拼音" panose="020B0604020202020204" pitchFamily="34" charset="0"/>
                <a:ea typeface="楷体" panose="02010609060101010101" charset="-122"/>
                <a:cs typeface="汉语拼音" panose="020B0604020202020204" pitchFamily="34" charset="0"/>
                <a:sym typeface="+mn-ea"/>
              </a:rPr>
              <a:t>zhèn</a:t>
            </a:r>
            <a:r>
              <a:rPr lang="en-US" altLang="zh-CN" sz="2800" dirty="0">
                <a:latin typeface="汉语拼音" panose="020B0604020202020204" pitchFamily="34" charset="0"/>
                <a:ea typeface="楷体" panose="02010609060101010101" charset="-122"/>
                <a:cs typeface="汉语拼音" panose="020B0604020202020204" pitchFamily="34" charset="0"/>
                <a:sym typeface="+mn-ea"/>
              </a:rPr>
              <a:t> </a:t>
            </a:r>
            <a:r>
              <a:rPr lang="en-US" altLang="zh-CN" sz="2800" dirty="0" err="1">
                <a:latin typeface="汉语拼音" panose="020B0604020202020204" pitchFamily="34" charset="0"/>
                <a:ea typeface="楷体" panose="02010609060101010101" charset="-122"/>
                <a:cs typeface="汉语拼音" panose="020B0604020202020204" pitchFamily="34" charset="0"/>
                <a:sym typeface="+mn-ea"/>
              </a:rPr>
              <a:t>tiān</a:t>
            </a:r>
            <a:r>
              <a:rPr lang="en-US" altLang="zh-CN" sz="2800" dirty="0">
                <a:latin typeface="汉语拼音" panose="020B0604020202020204" pitchFamily="34" charset="0"/>
                <a:ea typeface="楷体" panose="02010609060101010101" charset="-122"/>
                <a:cs typeface="汉语拼音" panose="020B0604020202020204" pitchFamily="34" charset="0"/>
                <a:sym typeface="+mn-ea"/>
              </a:rPr>
              <a:t> </a:t>
            </a:r>
            <a:r>
              <a:rPr lang="en-US" altLang="zh-CN" sz="2800" dirty="0" err="1">
                <a:latin typeface="汉语拼音" panose="020B0604020202020204" pitchFamily="34" charset="0"/>
                <a:ea typeface="楷体" panose="02010609060101010101" charset="-122"/>
                <a:cs typeface="汉语拼音" panose="020B0604020202020204" pitchFamily="34" charset="0"/>
                <a:sym typeface="+mn-ea"/>
              </a:rPr>
              <a:t>dòng</a:t>
            </a:r>
            <a:r>
              <a:rPr lang="en-US" altLang="zh-CN" sz="2800" dirty="0">
                <a:latin typeface="汉语拼音" panose="020B0604020202020204" pitchFamily="34" charset="0"/>
                <a:ea typeface="楷体" panose="02010609060101010101" charset="-122"/>
                <a:cs typeface="汉语拼音" panose="020B0604020202020204" pitchFamily="34" charset="0"/>
                <a:sym typeface="+mn-ea"/>
              </a:rPr>
              <a:t> </a:t>
            </a:r>
            <a:r>
              <a:rPr lang="en-US" altLang="zh-CN" sz="2800" dirty="0" err="1">
                <a:latin typeface="汉语拼音" panose="020B0604020202020204" pitchFamily="34" charset="0"/>
                <a:ea typeface="楷体" panose="02010609060101010101" charset="-122"/>
                <a:cs typeface="汉语拼音" panose="020B0604020202020204" pitchFamily="34" charset="0"/>
                <a:sym typeface="+mn-ea"/>
              </a:rPr>
              <a:t>dì</a:t>
            </a:r>
            <a:r>
              <a:rPr lang="en-US" altLang="zh-CN" sz="2800" dirty="0" smtClean="0">
                <a:latin typeface="+mj-lt"/>
                <a:ea typeface="楷体" panose="02010609060101010101" charset="-122"/>
                <a:cs typeface="+mj-lt"/>
                <a:sym typeface="+mn-ea"/>
              </a:rPr>
              <a:t>)</a:t>
            </a:r>
            <a:r>
              <a:rPr lang="zh-CN" altLang="en-US" sz="2800" dirty="0" smtClean="0">
                <a:solidFill>
                  <a:srgbClr val="FF0000"/>
                </a:solidFill>
                <a:latin typeface="+mj-lt"/>
                <a:ea typeface="楷体" panose="02010609060101010101" charset="-122"/>
                <a:cs typeface="+mj-lt"/>
                <a:sym typeface="+mn-ea"/>
              </a:rPr>
              <a:t>：</a:t>
            </a:r>
            <a:r>
              <a:rPr lang="zh-CN" altLang="en-US" sz="28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震</a:t>
            </a: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：震动；动：摇动。震动了天地。形容声音或声势极大。</a:t>
            </a:r>
            <a:endParaRPr lang="zh-CN" altLang="en-US" sz="28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53" name="线形标注 1 52"/>
          <p:cNvSpPr/>
          <p:nvPr/>
        </p:nvSpPr>
        <p:spPr>
          <a:xfrm>
            <a:off x="1420494" y="2848610"/>
            <a:ext cx="6247849" cy="1597660"/>
          </a:xfrm>
          <a:prstGeom prst="borderCallout1">
            <a:avLst>
              <a:gd name="adj1" fmla="val 5381"/>
              <a:gd name="adj2" fmla="val 2285"/>
              <a:gd name="adj3" fmla="val -114109"/>
              <a:gd name="adj4" fmla="val 63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2800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这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一词语通常用来描写雨下的大而急。例如</a:t>
            </a:r>
            <a:r>
              <a:rPr lang="en-US" altLang="zh-CN" sz="28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: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那天适逢倾盆大雨，道路泥泞，半途车子就翻了，被弄的全身污泥。</a:t>
            </a:r>
            <a:endParaRPr lang="zh-CN" altLang="en-US" sz="280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6520" y="373380"/>
            <a:ext cx="829183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眉笑眼开</a:t>
            </a:r>
            <a:r>
              <a:rPr lang="en-US" altLang="zh-CN" sz="2800" dirty="0">
                <a:latin typeface="+mj-lt"/>
                <a:ea typeface="楷体" panose="02010609060101010101" charset="-122"/>
                <a:cs typeface="+mj-lt"/>
                <a:sym typeface="+mn-ea"/>
              </a:rPr>
              <a:t>( </a:t>
            </a:r>
            <a:r>
              <a:rPr lang="en-US" altLang="zh-CN" sz="2800" dirty="0" err="1">
                <a:latin typeface="汉语拼音" panose="020B0604020202020204" pitchFamily="34" charset="0"/>
                <a:ea typeface="楷体" panose="02010609060101010101" charset="-122"/>
                <a:cs typeface="汉语拼音" panose="020B0604020202020204" pitchFamily="34" charset="0"/>
                <a:sym typeface="+mn-ea"/>
              </a:rPr>
              <a:t>méi</a:t>
            </a:r>
            <a:r>
              <a:rPr lang="en-US" altLang="zh-CN" sz="2800" dirty="0">
                <a:latin typeface="汉语拼音" panose="020B0604020202020204" pitchFamily="34" charset="0"/>
                <a:ea typeface="楷体" panose="02010609060101010101" charset="-122"/>
                <a:cs typeface="汉语拼音" panose="020B0604020202020204" pitchFamily="34" charset="0"/>
                <a:sym typeface="+mn-ea"/>
              </a:rPr>
              <a:t> </a:t>
            </a:r>
            <a:r>
              <a:rPr lang="en-US" altLang="zh-CN" sz="2800" dirty="0" err="1">
                <a:latin typeface="汉语拼音" panose="020B0604020202020204" pitchFamily="34" charset="0"/>
                <a:ea typeface="楷体" panose="02010609060101010101" charset="-122"/>
                <a:cs typeface="汉语拼音" panose="020B0604020202020204" pitchFamily="34" charset="0"/>
                <a:sym typeface="+mn-ea"/>
              </a:rPr>
              <a:t>xiào</a:t>
            </a:r>
            <a:r>
              <a:rPr lang="en-US" altLang="zh-CN" sz="2800" dirty="0">
                <a:latin typeface="汉语拼音" panose="020B0604020202020204" pitchFamily="34" charset="0"/>
                <a:ea typeface="楷体" panose="02010609060101010101" charset="-122"/>
                <a:cs typeface="汉语拼音" panose="020B0604020202020204" pitchFamily="34" charset="0"/>
                <a:sym typeface="+mn-ea"/>
              </a:rPr>
              <a:t> </a:t>
            </a:r>
            <a:r>
              <a:rPr lang="en-US" altLang="zh-CN" sz="2800" dirty="0" err="1">
                <a:latin typeface="汉语拼音" panose="020B0604020202020204" pitchFamily="34" charset="0"/>
                <a:ea typeface="楷体" panose="02010609060101010101" charset="-122"/>
                <a:cs typeface="汉语拼音" panose="020B0604020202020204" pitchFamily="34" charset="0"/>
                <a:sym typeface="+mn-ea"/>
              </a:rPr>
              <a:t>yǎn</a:t>
            </a:r>
            <a:r>
              <a:rPr lang="en-US" altLang="zh-CN" sz="2800" dirty="0">
                <a:latin typeface="汉语拼音" panose="020B0604020202020204" pitchFamily="34" charset="0"/>
                <a:ea typeface="楷体" panose="02010609060101010101" charset="-122"/>
                <a:cs typeface="汉语拼音" panose="020B0604020202020204" pitchFamily="34" charset="0"/>
                <a:sym typeface="+mn-ea"/>
              </a:rPr>
              <a:t> </a:t>
            </a:r>
            <a:r>
              <a:rPr lang="en-US" altLang="zh-CN" sz="2800" dirty="0" err="1">
                <a:latin typeface="汉语拼音" panose="020B0604020202020204" pitchFamily="34" charset="0"/>
                <a:ea typeface="楷体" panose="02010609060101010101" charset="-122"/>
                <a:cs typeface="汉语拼音" panose="020B0604020202020204" pitchFamily="34" charset="0"/>
                <a:sym typeface="+mn-ea"/>
              </a:rPr>
              <a:t>kāi</a:t>
            </a:r>
            <a:r>
              <a:rPr lang="en-US" altLang="zh-CN" sz="2800" dirty="0">
                <a:latin typeface="+mj-lt"/>
                <a:ea typeface="楷体" panose="02010609060101010101" charset="-122"/>
                <a:cs typeface="+mj-lt"/>
                <a:sym typeface="+mn-ea"/>
              </a:rPr>
              <a:t>)</a:t>
            </a: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：</a:t>
            </a: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眉头舒展，眼含笑意。形容高兴愉快的样子。</a:t>
            </a:r>
            <a:endParaRPr lang="zh-CN" altLang="en-US" sz="28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6520" y="1309370"/>
            <a:ext cx="858964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无拘无束</a:t>
            </a:r>
            <a:r>
              <a:rPr lang="en-US" altLang="zh-CN" sz="2800" dirty="0">
                <a:latin typeface="+mj-lt"/>
                <a:ea typeface="楷体" panose="02010609060101010101" charset="-122"/>
                <a:cs typeface="+mj-lt"/>
                <a:sym typeface="+mn-ea"/>
              </a:rPr>
              <a:t>(</a:t>
            </a:r>
            <a:r>
              <a:rPr lang="en-US" altLang="zh-CN" sz="2800" dirty="0" err="1">
                <a:latin typeface="汉语拼音" panose="020B0604020202020204" pitchFamily="34" charset="0"/>
                <a:ea typeface="楷体" panose="02010609060101010101" charset="-122"/>
                <a:cs typeface="汉语拼音" panose="020B0604020202020204" pitchFamily="34" charset="0"/>
                <a:sym typeface="+mn-ea"/>
              </a:rPr>
              <a:t>wú</a:t>
            </a:r>
            <a:r>
              <a:rPr lang="en-US" altLang="zh-CN" sz="2800" dirty="0">
                <a:latin typeface="汉语拼音" panose="020B0604020202020204" pitchFamily="34" charset="0"/>
                <a:ea typeface="楷体" panose="02010609060101010101" charset="-122"/>
                <a:cs typeface="汉语拼音" panose="020B0604020202020204" pitchFamily="34" charset="0"/>
                <a:sym typeface="+mn-ea"/>
              </a:rPr>
              <a:t> </a:t>
            </a:r>
            <a:r>
              <a:rPr lang="en-US" altLang="zh-CN" sz="2800" dirty="0" err="1">
                <a:latin typeface="汉语拼音" panose="020B0604020202020204" pitchFamily="34" charset="0"/>
                <a:ea typeface="楷体" panose="02010609060101010101" charset="-122"/>
                <a:cs typeface="汉语拼音" panose="020B0604020202020204" pitchFamily="34" charset="0"/>
                <a:sym typeface="+mn-ea"/>
              </a:rPr>
              <a:t>jū</a:t>
            </a:r>
            <a:r>
              <a:rPr lang="en-US" altLang="zh-CN" sz="2800" dirty="0">
                <a:latin typeface="汉语拼音" panose="020B0604020202020204" pitchFamily="34" charset="0"/>
                <a:ea typeface="楷体" panose="02010609060101010101" charset="-122"/>
                <a:cs typeface="汉语拼音" panose="020B0604020202020204" pitchFamily="34" charset="0"/>
                <a:sym typeface="+mn-ea"/>
              </a:rPr>
              <a:t> </a:t>
            </a:r>
            <a:r>
              <a:rPr lang="en-US" altLang="zh-CN" sz="2800" dirty="0" err="1">
                <a:latin typeface="汉语拼音" panose="020B0604020202020204" pitchFamily="34" charset="0"/>
                <a:ea typeface="楷体" panose="02010609060101010101" charset="-122"/>
                <a:cs typeface="汉语拼音" panose="020B0604020202020204" pitchFamily="34" charset="0"/>
                <a:sym typeface="+mn-ea"/>
              </a:rPr>
              <a:t>wú</a:t>
            </a:r>
            <a:r>
              <a:rPr lang="en-US" altLang="zh-CN" sz="2800" dirty="0">
                <a:latin typeface="汉语拼音" panose="020B0604020202020204" pitchFamily="34" charset="0"/>
                <a:ea typeface="楷体" panose="02010609060101010101" charset="-122"/>
                <a:cs typeface="汉语拼音" panose="020B0604020202020204" pitchFamily="34" charset="0"/>
                <a:sym typeface="+mn-ea"/>
              </a:rPr>
              <a:t> </a:t>
            </a:r>
            <a:r>
              <a:rPr lang="en-US" altLang="zh-CN" sz="2800" dirty="0" err="1">
                <a:latin typeface="汉语拼音" panose="020B0604020202020204" pitchFamily="34" charset="0"/>
                <a:ea typeface="楷体" panose="02010609060101010101" charset="-122"/>
                <a:cs typeface="汉语拼音" panose="020B0604020202020204" pitchFamily="34" charset="0"/>
                <a:sym typeface="+mn-ea"/>
              </a:rPr>
              <a:t>shù</a:t>
            </a:r>
            <a:r>
              <a:rPr lang="en-US" altLang="zh-CN" sz="2800" dirty="0" smtClean="0">
                <a:solidFill>
                  <a:srgbClr val="FF0000"/>
                </a:solidFill>
                <a:latin typeface="+mj-lt"/>
                <a:ea typeface="楷体" panose="02010609060101010101" charset="-122"/>
                <a:cs typeface="+mj-lt"/>
                <a:sym typeface="+mn-ea"/>
              </a:rPr>
              <a:t>)</a:t>
            </a:r>
            <a:r>
              <a:rPr lang="zh-CN" altLang="en-US" sz="2800" dirty="0" smtClean="0">
                <a:solidFill>
                  <a:srgbClr val="FF0000"/>
                </a:solidFill>
                <a:latin typeface="+mj-lt"/>
                <a:ea typeface="楷体" panose="02010609060101010101" charset="-122"/>
                <a:cs typeface="+mj-lt"/>
                <a:sym typeface="+mn-ea"/>
              </a:rPr>
              <a:t>：</a:t>
            </a:r>
            <a:r>
              <a:rPr lang="zh-CN" altLang="en-US" sz="28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拘</a:t>
            </a: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、束：限制、约束。形容自由自在，没有牵挂。</a:t>
            </a:r>
            <a:endParaRPr lang="zh-CN" altLang="en-US" sz="28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53" name="线形标注 1 52"/>
          <p:cNvSpPr/>
          <p:nvPr/>
        </p:nvSpPr>
        <p:spPr>
          <a:xfrm>
            <a:off x="843280" y="2602230"/>
            <a:ext cx="6280150" cy="1428115"/>
          </a:xfrm>
          <a:prstGeom prst="borderCallout1">
            <a:avLst>
              <a:gd name="adj1" fmla="val 5381"/>
              <a:gd name="adj2" fmla="val 2285"/>
              <a:gd name="adj3" fmla="val -108627"/>
              <a:gd name="adj4" fmla="val 89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2800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这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是表神态的词语，表示人高兴时的样子。例如</a:t>
            </a:r>
            <a:r>
              <a:rPr lang="en-US" altLang="zh-CN" sz="28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: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听说我这次考试成绩有了很大提高，父亲顿时眉笑眼开。</a:t>
            </a:r>
            <a:endParaRPr lang="zh-CN" altLang="en-US" sz="280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34645" y="485140"/>
            <a:ext cx="2316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二、词语归类</a:t>
            </a:r>
            <a:endParaRPr lang="zh-CN" altLang="en-US" sz="28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34645" y="1972945"/>
            <a:ext cx="2138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AABB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式词语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:</a:t>
            </a:r>
            <a:endParaRPr lang="en-US" altLang="zh-CN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34645" y="2588260"/>
            <a:ext cx="1783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类似词语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:</a:t>
            </a:r>
            <a:endParaRPr lang="en-US" altLang="zh-CN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34645" y="3202940"/>
            <a:ext cx="20116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AABC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式词语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:</a:t>
            </a:r>
            <a:endParaRPr lang="en-US" altLang="zh-CN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588260" y="1963420"/>
            <a:ext cx="60420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花花绿绿   晃晃荡荡   勤勤恳恳  </a:t>
            </a:r>
            <a:endParaRPr lang="zh-CN" altLang="en-US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588260" y="2578735"/>
            <a:ext cx="59423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日日夜夜   家家户户   红红火火  </a:t>
            </a:r>
            <a:endParaRPr lang="zh-CN" altLang="en-US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588260" y="3194050"/>
            <a:ext cx="61004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恋恋不舍   翩翩起舞   津津有味</a:t>
            </a:r>
            <a:endParaRPr lang="zh-CN" altLang="en-US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34645" y="3862705"/>
            <a:ext cx="1783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类似词语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:</a:t>
            </a:r>
            <a:endParaRPr lang="en-US" altLang="zh-CN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588260" y="3809365"/>
            <a:ext cx="59423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亭亭玉立   源源不断   窃窃私语</a:t>
            </a:r>
            <a:endParaRPr lang="zh-CN" altLang="en-US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37515" y="1159510"/>
            <a:ext cx="49923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1.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词语从形式上进行归类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:</a:t>
            </a:r>
            <a:endParaRPr lang="en-US" altLang="zh-CN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8" grpId="0"/>
      <p:bldP spid="9" grpId="0"/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44170" y="475615"/>
            <a:ext cx="2138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ABCC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式词语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:</a:t>
            </a:r>
            <a:endParaRPr lang="en-US" altLang="zh-CN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44170" y="976630"/>
            <a:ext cx="17830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类似词语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:</a:t>
            </a:r>
            <a:endParaRPr lang="en-US" altLang="zh-CN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44170" y="1978660"/>
            <a:ext cx="34778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表示天气的词语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:</a:t>
            </a:r>
            <a:endParaRPr lang="en-US" altLang="zh-CN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588260" y="976630"/>
            <a:ext cx="59423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人心惶惶   气喘吁吁   忠心耿耿</a:t>
            </a:r>
            <a:endParaRPr lang="zh-CN" altLang="en-US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44170" y="2479675"/>
            <a:ext cx="800290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乌云密布   狂风怒号   风和日丽   电闪雷鸣</a:t>
            </a:r>
            <a:endParaRPr lang="zh-CN" altLang="en-US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万里无云   斜风细雨   倾盆大雨</a:t>
            </a:r>
            <a:endParaRPr lang="zh-CN" altLang="en-US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588260" y="475615"/>
            <a:ext cx="49923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怒气冲冲   长夜漫漫   </a:t>
            </a:r>
            <a:endParaRPr lang="zh-CN" altLang="en-US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44170" y="1477645"/>
            <a:ext cx="42722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2.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词语从内容上进行分类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:</a:t>
            </a:r>
            <a:endParaRPr lang="en-US" altLang="zh-CN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53" name="线形标注 1 52"/>
          <p:cNvSpPr/>
          <p:nvPr/>
        </p:nvSpPr>
        <p:spPr>
          <a:xfrm>
            <a:off x="548640" y="3432810"/>
            <a:ext cx="7981950" cy="1248410"/>
          </a:xfrm>
          <a:prstGeom prst="borderCallout1">
            <a:avLst>
              <a:gd name="adj1" fmla="val 5381"/>
              <a:gd name="adj2" fmla="val 2285"/>
              <a:gd name="adj3" fmla="val -108627"/>
              <a:gd name="adj4" fmla="val 89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2800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这些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表示天气的词语，在用时一定先弄明白词语的意思，才能准确应用。如我们要登山，肯定选</a:t>
            </a:r>
            <a:r>
              <a:rPr lang="en-US" altLang="zh-CN" sz="28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“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风和日丽、万里无云</a:t>
            </a:r>
            <a:r>
              <a:rPr lang="en-US" altLang="zh-CN" sz="28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”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的天气。</a:t>
            </a:r>
            <a:endParaRPr lang="zh-CN" altLang="en-US" sz="280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6" grpId="0"/>
      <p:bldP spid="9" grpId="0"/>
      <p:bldP spid="10" grpId="0"/>
      <p:bldP spid="16" grpId="0"/>
      <p:bldP spid="15" grpId="0"/>
      <p:bldP spid="53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75590" y="392430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三、巩固</a:t>
            </a:r>
            <a:r>
              <a:rPr lang="zh-CN" altLang="en-US" sz="28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练习</a:t>
            </a:r>
            <a:endParaRPr lang="en-US" altLang="zh-CN" sz="28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32105" y="1010920"/>
            <a:ext cx="42722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1.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写出下列词语的近义词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:</a:t>
            </a:r>
            <a:endParaRPr lang="en-US" altLang="zh-CN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32105" y="1664335"/>
            <a:ext cx="823785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勤勤恳恳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---              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怒气冲冲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---</a:t>
            </a:r>
            <a:endParaRPr lang="en-US" altLang="zh-CN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富丽堂皇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---        </a:t>
            </a:r>
            <a:endParaRPr lang="en-US" altLang="zh-CN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32105" y="2687320"/>
            <a:ext cx="42716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2.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写出下列词语的反义词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:</a:t>
            </a:r>
            <a:endParaRPr lang="en-US" altLang="zh-CN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578735" y="2095500"/>
            <a:ext cx="19678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金碧辉煌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32105" y="3340735"/>
            <a:ext cx="765111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美中不足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---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    眉开眼笑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---</a:t>
            </a:r>
            <a:endParaRPr lang="en-US" altLang="zh-CN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怒气冲冲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---                              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endParaRPr lang="zh-CN" altLang="en-US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372360" y="3833495"/>
            <a:ext cx="20828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眉笑眼开             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809105" y="1664335"/>
            <a:ext cx="20828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怒发冲冠              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809105" y="3340735"/>
            <a:ext cx="20828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愁眉苦脸             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578735" y="1664335"/>
            <a:ext cx="20828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任劳任怨            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372360" y="3311525"/>
            <a:ext cx="20828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锦上添花             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23850" y="387985"/>
            <a:ext cx="646366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3.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按要求写词语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(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每种至少写四个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)</a:t>
            </a:r>
            <a:endParaRPr lang="en-US" altLang="zh-CN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48945" y="1019810"/>
            <a:ext cx="415988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AABB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式词语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:</a:t>
            </a:r>
            <a:endParaRPr lang="en-US" altLang="zh-CN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48945" y="2069465"/>
            <a:ext cx="27686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ABCC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式词语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:</a:t>
            </a:r>
            <a:endParaRPr lang="zh-CN" altLang="en-US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48945" y="3109595"/>
            <a:ext cx="410146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AABC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式词语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:</a:t>
            </a:r>
            <a:endParaRPr lang="en-US" altLang="zh-CN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algn="l"/>
            <a:endParaRPr lang="zh-CN" altLang="en-US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581275" y="1010285"/>
            <a:ext cx="638302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多多少少   蹦蹦跳跳   密密麻麻   星星点点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581275" y="2110740"/>
            <a:ext cx="583057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可怜巴巴   白雪皑皑   议论纷纷  人才济济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581275" y="3109595"/>
            <a:ext cx="603821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代代相传   斤斤计较   步步高升   亭亭玉立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29590" y="1123626"/>
            <a:ext cx="19608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</a:rPr>
              <a:t>一</a:t>
            </a:r>
            <a:r>
              <a:rPr lang="zh-CN" altLang="en-US" sz="2800" dirty="0" smtClean="0">
                <a:latin typeface="楷体" panose="02010609060101010101" charset="-122"/>
                <a:ea typeface="楷体" panose="02010609060101010101" charset="-122"/>
              </a:rPr>
              <a:t>、排比句</a:t>
            </a:r>
            <a:endParaRPr lang="en-US" altLang="zh-CN" sz="2800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29590" y="1643056"/>
            <a:ext cx="8614410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    ⑴</a:t>
            </a: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sym typeface="+mn-ea"/>
              </a:rPr>
              <a:t>跟牛郎一块干活，她喜欢；逗着兄妹俩玩，她喜欢；看门前小溪的水</a:t>
            </a:r>
            <a:r>
              <a:rPr lang="zh-CN" altLang="en-US" sz="2800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活泼</a:t>
            </a: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地</a:t>
            </a:r>
            <a:r>
              <a:rPr lang="zh-CN" altLang="en-US" sz="2800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流过</a:t>
            </a: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sym typeface="+mn-ea"/>
              </a:rPr>
              <a:t>去，她喜欢；听晓风晚风轻轻地吹过树林，她喜欢。</a:t>
            </a:r>
            <a:endParaRPr lang="zh-CN" altLang="en-US" sz="2800" dirty="0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10" name="线形标注 1 9"/>
          <p:cNvSpPr/>
          <p:nvPr/>
        </p:nvSpPr>
        <p:spPr>
          <a:xfrm>
            <a:off x="615315" y="3348666"/>
            <a:ext cx="6928485" cy="1250315"/>
          </a:xfrm>
          <a:prstGeom prst="borderCallout1">
            <a:avLst>
              <a:gd name="adj1" fmla="val 5381"/>
              <a:gd name="adj2" fmla="val 2285"/>
              <a:gd name="adj3" fmla="val -42231"/>
              <a:gd name="adj4" fmla="val 54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2800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    利用一组排比句，写出了织女生活的甜蜜、幸福。这与在天宫缺乏自由的生活形成了强烈的对比。</a:t>
            </a:r>
            <a:endParaRPr lang="zh-CN" altLang="en-US" sz="2800" dirty="0" smtClean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5" name="文本框 2"/>
          <p:cNvSpPr txBox="1"/>
          <p:nvPr/>
        </p:nvSpPr>
        <p:spPr>
          <a:xfrm>
            <a:off x="326390" y="405130"/>
            <a:ext cx="1021080" cy="5988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300" dirty="0" smtClean="0">
                <a:solidFill>
                  <a:schemeClr val="tx1"/>
                </a:solidFill>
                <a:uFillTx/>
                <a:latin typeface="幼圆" panose="02010509060101010101" charset="-122"/>
                <a:ea typeface="幼圆" panose="02010509060101010101" charset="-122"/>
                <a:sym typeface="+mn-ea"/>
              </a:rPr>
              <a:t>句子</a:t>
            </a:r>
            <a:endParaRPr lang="zh-CN" altLang="en-US" sz="3300" dirty="0" smtClean="0">
              <a:solidFill>
                <a:schemeClr val="tx1"/>
              </a:solidFill>
              <a:uFillTx/>
              <a:latin typeface="幼圆" panose="02010509060101010101" charset="-122"/>
              <a:ea typeface="幼圆" panose="0201050906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5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"/>
          <p:cNvSpPr txBox="1"/>
          <p:nvPr/>
        </p:nvSpPr>
        <p:spPr>
          <a:xfrm>
            <a:off x="309880" y="534035"/>
            <a:ext cx="19608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</a:rPr>
              <a:t>二</a:t>
            </a:r>
            <a:r>
              <a:rPr lang="zh-CN" altLang="en-US" sz="2800" dirty="0" smtClean="0">
                <a:latin typeface="楷体" panose="02010609060101010101" charset="-122"/>
                <a:ea typeface="楷体" panose="02010609060101010101" charset="-122"/>
              </a:rPr>
              <a:t>、设问句</a:t>
            </a:r>
            <a:endParaRPr lang="en-US" altLang="zh-CN" sz="2800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" name="文本框 3"/>
          <p:cNvSpPr txBox="1"/>
          <p:nvPr/>
        </p:nvSpPr>
        <p:spPr>
          <a:xfrm>
            <a:off x="309880" y="1172210"/>
            <a:ext cx="852360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是</a:t>
            </a: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谁在叫他呢</a:t>
            </a:r>
            <a:r>
              <a:rPr lang="en-US" altLang="zh-CN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?</a:t>
            </a: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回头一看，微弱的星光下，老牛嘴一张一合的，正在说话。</a:t>
            </a:r>
            <a:endParaRPr lang="zh-CN" altLang="en-US" sz="28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53" name="线形标注 1 52"/>
          <p:cNvSpPr/>
          <p:nvPr/>
        </p:nvSpPr>
        <p:spPr>
          <a:xfrm>
            <a:off x="1285875" y="2393950"/>
            <a:ext cx="6191885" cy="891540"/>
          </a:xfrm>
          <a:prstGeom prst="borderCallout1">
            <a:avLst>
              <a:gd name="adj1" fmla="val 5381"/>
              <a:gd name="adj2" fmla="val 2285"/>
              <a:gd name="adj3" fmla="val -79329"/>
              <a:gd name="adj4" fmla="val 234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2800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    这是一个设问句，这样写主要强调老牛会说话。</a:t>
            </a:r>
            <a:endParaRPr lang="zh-CN" altLang="en-US" sz="2800" dirty="0" smtClean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428610"/>
            <a:ext cx="1126497" cy="59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300" dirty="0" smtClean="0">
                <a:solidFill>
                  <a:schemeClr val="tx1"/>
                </a:solidFill>
                <a:uFillTx/>
                <a:latin typeface="幼圆" panose="02010509060101010101" charset="-122"/>
                <a:ea typeface="幼圆" panose="02010509060101010101" charset="-122"/>
              </a:rPr>
              <a:t>生字</a:t>
            </a:r>
            <a:endParaRPr lang="zh-CN" altLang="en-US" sz="3300" dirty="0" smtClean="0">
              <a:solidFill>
                <a:schemeClr val="tx1"/>
              </a:solidFill>
              <a:uFillTx/>
              <a:latin typeface="幼圆" panose="02010509060101010101" charset="-122"/>
              <a:ea typeface="幼圆" panose="02010509060101010101" charset="-122"/>
            </a:endParaRPr>
          </a:p>
        </p:txBody>
      </p:sp>
      <p:sp>
        <p:nvSpPr>
          <p:cNvPr id="4" name="文本框 26"/>
          <p:cNvSpPr txBox="1"/>
          <p:nvPr/>
        </p:nvSpPr>
        <p:spPr>
          <a:xfrm>
            <a:off x="2928926" y="1857370"/>
            <a:ext cx="225361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谎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(     )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言</a:t>
            </a:r>
            <a:endParaRPr lang="zh-CN" altLang="en-US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6" name="文本框 28"/>
          <p:cNvSpPr txBox="1"/>
          <p:nvPr/>
        </p:nvSpPr>
        <p:spPr>
          <a:xfrm>
            <a:off x="313996" y="1859275"/>
            <a:ext cx="214058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2800" b="1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誓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(     )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言</a:t>
            </a:r>
            <a:endParaRPr lang="zh-CN" altLang="en-US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7" name="文本框 29"/>
          <p:cNvSpPr txBox="1"/>
          <p:nvPr/>
        </p:nvSpPr>
        <p:spPr>
          <a:xfrm>
            <a:off x="2928926" y="2588255"/>
            <a:ext cx="214058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2800" b="1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衰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(     )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落</a:t>
            </a:r>
            <a:endParaRPr lang="zh-CN" altLang="en-US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8" name="文本框 30"/>
          <p:cNvSpPr txBox="1"/>
          <p:nvPr/>
        </p:nvSpPr>
        <p:spPr>
          <a:xfrm>
            <a:off x="5573701" y="2651755"/>
            <a:ext cx="214058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监</a:t>
            </a:r>
            <a:r>
              <a:rPr lang="zh-CN" altLang="en-US" sz="2800" b="1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狱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(     )</a:t>
            </a:r>
            <a:endParaRPr lang="zh-CN" altLang="en-US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9" name="文本框 32"/>
          <p:cNvSpPr txBox="1"/>
          <p:nvPr/>
        </p:nvSpPr>
        <p:spPr>
          <a:xfrm>
            <a:off x="313996" y="2586350"/>
            <a:ext cx="214058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2800" b="1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罕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(     )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见</a:t>
            </a:r>
            <a:endParaRPr lang="zh-CN" altLang="en-US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10" name="文本框 34"/>
          <p:cNvSpPr txBox="1"/>
          <p:nvPr/>
        </p:nvSpPr>
        <p:spPr>
          <a:xfrm>
            <a:off x="5573701" y="1857370"/>
            <a:ext cx="25507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诚</a:t>
            </a:r>
            <a:r>
              <a:rPr lang="zh-CN" altLang="en-US" sz="2800" b="1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恳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(     )</a:t>
            </a:r>
            <a:endParaRPr lang="en-US" altLang="zh-CN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1" name="文本框 2"/>
          <p:cNvSpPr txBox="1"/>
          <p:nvPr/>
        </p:nvSpPr>
        <p:spPr>
          <a:xfrm>
            <a:off x="214282" y="1214428"/>
            <a:ext cx="2316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</a:rPr>
              <a:t>一</a:t>
            </a:r>
            <a:r>
              <a:rPr lang="zh-CN" altLang="en-US" sz="2800" dirty="0" smtClean="0">
                <a:latin typeface="楷体" panose="02010609060101010101" charset="-122"/>
                <a:ea typeface="楷体" panose="02010609060101010101" charset="-122"/>
              </a:rPr>
              <a:t>、易读错字</a:t>
            </a:r>
            <a:endParaRPr lang="zh-CN" altLang="en-US" sz="2800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2" name="文本框 27"/>
          <p:cNvSpPr txBox="1"/>
          <p:nvPr/>
        </p:nvSpPr>
        <p:spPr>
          <a:xfrm>
            <a:off x="6532551" y="1857370"/>
            <a:ext cx="75565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altLang="zh-CN" sz="2800">
                <a:solidFill>
                  <a:srgbClr val="FF0000"/>
                </a:solidFill>
                <a:latin typeface="汉语拼音" panose="020B0604020202020204" pitchFamily="34" charset="0"/>
                <a:cs typeface="汉语拼音" panose="020B0604020202020204" pitchFamily="34" charset="0"/>
              </a:rPr>
              <a:t>kěn</a:t>
            </a:r>
            <a:endParaRPr lang="en-US" altLang="zh-CN" sz="2800">
              <a:solidFill>
                <a:srgbClr val="FF0000"/>
              </a:solidFill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13" name="文本框 35"/>
          <p:cNvSpPr txBox="1"/>
          <p:nvPr/>
        </p:nvSpPr>
        <p:spPr>
          <a:xfrm>
            <a:off x="1055041" y="1857370"/>
            <a:ext cx="65722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altLang="zh-CN" sz="2800" dirty="0" err="1">
                <a:solidFill>
                  <a:srgbClr val="FF0000"/>
                </a:solidFill>
                <a:latin typeface="汉语拼音" panose="020B0604020202020204" pitchFamily="34" charset="0"/>
                <a:cs typeface="汉语拼音" panose="020B0604020202020204" pitchFamily="34" charset="0"/>
              </a:rPr>
              <a:t>shì</a:t>
            </a:r>
            <a:endParaRPr lang="en-US" altLang="zh-CN" sz="2800" dirty="0">
              <a:solidFill>
                <a:srgbClr val="FF0000"/>
              </a:solidFill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14" name="文本框 36"/>
          <p:cNvSpPr txBox="1"/>
          <p:nvPr/>
        </p:nvSpPr>
        <p:spPr>
          <a:xfrm>
            <a:off x="3429306" y="1857370"/>
            <a:ext cx="1218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 dirty="0" err="1">
                <a:solidFill>
                  <a:srgbClr val="FF0000"/>
                </a:solidFill>
                <a:latin typeface="汉语拼音" panose="020B0604020202020204" pitchFamily="34" charset="0"/>
                <a:cs typeface="汉语拼音" panose="020B0604020202020204" pitchFamily="34" charset="0"/>
                <a:sym typeface="+mn-ea"/>
              </a:rPr>
              <a:t>huǎng</a:t>
            </a:r>
            <a:endParaRPr lang="en-US" altLang="zh-CN" sz="2800" dirty="0">
              <a:solidFill>
                <a:srgbClr val="FF0000"/>
              </a:solidFill>
              <a:latin typeface="汉语拼音" panose="020B0604020202020204" pitchFamily="34" charset="0"/>
              <a:cs typeface="汉语拼音" panose="020B0604020202020204" pitchFamily="34" charset="0"/>
              <a:sym typeface="+mn-ea"/>
            </a:endParaRPr>
          </a:p>
        </p:txBody>
      </p:sp>
      <p:sp>
        <p:nvSpPr>
          <p:cNvPr id="15" name="文本框 37"/>
          <p:cNvSpPr txBox="1"/>
          <p:nvPr/>
        </p:nvSpPr>
        <p:spPr>
          <a:xfrm>
            <a:off x="995351" y="2586350"/>
            <a:ext cx="81464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altLang="zh-CN" sz="2800" dirty="0" err="1">
                <a:solidFill>
                  <a:srgbClr val="FF0000"/>
                </a:solidFill>
                <a:latin typeface="汉语拼音" panose="020B0604020202020204" pitchFamily="34" charset="0"/>
                <a:cs typeface="汉语拼音" panose="020B0604020202020204" pitchFamily="34" charset="0"/>
              </a:rPr>
              <a:t>hǎn</a:t>
            </a:r>
            <a:endParaRPr lang="en-US" altLang="zh-CN" sz="2800" dirty="0">
              <a:solidFill>
                <a:srgbClr val="FF0000"/>
              </a:solidFill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16" name="文本框 38"/>
          <p:cNvSpPr txBox="1"/>
          <p:nvPr/>
        </p:nvSpPr>
        <p:spPr>
          <a:xfrm>
            <a:off x="3510586" y="2586350"/>
            <a:ext cx="1053494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altLang="zh-CN" sz="2800">
                <a:solidFill>
                  <a:srgbClr val="FF0000"/>
                </a:solidFill>
                <a:latin typeface="汉语拼音" panose="020B0604020202020204" pitchFamily="34" charset="0"/>
                <a:cs typeface="汉语拼音" panose="020B0604020202020204" pitchFamily="34" charset="0"/>
              </a:rPr>
              <a:t>shuāi</a:t>
            </a:r>
            <a:endParaRPr lang="en-US" altLang="zh-CN" sz="2800">
              <a:solidFill>
                <a:srgbClr val="FF0000"/>
              </a:solidFill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17" name="文本框 39"/>
          <p:cNvSpPr txBox="1"/>
          <p:nvPr/>
        </p:nvSpPr>
        <p:spPr>
          <a:xfrm>
            <a:off x="6730036" y="2588255"/>
            <a:ext cx="598241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altLang="zh-CN" sz="2800">
                <a:solidFill>
                  <a:srgbClr val="FF0000"/>
                </a:solidFill>
                <a:latin typeface="汉语拼音" panose="020B0604020202020204" pitchFamily="34" charset="0"/>
                <a:cs typeface="汉语拼音" panose="020B0604020202020204" pitchFamily="34" charset="0"/>
              </a:rPr>
              <a:t>yù</a:t>
            </a:r>
            <a:endParaRPr lang="en-US" altLang="zh-CN" sz="2800">
              <a:solidFill>
                <a:srgbClr val="FF0000"/>
              </a:solidFill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18" name="线形标注 1 17"/>
          <p:cNvSpPr/>
          <p:nvPr/>
        </p:nvSpPr>
        <p:spPr>
          <a:xfrm>
            <a:off x="2384398" y="3490277"/>
            <a:ext cx="4883785" cy="1209040"/>
          </a:xfrm>
          <a:prstGeom prst="borderCallout1">
            <a:avLst>
              <a:gd name="adj1" fmla="val 80184"/>
              <a:gd name="adj2" fmla="val -11014"/>
              <a:gd name="adj3" fmla="val -37547"/>
              <a:gd name="adj4" fmla="val 96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2800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“衰”和“哀”相似，不能读成“</a:t>
            </a:r>
            <a:r>
              <a:rPr lang="zh-CN" altLang="en-US" sz="2800" dirty="0" smtClean="0">
                <a:solidFill>
                  <a:schemeClr val="tx1"/>
                </a:solidFill>
                <a:latin typeface="+mj-lt"/>
                <a:ea typeface="楷体" panose="02010609060101010101" charset="-122"/>
                <a:cs typeface="+mj-lt"/>
              </a:rPr>
              <a:t>ā</a:t>
            </a:r>
            <a:r>
              <a:rPr lang="en-US" altLang="zh-CN" sz="2800" dirty="0" smtClean="0">
                <a:solidFill>
                  <a:schemeClr val="tx1"/>
                </a:solidFill>
                <a:latin typeface="+mj-lt"/>
                <a:ea typeface="楷体" panose="02010609060101010101" charset="-122"/>
                <a:cs typeface="+mj-lt"/>
              </a:rPr>
              <a:t>i</a:t>
            </a:r>
            <a:r>
              <a:rPr lang="zh-CN" altLang="en-US" sz="2800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</a:t>
            </a:r>
            <a:r>
              <a:rPr lang="en-US" altLang="zh-CN" sz="2800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,</a:t>
            </a:r>
            <a:r>
              <a:rPr lang="zh-CN" altLang="en-US" sz="2800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它</a:t>
            </a: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的</a:t>
            </a:r>
            <a:r>
              <a:rPr lang="zh-CN" altLang="en-US" sz="2800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意思是虚弱，与</a:t>
            </a:r>
            <a:r>
              <a:rPr lang="zh-CN" altLang="en-US" sz="2800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“</a:t>
            </a:r>
            <a:r>
              <a:rPr lang="zh-CN" altLang="en-US" sz="2800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盛</a:t>
            </a:r>
            <a:r>
              <a:rPr lang="zh-CN" altLang="en-US" sz="2800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”</a:t>
            </a:r>
            <a:r>
              <a:rPr lang="zh-CN" altLang="en-US" sz="2800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相对</a:t>
            </a:r>
            <a:r>
              <a:rPr lang="zh-CN" altLang="en-US" sz="2400" dirty="0" smtClean="0">
                <a:solidFill>
                  <a:schemeClr val="tx1"/>
                </a:solidFill>
              </a:rPr>
              <a:t>。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/>
      <p:bldP spid="12" grpId="0"/>
      <p:bldP spid="13" grpId="0"/>
      <p:bldP spid="14" grpId="0"/>
      <p:bldP spid="15" grpId="0"/>
      <p:bldP spid="16" grpId="0"/>
      <p:bldP spid="17" grpId="0"/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"/>
          <p:cNvSpPr txBox="1"/>
          <p:nvPr/>
        </p:nvSpPr>
        <p:spPr>
          <a:xfrm>
            <a:off x="309880" y="410845"/>
            <a:ext cx="23164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dirty="0" smtClean="0">
                <a:latin typeface="楷体" panose="02010609060101010101" charset="-122"/>
                <a:ea typeface="楷体" panose="02010609060101010101" charset="-122"/>
              </a:rPr>
              <a:t>三、重点句子</a:t>
            </a:r>
            <a:endParaRPr lang="en-US" altLang="zh-CN" sz="2800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8305" y="824865"/>
            <a:ext cx="853249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1</a:t>
            </a:r>
            <a:r>
              <a:rPr lang="en-US" altLang="zh-CN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.</a:t>
            </a: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但是动物说什么话，您只能自己知道。如果对别人说了，您就会变成一块石头。</a:t>
            </a:r>
            <a:endParaRPr lang="zh-CN" altLang="en-US" sz="28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53" name="线形标注 1 52"/>
          <p:cNvSpPr/>
          <p:nvPr/>
        </p:nvSpPr>
        <p:spPr>
          <a:xfrm>
            <a:off x="408305" y="1768475"/>
            <a:ext cx="8044180" cy="1304925"/>
          </a:xfrm>
          <a:prstGeom prst="borderCallout1">
            <a:avLst>
              <a:gd name="adj1" fmla="val 5381"/>
              <a:gd name="adj2" fmla="val 2285"/>
              <a:gd name="adj3" fmla="val -28630"/>
              <a:gd name="adj4" fmla="val 233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2800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    这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句话告诉我们，海力布如果将听来的话告诉别人，自己就会变成石头。这里为后面海力布变成石头埋下</a:t>
            </a:r>
            <a:r>
              <a:rPr lang="zh-CN" altLang="en-US" sz="2800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伏笔。</a:t>
            </a:r>
            <a:endParaRPr lang="zh-CN" altLang="en-US" sz="280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9" name="线形标注 1 8"/>
          <p:cNvSpPr/>
          <p:nvPr/>
        </p:nvSpPr>
        <p:spPr>
          <a:xfrm>
            <a:off x="408305" y="3651885"/>
            <a:ext cx="7792085" cy="928370"/>
          </a:xfrm>
          <a:prstGeom prst="borderCallout1">
            <a:avLst>
              <a:gd name="adj1" fmla="val 5381"/>
              <a:gd name="adj2" fmla="val 2285"/>
              <a:gd name="adj3" fmla="val -28630"/>
              <a:gd name="adj4" fmla="val 233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2800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这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是本段的一个中心句，下面内容都是围绕这句话来写的。</a:t>
            </a:r>
            <a:endParaRPr lang="en-US" altLang="zh-CN" sz="280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08305" y="3073400"/>
            <a:ext cx="867537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28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2</a:t>
            </a:r>
            <a:r>
              <a:rPr lang="en-US" altLang="zh-CN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.</a:t>
            </a: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牛郎照看那头牛挺周到。</a:t>
            </a:r>
            <a:endParaRPr lang="zh-CN" altLang="en-US" sz="28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bldLvl="0" animBg="1"/>
      <p:bldP spid="9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"/>
          <p:cNvSpPr txBox="1"/>
          <p:nvPr/>
        </p:nvSpPr>
        <p:spPr>
          <a:xfrm>
            <a:off x="128270" y="420370"/>
            <a:ext cx="8614410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3</a:t>
            </a:r>
            <a:r>
              <a:rPr lang="en-US" altLang="zh-CN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.</a:t>
            </a: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织女的男孩见那老太婆</a:t>
            </a:r>
            <a:r>
              <a:rPr lang="zh-CN" altLang="en-US" sz="2800" u="sng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怒气冲冲</a:t>
            </a: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地</a:t>
            </a:r>
            <a:r>
              <a:rPr lang="zh-CN" altLang="en-US" sz="28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拉</a:t>
            </a: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着妈妈走，就跑过来拉住妈妈的衣裳。王母娘娘狠狠一推，孩子倒在地上，她就带着织女一起飞。</a:t>
            </a:r>
            <a:endParaRPr lang="zh-CN" altLang="en-US" sz="28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53" name="线形标注 1 52"/>
          <p:cNvSpPr/>
          <p:nvPr/>
        </p:nvSpPr>
        <p:spPr>
          <a:xfrm>
            <a:off x="421005" y="2170430"/>
            <a:ext cx="7728585" cy="1483995"/>
          </a:xfrm>
          <a:prstGeom prst="borderCallout1">
            <a:avLst>
              <a:gd name="adj1" fmla="val 5381"/>
              <a:gd name="adj2" fmla="val 2285"/>
              <a:gd name="adj3" fmla="val -22446"/>
              <a:gd name="adj4" fmla="val 248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sz="2800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“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怒气冲冲</a:t>
            </a:r>
            <a:r>
              <a:rPr lang="en-US" altLang="zh-CN" sz="28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”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是神态描写，写出王母娘娘怒不可遏的神态，</a:t>
            </a:r>
            <a:r>
              <a:rPr lang="en-US" altLang="zh-CN" sz="28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“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推</a:t>
            </a:r>
            <a:r>
              <a:rPr lang="en-US" altLang="zh-CN" sz="2800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”“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带</a:t>
            </a:r>
            <a:r>
              <a:rPr lang="en-US" altLang="zh-CN" sz="28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”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是动作描写，写出了王母娘娘的凶狠。</a:t>
            </a:r>
            <a:endParaRPr lang="zh-CN" altLang="en-US" sz="280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56540" y="1398905"/>
            <a:ext cx="8054975" cy="31085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8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⑴</a:t>
            </a: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织女藏在泰山的石缝里，大海中心的珊瑚礁上。一定要抓回来。</a:t>
            </a:r>
            <a:r>
              <a:rPr lang="en-US" altLang="zh-CN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(</a:t>
            </a: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用关联词语合成一句话</a:t>
            </a:r>
            <a:r>
              <a:rPr lang="en-US" altLang="zh-CN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)</a:t>
            </a:r>
            <a:endParaRPr lang="en-US" altLang="zh-CN" sz="28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algn="l"/>
            <a:r>
              <a:rPr lang="en-US" altLang="zh-CN" sz="28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</a:t>
            </a:r>
            <a:endParaRPr lang="zh-CN" altLang="en-US" sz="28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algn="l"/>
            <a:r>
              <a:rPr lang="en-US" altLang="zh-CN" sz="28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</a:t>
            </a:r>
            <a:endParaRPr lang="zh-CN" altLang="en-US" sz="28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algn="l"/>
            <a:endParaRPr lang="zh-CN" altLang="en-US" sz="28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algn="l"/>
            <a:r>
              <a:rPr lang="zh-CN" altLang="en-US" sz="28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⑵</a:t>
            </a: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这不正是紧急事吗</a:t>
            </a:r>
            <a:r>
              <a:rPr lang="en-US" altLang="zh-CN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?(</a:t>
            </a: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改为陈述句</a:t>
            </a:r>
            <a:r>
              <a:rPr lang="en-US" altLang="zh-CN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)</a:t>
            </a:r>
            <a:endParaRPr lang="en-US" altLang="zh-CN" sz="28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algn="l"/>
            <a:endParaRPr lang="en-US" altLang="zh-CN" sz="28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6540" y="876935"/>
            <a:ext cx="335026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1.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按要求写句子。</a:t>
            </a:r>
            <a:endParaRPr lang="zh-CN" altLang="en-US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7670" y="2395220"/>
            <a:ext cx="832929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  哪怕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织女藏在泰山的石缝里，大海中心的珊瑚礁上，也一定要抓回来。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07670" y="4021765"/>
            <a:ext cx="3162439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  这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正是紧急事。</a:t>
            </a:r>
            <a:endParaRPr lang="en-US" altLang="zh-CN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56540" y="354965"/>
            <a:ext cx="249428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三、课堂练习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:</a:t>
            </a:r>
            <a:endParaRPr lang="en-US" altLang="zh-CN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302000" y="-4260215"/>
            <a:ext cx="2540000" cy="737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zh-CN" altLang="en-US"/>
          </a:p>
          <a:p>
            <a:r>
              <a:rPr lang="zh-CN" altLang="en-US"/>
              <a:t>            </a:t>
            </a:r>
            <a:endParaRPr lang="zh-CN" altLang="en-US"/>
          </a:p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64160" y="501015"/>
            <a:ext cx="397383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Wingdings" panose="05000000000000000000" charset="0"/>
              </a:rPr>
              <a:t>2.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Wingdings" panose="05000000000000000000" charset="0"/>
              </a:rPr>
              <a:t>用所给词语写句子。</a:t>
            </a:r>
            <a:endParaRPr lang="zh-CN" altLang="en-US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64160" y="1624965"/>
            <a:ext cx="872426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Wingdings" panose="05000000000000000000" charset="0"/>
              </a:rPr>
              <a:t>牛郎照看那头老牛挺周到。</a:t>
            </a:r>
            <a:endParaRPr lang="zh-CN" altLang="en-US" sz="28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Wingdings" panose="05000000000000000000" charset="0"/>
            </a:endParaRPr>
          </a:p>
          <a:p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Wingdings" panose="05000000000000000000" charset="0"/>
              </a:rPr>
              <a:t></a:t>
            </a: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小明做事认真细致，</a:t>
            </a: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一点儿</a:t>
            </a:r>
            <a:r>
              <a:rPr lang="zh-CN" altLang="en-US" sz="28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也</a:t>
            </a: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不马虎。</a:t>
            </a:r>
            <a:endParaRPr lang="zh-CN" altLang="en-US" sz="28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905125" y="1062990"/>
            <a:ext cx="278574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dirty="0" smtClean="0">
                <a:ln>
                  <a:noFill/>
                </a:ln>
                <a:effectLst/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  <a:sym typeface="+mn-ea"/>
              </a:rPr>
              <a:t>周到    细致</a:t>
            </a:r>
            <a:endParaRPr lang="zh-CN" altLang="en-US" sz="2800" dirty="0" smtClean="0">
              <a:ln>
                <a:noFill/>
              </a:ln>
              <a:effectLst/>
              <a:latin typeface="楷体" panose="02010609060101010101" charset="-122"/>
              <a:ea typeface="楷体" panose="02010609060101010101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905125" y="2618105"/>
            <a:ext cx="281559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珍惜    爱惜</a:t>
            </a:r>
            <a:endParaRPr lang="zh-CN" altLang="en-US" sz="28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64160" y="3180080"/>
            <a:ext cx="720788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Wingdings" panose="05000000000000000000" charset="0"/>
              </a:rPr>
              <a:t>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姑娘听得入了神，又同情他，又爱惜他。</a:t>
            </a:r>
            <a:endParaRPr lang="zh-CN" altLang="en-US" sz="2800">
              <a:latin typeface="楷体" panose="02010609060101010101" charset="-122"/>
              <a:ea typeface="楷体" panose="02010609060101010101" charset="-122"/>
            </a:endParaRPr>
          </a:p>
          <a:p>
            <a:pPr algn="l"/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Wingdings" panose="05000000000000000000" charset="0"/>
              </a:rPr>
              <a:t>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一寸光阴一寸金，所以我们要珍惜时间。</a:t>
            </a:r>
            <a:endParaRPr lang="zh-CN" altLang="en-US" sz="2800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810" y="944245"/>
            <a:ext cx="5163820" cy="342392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3815080" y="240665"/>
            <a:ext cx="276923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dirty="0" smtClean="0">
                <a:ln>
                  <a:noFill/>
                </a:ln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9.</a:t>
            </a:r>
            <a:r>
              <a:rPr lang="zh-CN" altLang="en-US" sz="2800" dirty="0" smtClean="0">
                <a:ln>
                  <a:noFill/>
                </a:ln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猎人海力布</a:t>
            </a:r>
            <a:endParaRPr lang="zh-CN" altLang="en-US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160010" y="944245"/>
            <a:ext cx="3444438" cy="31085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dirty="0" smtClean="0">
                <a:sym typeface="+mn-ea"/>
              </a:rPr>
              <a:t>       一</a:t>
            </a:r>
            <a:r>
              <a:rPr lang="zh-CN" altLang="en-US" sz="2800" dirty="0">
                <a:sym typeface="+mn-ea"/>
              </a:rPr>
              <a:t>、本文讲的是猎人海力布为了救乡亲们的性命，不惜牺牲自己，变成了一块</a:t>
            </a:r>
            <a:r>
              <a:rPr lang="zh-CN" altLang="en-US" sz="2800" dirty="0" smtClean="0">
                <a:sym typeface="+mn-ea"/>
              </a:rPr>
              <a:t>石头</a:t>
            </a:r>
            <a:r>
              <a:rPr lang="zh-CN" altLang="en-US" sz="2800" dirty="0" smtClean="0">
                <a:solidFill>
                  <a:srgbClr val="FF0000"/>
                </a:solidFill>
                <a:sym typeface="+mn-ea"/>
              </a:rPr>
              <a:t>的故事</a:t>
            </a:r>
            <a:r>
              <a:rPr lang="zh-CN" altLang="en-US" sz="2800" dirty="0" smtClean="0">
                <a:sym typeface="+mn-ea"/>
              </a:rPr>
              <a:t>。</a:t>
            </a:r>
            <a:r>
              <a:rPr lang="zh-CN" altLang="en-US" sz="2800" dirty="0">
                <a:sym typeface="+mn-ea"/>
              </a:rPr>
              <a:t>这种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热心助人</a:t>
            </a:r>
            <a:r>
              <a:rPr lang="zh-CN" altLang="en-US" sz="2800" dirty="0">
                <a:sym typeface="+mn-ea"/>
              </a:rPr>
              <a:t>，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舍己为人</a:t>
            </a:r>
            <a:r>
              <a:rPr lang="zh-CN" altLang="en-US" sz="2800" dirty="0">
                <a:sym typeface="+mn-ea"/>
              </a:rPr>
              <a:t>的品质值得学习。</a:t>
            </a:r>
            <a:endParaRPr lang="zh-CN" altLang="en-US" sz="28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995" y="428625"/>
            <a:ext cx="1533525" cy="59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300" dirty="0">
                <a:solidFill>
                  <a:schemeClr val="tx1"/>
                </a:solidFill>
                <a:uFillTx/>
                <a:latin typeface="幼圆" panose="02010509060101010101" charset="-122"/>
                <a:ea typeface="幼圆" panose="02010509060101010101" charset="-122"/>
              </a:rPr>
              <a:t>知识点</a:t>
            </a:r>
            <a:endParaRPr lang="zh-CN" altLang="en-US" sz="3300" dirty="0">
              <a:solidFill>
                <a:schemeClr val="tx1"/>
              </a:solidFill>
              <a:uFillTx/>
              <a:latin typeface="幼圆" panose="02010509060101010101" charset="-122"/>
              <a:ea typeface="幼圆" panose="020105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0"/>
          <p:cNvSpPr txBox="1"/>
          <p:nvPr/>
        </p:nvSpPr>
        <p:spPr>
          <a:xfrm>
            <a:off x="148590" y="436880"/>
            <a:ext cx="856170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三、下面两句话分别用了什么描写方法。</a:t>
            </a:r>
            <a:endParaRPr lang="zh-CN" altLang="en-US" sz="28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09270" y="1285866"/>
            <a:ext cx="8634730" cy="13849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dirty="0" smtClean="0">
                <a:ln>
                  <a:noFill/>
                </a:ln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1.</a:t>
            </a: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海力布听到这个消息大吃一惊。他急忙跑回家对大家说</a:t>
            </a:r>
            <a:r>
              <a:rPr lang="en-US" altLang="zh-CN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:“</a:t>
            </a: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咱们赶快搬到别处去吧</a:t>
            </a:r>
            <a:r>
              <a:rPr lang="en-US" altLang="zh-CN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!</a:t>
            </a: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这个地方不能住了</a:t>
            </a:r>
            <a:r>
              <a:rPr lang="en-US" altLang="zh-CN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!”</a:t>
            </a:r>
            <a:endParaRPr lang="zh-CN" altLang="en-US" sz="28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53" name="线形标注 1 52"/>
          <p:cNvSpPr/>
          <p:nvPr/>
        </p:nvSpPr>
        <p:spPr>
          <a:xfrm>
            <a:off x="714348" y="2857502"/>
            <a:ext cx="7955280" cy="1295085"/>
          </a:xfrm>
          <a:prstGeom prst="borderCallout1">
            <a:avLst>
              <a:gd name="adj1" fmla="val 5381"/>
              <a:gd name="adj2" fmla="val 2285"/>
              <a:gd name="adj3" fmla="val -50589"/>
              <a:gd name="adj4" fmla="val 174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2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  语言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描写。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海力布不直接告诉鸟儿说的话，是因为他心里知道，说出来自己会变成石头。</a:t>
            </a:r>
            <a:endParaRPr lang="zh-CN" altLang="en-US" sz="280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4786314" y="785800"/>
            <a:ext cx="3825526" cy="181588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dirty="0" smtClean="0">
                <a:ln>
                  <a:noFill/>
                </a:ln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2.</a:t>
            </a:r>
            <a:r>
              <a:rPr lang="zh-CN" altLang="en-US" sz="2800" dirty="0" smtClean="0">
                <a:ln>
                  <a:noFill/>
                </a:ln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海力布知道着急也没用，不把为什么要搬家说清楚，大家是不会相信的。</a:t>
            </a:r>
            <a:endParaRPr lang="zh-CN" altLang="en-US" sz="2800" dirty="0" smtClean="0">
              <a:ln>
                <a:noFill/>
              </a:ln>
              <a:effectLst/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2" name="线形标注 1 1"/>
          <p:cNvSpPr/>
          <p:nvPr/>
        </p:nvSpPr>
        <p:spPr>
          <a:xfrm>
            <a:off x="4880608" y="2786064"/>
            <a:ext cx="3906202" cy="2089942"/>
          </a:xfrm>
          <a:prstGeom prst="borderCallout1">
            <a:avLst>
              <a:gd name="adj1" fmla="val 5381"/>
              <a:gd name="adj2" fmla="val 2285"/>
              <a:gd name="adj3" fmla="val -10136"/>
              <a:gd name="adj4" fmla="val 104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2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  心理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描写。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海力布心想如果不把原因告诉大家，大家是不会相信</a:t>
            </a:r>
            <a:r>
              <a:rPr lang="zh-CN" altLang="en-US" sz="2800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的，为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接下来变为石头作铺垫。</a:t>
            </a:r>
            <a:endParaRPr lang="zh-CN" altLang="en-US" sz="280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pic>
        <p:nvPicPr>
          <p:cNvPr id="57348" name="Picture 4" descr="https://timgsa.baidu.com/timg?image&amp;quality=80&amp;size=b9999_10000&amp;sec=1582048355225&amp;di=e0279b6716930554e6b87417c5b36553&amp;imgtype=0&amp;src=http%3A%2F%2Fn1.itc.cn%2Fimg8%2Fwb%2Frecom%2F2016%2F07%2F03%2F146752685157148760.JPE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85720" y="1357304"/>
            <a:ext cx="4257675" cy="25908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95536" y="1158240"/>
            <a:ext cx="3707959" cy="2781662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3632200" y="396875"/>
            <a:ext cx="276034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dirty="0" smtClean="0">
                <a:ln>
                  <a:noFill/>
                </a:ln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10.</a:t>
            </a:r>
            <a:r>
              <a:rPr lang="zh-CN" altLang="en-US" sz="2800" dirty="0" smtClean="0">
                <a:ln>
                  <a:noFill/>
                </a:ln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牛郎织女</a:t>
            </a:r>
            <a:r>
              <a:rPr lang="en-US" altLang="zh-CN" sz="2800" dirty="0" smtClean="0">
                <a:ln>
                  <a:noFill/>
                </a:ln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(</a:t>
            </a:r>
            <a:r>
              <a:rPr lang="zh-CN" altLang="en-US" sz="2800" dirty="0" smtClean="0">
                <a:ln>
                  <a:noFill/>
                </a:ln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一</a:t>
            </a:r>
            <a:r>
              <a:rPr lang="en-US" altLang="zh-CN" sz="2800" dirty="0" smtClean="0">
                <a:ln>
                  <a:noFill/>
                </a:ln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)</a:t>
            </a:r>
            <a:endParaRPr lang="en-US" altLang="zh-CN" sz="2800" dirty="0" smtClean="0">
              <a:ln>
                <a:noFill/>
              </a:ln>
              <a:effectLst/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20" name="TextBox 3"/>
          <p:cNvSpPr txBox="1"/>
          <p:nvPr/>
        </p:nvSpPr>
        <p:spPr>
          <a:xfrm>
            <a:off x="4193540" y="1158240"/>
            <a:ext cx="412305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 dirty="0" smtClean="0">
                <a:latin typeface="楷体" panose="02010609060101010101" charset="-122"/>
                <a:ea typeface="楷体" panose="02010609060101010101" charset="-122"/>
              </a:rPr>
              <a:t>    一</a:t>
            </a: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</a:rPr>
              <a:t>、本文讲述了牛郎关心老牛、与老牛亲密无间以及与织女相识并结为夫妻的故事。表达了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勤劳善良</a:t>
            </a: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</a:rPr>
              <a:t>的劳动人民对美好生活的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向往</a:t>
            </a: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</a:rPr>
              <a:t>和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追求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。</a:t>
            </a:r>
            <a:endParaRPr lang="zh-CN" altLang="en-US" sz="280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70510" y="675640"/>
            <a:ext cx="875030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二</a:t>
            </a: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、怎样</a:t>
            </a:r>
            <a:r>
              <a:rPr lang="zh-CN" altLang="en-US" sz="28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理解</a:t>
            </a: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</a:t>
            </a: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自然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，有时候他还觉得美中不足，要是牛能</a:t>
            </a: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说话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</a:t>
            </a:r>
            <a:r>
              <a:rPr lang="zh-CN" altLang="en-US" sz="28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这</a:t>
            </a: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句话中的</a:t>
            </a:r>
            <a:r>
              <a:rPr lang="en-US" altLang="zh-CN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</a:t>
            </a: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美中不足</a:t>
            </a:r>
            <a:r>
              <a:rPr lang="en-US" altLang="zh-CN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”</a:t>
            </a: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一</a:t>
            </a:r>
            <a:r>
              <a:rPr lang="zh-CN" altLang="en-US" sz="28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词</a:t>
            </a: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？</a:t>
            </a:r>
            <a:endParaRPr lang="zh-CN" altLang="en-US" sz="2800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53" name="线形标注 1 52"/>
          <p:cNvSpPr/>
          <p:nvPr/>
        </p:nvSpPr>
        <p:spPr>
          <a:xfrm>
            <a:off x="401955" y="2409190"/>
            <a:ext cx="8153400" cy="1477010"/>
          </a:xfrm>
          <a:prstGeom prst="borderCallout1">
            <a:avLst>
              <a:gd name="adj1" fmla="val 5381"/>
              <a:gd name="adj2" fmla="val 2285"/>
              <a:gd name="adj3" fmla="val -83533"/>
              <a:gd name="adj4" fmla="val 263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sz="2800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“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美中不足</a:t>
            </a:r>
            <a:r>
              <a:rPr lang="en-US" altLang="zh-CN" sz="28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”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指的是虽然很好，但还有缺陷。从这一词可以看出牛郎的心声，为后文老牛开口说媒作铺垫。</a:t>
            </a:r>
            <a:endParaRPr lang="zh-CN" altLang="en-US" sz="280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bldLvl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/>
          <a:srcRect b="9957"/>
          <a:stretch>
            <a:fillRect/>
          </a:stretch>
        </p:blipFill>
        <p:spPr>
          <a:xfrm>
            <a:off x="395536" y="1471456"/>
            <a:ext cx="3902338" cy="2605198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3514090" y="482600"/>
            <a:ext cx="231076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altLang="zh-CN" sz="2400" dirty="0" smtClean="0">
                <a:ln>
                  <a:noFill/>
                </a:ln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11.</a:t>
            </a:r>
            <a:r>
              <a:rPr lang="zh-CN" altLang="en-US" sz="2400" dirty="0" smtClean="0">
                <a:ln>
                  <a:noFill/>
                </a:ln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牛郎织女</a:t>
            </a:r>
            <a:r>
              <a:rPr lang="en-US" altLang="zh-CN" sz="2400" dirty="0" smtClean="0">
                <a:ln>
                  <a:noFill/>
                </a:ln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(</a:t>
            </a:r>
            <a:r>
              <a:rPr lang="zh-CN" altLang="en-US" sz="2400" dirty="0" smtClean="0">
                <a:ln>
                  <a:noFill/>
                </a:ln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二</a:t>
            </a:r>
            <a:r>
              <a:rPr lang="en-US" altLang="zh-CN" sz="2400" dirty="0" smtClean="0">
                <a:ln>
                  <a:noFill/>
                </a:ln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)</a:t>
            </a:r>
            <a:endParaRPr lang="zh-CN" altLang="en-US" sz="2400">
              <a:latin typeface="+mn-ea"/>
              <a:cs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736465" y="1101090"/>
            <a:ext cx="4294505" cy="3107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latin typeface="楷体" panose="02010609060101010101" charset="-122"/>
                <a:ea typeface="楷体" panose="02010609060101010101" charset="-122"/>
              </a:rPr>
              <a:t>    一</a:t>
            </a: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</a:rPr>
              <a:t>、本文用了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设置悬念</a:t>
            </a: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</a:rPr>
              <a:t>的写作手法，吸引我们把故事</a:t>
            </a:r>
            <a:r>
              <a:rPr lang="zh-CN" altLang="en-US" sz="2800" dirty="0" smtClean="0">
                <a:latin typeface="楷体" panose="02010609060101010101" charset="-122"/>
                <a:ea typeface="楷体" panose="02010609060101010101" charset="-122"/>
              </a:rPr>
              <a:t>有兴趣</a:t>
            </a: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地</a:t>
            </a:r>
            <a:r>
              <a:rPr lang="zh-CN" altLang="en-US" sz="2800" dirty="0" smtClean="0">
                <a:latin typeface="楷体" panose="02010609060101010101" charset="-122"/>
                <a:ea typeface="楷体" panose="02010609060101010101" charset="-122"/>
              </a:rPr>
              <a:t>读</a:t>
            </a: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</a:rPr>
              <a:t>下去。比如</a:t>
            </a:r>
            <a:r>
              <a:rPr lang="en-US" altLang="zh-CN" sz="2800" dirty="0">
                <a:latin typeface="楷体" panose="02010609060101010101" charset="-122"/>
                <a:ea typeface="楷体" panose="02010609060101010101" charset="-122"/>
              </a:rPr>
              <a:t>:</a:t>
            </a: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</a:rPr>
              <a:t>老牛临死时说</a:t>
            </a:r>
            <a:r>
              <a:rPr lang="en-US" altLang="zh-CN" sz="2800" dirty="0">
                <a:latin typeface="楷体" panose="02010609060101010101" charset="-122"/>
                <a:ea typeface="楷体" panose="02010609060101010101" charset="-122"/>
              </a:rPr>
              <a:t>:“</a:t>
            </a: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</a:rPr>
              <a:t>碰上什么紧急事，你就披上我的皮</a:t>
            </a:r>
            <a:r>
              <a:rPr lang="en-US" altLang="zh-CN" sz="2800" dirty="0">
                <a:latin typeface="楷体" panose="02010609060101010101" charset="-122"/>
                <a:ea typeface="楷体" panose="02010609060101010101" charset="-122"/>
                <a:sym typeface="+mn-ea"/>
              </a:rPr>
              <a:t>”</a:t>
            </a: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</a:rPr>
              <a:t>会遇上什么紧急事呢</a:t>
            </a:r>
            <a:r>
              <a:rPr lang="en-US" altLang="zh-CN" sz="2800" dirty="0">
                <a:latin typeface="楷体" panose="02010609060101010101" charset="-122"/>
                <a:ea typeface="楷体" panose="02010609060101010101" charset="-122"/>
              </a:rPr>
              <a:t>?</a:t>
            </a: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</a:rPr>
              <a:t>牛皮有什么作用呢？</a:t>
            </a:r>
            <a:endParaRPr lang="zh-CN" altLang="en-US" sz="2800" dirty="0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5"/>
          <p:cNvSpPr txBox="1"/>
          <p:nvPr/>
        </p:nvSpPr>
        <p:spPr>
          <a:xfrm>
            <a:off x="599748" y="1071552"/>
            <a:ext cx="198564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好</a:t>
            </a:r>
            <a:r>
              <a:rPr lang="zh-CN" altLang="en-US" sz="2800" b="1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歹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(     )</a:t>
            </a:r>
            <a:endParaRPr lang="zh-CN" altLang="en-US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" name="文本框 1"/>
          <p:cNvSpPr txBox="1"/>
          <p:nvPr/>
        </p:nvSpPr>
        <p:spPr>
          <a:xfrm>
            <a:off x="3214678" y="1071552"/>
            <a:ext cx="211582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酝</a:t>
            </a:r>
            <a:r>
              <a:rPr lang="zh-CN" altLang="en-US" sz="2800" b="1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酿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(     )</a:t>
            </a:r>
            <a:endParaRPr lang="zh-CN" altLang="en-US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859453" y="1071552"/>
            <a:ext cx="214058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2800" b="1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瞌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(     )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睡</a:t>
            </a:r>
            <a:endParaRPr lang="zh-CN" altLang="en-US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09273" y="1792912"/>
            <a:ext cx="214058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执</a:t>
            </a:r>
            <a:r>
              <a:rPr lang="zh-CN" altLang="en-US" sz="2800" b="1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拗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(     )</a:t>
            </a:r>
            <a:endParaRPr lang="zh-CN" altLang="en-US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214678" y="1802437"/>
            <a:ext cx="214058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2800" b="1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偎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(     )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依</a:t>
            </a:r>
            <a:endParaRPr lang="zh-CN" altLang="en-US"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655118" y="1071552"/>
            <a:ext cx="691215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altLang="zh-CN" sz="2800" dirty="0" err="1">
                <a:solidFill>
                  <a:srgbClr val="FF0000"/>
                </a:solidFill>
                <a:latin typeface="汉语拼音" panose="020B0604020202020204" pitchFamily="34" charset="0"/>
                <a:cs typeface="汉语拼音" panose="020B0604020202020204" pitchFamily="34" charset="0"/>
              </a:rPr>
              <a:t>dǎi</a:t>
            </a:r>
            <a:endParaRPr lang="en-US" altLang="zh-CN" sz="2800" dirty="0">
              <a:solidFill>
                <a:srgbClr val="FF0000"/>
              </a:solidFill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091613" y="1071552"/>
            <a:ext cx="1099981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 sz="2800">
                <a:solidFill>
                  <a:srgbClr val="FF0000"/>
                </a:solidFill>
                <a:latin typeface="汉语拼音" panose="020B0604020202020204" pitchFamily="34" charset="0"/>
                <a:cs typeface="汉语拼音" panose="020B0604020202020204" pitchFamily="34" charset="0"/>
              </a:rPr>
              <a:t>niàng</a:t>
            </a:r>
            <a:endParaRPr lang="en-US" altLang="zh-CN" sz="2800">
              <a:solidFill>
                <a:srgbClr val="FF0000"/>
              </a:solidFill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649393" y="1071552"/>
            <a:ext cx="55816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altLang="zh-CN" sz="2800">
                <a:solidFill>
                  <a:srgbClr val="FF0000"/>
                </a:solidFill>
                <a:latin typeface="汉语拼音" panose="020B0604020202020204" pitchFamily="34" charset="0"/>
                <a:cs typeface="汉语拼音" panose="020B0604020202020204" pitchFamily="34" charset="0"/>
              </a:rPr>
              <a:t>kē</a:t>
            </a:r>
            <a:endParaRPr lang="en-US" altLang="zh-CN" sz="2800">
              <a:solidFill>
                <a:srgbClr val="FF0000"/>
              </a:solidFill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655118" y="1792912"/>
            <a:ext cx="688009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altLang="zh-CN" sz="2800" dirty="0" err="1">
                <a:solidFill>
                  <a:srgbClr val="FF0000"/>
                </a:solidFill>
                <a:latin typeface="汉语拼音" panose="020B0604020202020204" pitchFamily="34" charset="0"/>
                <a:cs typeface="汉语拼音" panose="020B0604020202020204" pitchFamily="34" charset="0"/>
              </a:rPr>
              <a:t>niù</a:t>
            </a:r>
            <a:endParaRPr lang="en-US" altLang="zh-CN" sz="2800" dirty="0">
              <a:solidFill>
                <a:srgbClr val="FF0000"/>
              </a:solidFill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912543" y="1792912"/>
            <a:ext cx="97282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2800">
                <a:solidFill>
                  <a:srgbClr val="FF0000"/>
                </a:solidFill>
                <a:latin typeface="汉语拼音" panose="020B0604020202020204" pitchFamily="34" charset="0"/>
                <a:cs typeface="汉语拼音" panose="020B0604020202020204" pitchFamily="34" charset="0"/>
              </a:rPr>
              <a:t>wēi</a:t>
            </a:r>
            <a:endParaRPr lang="en-US" altLang="zh-CN" sz="2800">
              <a:solidFill>
                <a:srgbClr val="FF0000"/>
              </a:solidFill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12" name="文本框 12"/>
          <p:cNvSpPr txBox="1"/>
          <p:nvPr/>
        </p:nvSpPr>
        <p:spPr>
          <a:xfrm>
            <a:off x="5859453" y="1792912"/>
            <a:ext cx="214947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800" b="1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拘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(     )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束</a:t>
            </a:r>
            <a:endParaRPr lang="zh-CN" altLang="en-US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3" name="文本框 13"/>
          <p:cNvSpPr txBox="1"/>
          <p:nvPr/>
        </p:nvSpPr>
        <p:spPr>
          <a:xfrm>
            <a:off x="6742103" y="1792912"/>
            <a:ext cx="61341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2800" dirty="0" err="1">
                <a:solidFill>
                  <a:srgbClr val="FF0000"/>
                </a:solidFill>
                <a:latin typeface="汉语拼音" panose="020B0604020202020204" pitchFamily="34" charset="0"/>
                <a:cs typeface="汉语拼音" panose="020B0604020202020204" pitchFamily="34" charset="0"/>
              </a:rPr>
              <a:t>jū</a:t>
            </a:r>
            <a:endParaRPr lang="en-US" altLang="zh-CN" sz="2800" dirty="0">
              <a:solidFill>
                <a:srgbClr val="FF0000"/>
              </a:solidFill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14" name="线形标注 1 13"/>
          <p:cNvSpPr/>
          <p:nvPr/>
        </p:nvSpPr>
        <p:spPr>
          <a:xfrm>
            <a:off x="1714480" y="3071816"/>
            <a:ext cx="5214974" cy="1209040"/>
          </a:xfrm>
          <a:prstGeom prst="borderCallout1">
            <a:avLst>
              <a:gd name="adj1" fmla="val 1946"/>
              <a:gd name="adj2" fmla="val 607"/>
              <a:gd name="adj3" fmla="val -54499"/>
              <a:gd name="adj4" fmla="val -39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“拗”</a:t>
            </a: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的</a:t>
            </a:r>
            <a:r>
              <a:rPr lang="zh-CN" altLang="en-US" sz="2800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读音是</a:t>
            </a:r>
            <a:r>
              <a:rPr lang="en-US" altLang="zh-CN" sz="2800" dirty="0" err="1" smtClean="0">
                <a:solidFill>
                  <a:srgbClr val="FF0000"/>
                </a:solidFill>
                <a:latin typeface="汉语拼音" panose="020B0604020202020204" pitchFamily="34" charset="0"/>
                <a:cs typeface="汉语拼音" panose="020B0604020202020204" pitchFamily="34" charset="0"/>
              </a:rPr>
              <a:t>niù</a:t>
            </a:r>
            <a:r>
              <a:rPr lang="zh-CN" altLang="en-US" sz="2800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，不要读这个字的右半边哟。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3" grpId="0"/>
      <p:bldP spid="1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l="24049" r="8440"/>
          <a:stretch>
            <a:fillRect/>
          </a:stretch>
        </p:blipFill>
        <p:spPr>
          <a:xfrm>
            <a:off x="166984" y="1214428"/>
            <a:ext cx="1714611" cy="214375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l="10209" r="26493"/>
          <a:stretch>
            <a:fillRect/>
          </a:stretch>
        </p:blipFill>
        <p:spPr>
          <a:xfrm>
            <a:off x="1966355" y="1187119"/>
            <a:ext cx="1681839" cy="21710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/>
          <a:srcRect r="4423" b="16727"/>
          <a:stretch>
            <a:fillRect/>
          </a:stretch>
        </p:blipFill>
        <p:spPr>
          <a:xfrm>
            <a:off x="3754022" y="1236784"/>
            <a:ext cx="2253176" cy="216810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5168" y="1165453"/>
            <a:ext cx="2827643" cy="2192730"/>
          </a:xfrm>
          <a:prstGeom prst="rect">
            <a:avLst/>
          </a:prstGeom>
        </p:spPr>
      </p:pic>
      <p:sp>
        <p:nvSpPr>
          <p:cNvPr id="6" name="TextBox 4"/>
          <p:cNvSpPr txBox="1"/>
          <p:nvPr/>
        </p:nvSpPr>
        <p:spPr>
          <a:xfrm>
            <a:off x="2593340" y="3403501"/>
            <a:ext cx="161290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老牛留皮</a:t>
            </a:r>
            <a:endParaRPr lang="zh-CN" altLang="en-US" sz="2800" b="1" dirty="0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" name="TextBox 4"/>
          <p:cNvSpPr txBox="1"/>
          <p:nvPr/>
        </p:nvSpPr>
        <p:spPr>
          <a:xfrm>
            <a:off x="4880610" y="3403501"/>
            <a:ext cx="161290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抓上天庭</a:t>
            </a:r>
            <a:endParaRPr lang="zh-CN" altLang="en-US" sz="2800" b="1" dirty="0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TextBox 4"/>
          <p:cNvSpPr txBox="1"/>
          <p:nvPr/>
        </p:nvSpPr>
        <p:spPr>
          <a:xfrm>
            <a:off x="7148830" y="3403501"/>
            <a:ext cx="161290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七夕相会</a:t>
            </a:r>
            <a:endParaRPr lang="zh-CN" altLang="en-US" sz="2800" b="1" dirty="0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" name="TextBox 4"/>
          <p:cNvSpPr txBox="1"/>
          <p:nvPr/>
        </p:nvSpPr>
        <p:spPr>
          <a:xfrm>
            <a:off x="306070" y="3403501"/>
            <a:ext cx="161290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幸福生活</a:t>
            </a:r>
            <a:endParaRPr lang="zh-CN" altLang="en-US" sz="2800" b="1" dirty="0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83515" y="3814445"/>
            <a:ext cx="882205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8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二</a:t>
            </a: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、表现了织女追求自由幸福生活的反抗精神,表达了勤劳善良的劳动人民对美好生活的向往和追求。</a:t>
            </a:r>
            <a:endParaRPr lang="zh-CN" altLang="en-US" sz="2800" dirty="0">
              <a:latin typeface="+mn-ea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/>
      <p:bldP spid="18" grpId="0"/>
      <p:bldP spid="1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9380" y="459105"/>
            <a:ext cx="262699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三、巩固练习</a:t>
            </a:r>
            <a:endParaRPr lang="zh-CN" altLang="en-US" sz="28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3623" y="981075"/>
            <a:ext cx="848614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1.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按课文内容填空。</a:t>
            </a:r>
            <a:endParaRPr lang="zh-CN" altLang="en-US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9380" y="2886710"/>
            <a:ext cx="873252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</a:t>
            </a:r>
            <a:r>
              <a:rPr lang="en-US" altLang="zh-CN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.</a:t>
            </a: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用关联词分别将两个句子合为一句话。</a:t>
            </a:r>
            <a:endParaRPr lang="zh-CN" altLang="en-US" sz="28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19380" y="1503045"/>
            <a:ext cx="8344535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en-US" altLang="zh-CN" sz="28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zh-CN" altLang="en-US" sz="28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海力布</a:t>
            </a: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救了</a:t>
            </a:r>
            <a:r>
              <a:rPr lang="en-US" altLang="zh-CN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(       )</a:t>
            </a: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，得到</a:t>
            </a:r>
            <a:r>
              <a:rPr lang="en-US" altLang="zh-CN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(     )</a:t>
            </a: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，他把</a:t>
            </a:r>
            <a:r>
              <a:rPr lang="en-US" altLang="zh-CN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(                       )</a:t>
            </a: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的消息告诉了乡亲们，乡亲们得救了，</a:t>
            </a:r>
            <a:r>
              <a:rPr lang="zh-CN" altLang="en-US" sz="28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而</a:t>
            </a: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他</a:t>
            </a:r>
            <a:r>
              <a:rPr lang="zh-CN" altLang="en-US" sz="28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自己</a:t>
            </a: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却变成</a:t>
            </a:r>
            <a:r>
              <a:rPr lang="en-US" altLang="zh-CN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(     )</a:t>
            </a: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  <a:endParaRPr lang="zh-CN" altLang="en-US" sz="28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27584" y="3408680"/>
            <a:ext cx="822134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王母娘娘</a:t>
            </a: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十分愤怒。织女私自下天庭和牛郎成亲。</a:t>
            </a:r>
            <a:endParaRPr lang="zh-CN" altLang="en-US" sz="28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987824" y="1503045"/>
            <a:ext cx="158559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小白蛇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652120" y="1503045"/>
            <a:ext cx="97536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宝石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19380" y="3930650"/>
            <a:ext cx="847661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    之所以</a:t>
            </a: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sym typeface="+mn-ea"/>
              </a:rPr>
              <a:t>王母娘娘十分愤怒，是因为织女私自下天庭和牛郎成亲。</a:t>
            </a:r>
            <a:endParaRPr lang="zh-CN" altLang="en-US" sz="2800" dirty="0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79450" y="1933575"/>
            <a:ext cx="380111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山要崩塌、地要被淹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370830" y="2364740"/>
            <a:ext cx="98806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石头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1609" y="1842681"/>
            <a:ext cx="3971290" cy="267906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00034" y="1231176"/>
            <a:ext cx="23164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sym typeface="+mn-ea"/>
              </a:rPr>
              <a:t>一、日积月累</a:t>
            </a:r>
            <a:endParaRPr lang="zh-CN" altLang="en-US" sz="2800" dirty="0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666904" y="1842681"/>
            <a:ext cx="3723005" cy="2676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乞巧</a:t>
            </a:r>
            <a:endParaRPr lang="zh-CN" altLang="en-US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ctr"/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林杰 (唐)</a:t>
            </a:r>
            <a:endParaRPr lang="zh-CN" altLang="en-US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ctr"/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七夕今宵看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(     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），</a:t>
            </a:r>
            <a:endParaRPr lang="zh-CN" altLang="en-US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ctr"/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牵牛织女渡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(     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）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  <a:endParaRPr lang="zh-CN" altLang="en-US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ctr"/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家家乞巧望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(     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）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</a:t>
            </a:r>
            <a:endParaRPr lang="zh-CN" altLang="en-US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ctr"/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穿尽红丝几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(     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）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  <a:endParaRPr lang="zh-CN" altLang="en-US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735734" y="3086011"/>
            <a:ext cx="89789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charset="-122"/>
                <a:sym typeface="+mn-ea"/>
              </a:rPr>
              <a:t>河桥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楷体" panose="02010609060101010101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735734" y="2659291"/>
            <a:ext cx="89789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charset="-122"/>
                <a:sym typeface="+mn-ea"/>
              </a:rPr>
              <a:t>碧霄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楷体" panose="02010609060101010101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735734" y="3512731"/>
            <a:ext cx="89789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charset="-122"/>
                <a:sym typeface="+mn-ea"/>
              </a:rPr>
              <a:t>秋月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楷体" panose="02010609060101010101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735734" y="3939451"/>
            <a:ext cx="89789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charset="-122"/>
                <a:sym typeface="+mn-ea"/>
              </a:rPr>
              <a:t>万条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3"/>
          <p:cNvSpPr txBox="1"/>
          <p:nvPr/>
        </p:nvSpPr>
        <p:spPr>
          <a:xfrm>
            <a:off x="165735" y="410845"/>
            <a:ext cx="1859280" cy="5988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3300" dirty="0" smtClean="0">
                <a:solidFill>
                  <a:schemeClr val="tx1"/>
                </a:solidFill>
                <a:uFillTx/>
                <a:latin typeface="幼圆" panose="02010509060101010101" charset="-122"/>
                <a:ea typeface="幼圆" panose="02010509060101010101" charset="-122"/>
                <a:sym typeface="+mn-ea"/>
              </a:rPr>
              <a:t>积累背诵</a:t>
            </a:r>
            <a:endParaRPr lang="zh-CN" altLang="en-US" sz="3300" dirty="0" smtClean="0">
              <a:solidFill>
                <a:schemeClr val="tx1"/>
              </a:solidFill>
              <a:uFillTx/>
              <a:latin typeface="幼圆" panose="02010509060101010101" charset="-122"/>
              <a:ea typeface="幼圆" panose="0201050906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17475" y="1093470"/>
            <a:ext cx="8724900" cy="18148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2800" dirty="0" smtClean="0">
                <a:effectLst/>
                <a:latin typeface="楷体" panose="02010609060101010101" charset="-122"/>
                <a:ea typeface="楷体" panose="02010609060101010101" charset="-122"/>
                <a:sym typeface="+mn-ea"/>
              </a:rPr>
              <a:t>    </a:t>
            </a:r>
            <a:r>
              <a:rPr lang="zh-CN" altLang="en-US" sz="2800" dirty="0" smtClean="0">
                <a:effectLst/>
                <a:latin typeface="楷体" panose="02010609060101010101" charset="-122"/>
                <a:ea typeface="楷体" panose="02010609060101010101" charset="-122"/>
                <a:sym typeface="+mn-ea"/>
              </a:rPr>
              <a:t>七夕晚上，望着碧蓝的天空，就好像看见隔着“天河”的牛郎织女在鹊桥上相会。</a:t>
            </a:r>
            <a:endParaRPr lang="zh-CN" altLang="en-US" sz="2800" dirty="0" smtClean="0">
              <a:effectLst/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algn="l"/>
            <a:r>
              <a:rPr lang="zh-CN" altLang="en-US" sz="2800" dirty="0" smtClean="0">
                <a:effectLst/>
                <a:latin typeface="楷体" panose="02010609060101010101" charset="-122"/>
                <a:ea typeface="楷体" panose="02010609060101010101" charset="-122"/>
                <a:sym typeface="+mn-ea"/>
              </a:rPr>
              <a:t>    家家户户都在一边观赏秋月，一边乞巧(对月穿针)，</a:t>
            </a:r>
            <a:endParaRPr lang="zh-CN" altLang="en-US" sz="2800" dirty="0" smtClean="0">
              <a:effectLst/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algn="l"/>
            <a:r>
              <a:rPr lang="zh-CN" altLang="en-US" sz="2800" dirty="0" smtClean="0">
                <a:effectLst/>
                <a:latin typeface="楷体" panose="02010609060101010101" charset="-122"/>
                <a:ea typeface="楷体" panose="02010609060101010101" charset="-122"/>
                <a:sym typeface="+mn-ea"/>
              </a:rPr>
              <a:t>穿过的红线都有几万条了。    </a:t>
            </a:r>
            <a:endParaRPr lang="zh-CN" altLang="en-US" sz="2800">
              <a:effectLst/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17475" y="2981960"/>
            <a:ext cx="9018270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">
                <a:sym typeface="+mn-ea"/>
              </a:rPr>
              <a:t>       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sym typeface="+mn-ea"/>
              </a:rPr>
              <a:t>这是一首描写七夕乞巧盛况的一首诗，诗人没有写各种不同的心愿，而是留下想象的空间，表达了人们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(         )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sym typeface="+mn-ea"/>
              </a:rPr>
              <a:t>、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(         )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sym typeface="+mn-ea"/>
              </a:rPr>
              <a:t>的心愿。</a:t>
            </a:r>
            <a:endParaRPr lang="zh-CN" altLang="en-US" sz="2800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7475" y="497840"/>
            <a:ext cx="165544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诗文意思</a:t>
            </a:r>
            <a:endParaRPr lang="zh-CN" altLang="en-US" sz="28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684145" y="3843655"/>
            <a:ext cx="167449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追求幸福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37185" y="3843655"/>
            <a:ext cx="179705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乞取智巧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5745" y="572135"/>
            <a:ext cx="23164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>
                <a:latin typeface="楷体" panose="02010609060101010101" charset="-122"/>
                <a:ea typeface="楷体" panose="02010609060101010101" charset="-122"/>
                <a:sym typeface="+mn-ea"/>
              </a:rPr>
              <a:t>二、知识拓展</a:t>
            </a:r>
            <a:endParaRPr lang="zh-CN" altLang="en-US" sz="28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45745" y="1094105"/>
            <a:ext cx="800544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28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1</a:t>
            </a:r>
            <a:r>
              <a:rPr lang="en-US" altLang="zh-CN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.</a:t>
            </a: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中国传统节来历，本文的</a:t>
            </a:r>
            <a:r>
              <a:rPr lang="zh-CN" altLang="en-US" sz="28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故事</a:t>
            </a: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与</a:t>
            </a:r>
            <a:r>
              <a:rPr lang="zh-CN" altLang="en-US" sz="28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(</a:t>
            </a: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乞巧)相关。你还知道下面的节日和习俗吗</a:t>
            </a:r>
            <a:r>
              <a:rPr 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？</a:t>
            </a:r>
            <a:endParaRPr lang="zh-CN" altLang="en-US" sz="2800" dirty="0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81000" y="2200275"/>
            <a:ext cx="7360285" cy="22453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重阳节:登高插茱萸</a:t>
            </a:r>
            <a:endParaRPr lang="zh-CN" altLang="en-US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端午节:吃粽子、赛龙舟</a:t>
            </a:r>
            <a:endParaRPr lang="zh-CN" altLang="en-US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中秋节:赏月、吃月饼</a:t>
            </a:r>
            <a:endParaRPr lang="zh-CN" altLang="en-US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元宵节:看花灯、吃汤圆</a:t>
            </a:r>
            <a:endParaRPr lang="zh-CN" altLang="en-US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七夕节:拜月、乞巧</a:t>
            </a:r>
            <a:endParaRPr lang="zh-CN" altLang="en-US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1773" y="946958"/>
            <a:ext cx="7929245" cy="388874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74320" y="410845"/>
            <a:ext cx="33832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800">
                <a:latin typeface="楷体" panose="02010609060101010101" charset="-122"/>
                <a:ea typeface="楷体" panose="02010609060101010101" charset="-122"/>
              </a:rPr>
              <a:t>2.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有关织女牛郎的诗</a:t>
            </a:r>
            <a:endParaRPr lang="zh-CN" altLang="en-US" sz="2800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2570" y="469265"/>
            <a:ext cx="387032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三、巩固练习</a:t>
            </a:r>
            <a:endParaRPr lang="zh-CN" altLang="en-US" sz="28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42570" y="1655445"/>
            <a:ext cx="844296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《乞巧》</a:t>
            </a: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中表达人们对幸福追求的诗句</a:t>
            </a:r>
            <a:r>
              <a:rPr lang="zh-CN" altLang="en-US" sz="28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是</a:t>
            </a:r>
            <a:endParaRPr lang="zh-CN" altLang="en-US" sz="28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r>
              <a:rPr lang="en-US" altLang="zh-CN" sz="28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(</a:t>
            </a:r>
            <a:r>
              <a:rPr lang="zh-CN" altLang="en-US" sz="28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家家</a:t>
            </a: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乞巧望秋月，穿尽红丝几万条条。</a:t>
            </a:r>
            <a:r>
              <a:rPr lang="en-US" altLang="zh-CN" sz="28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)</a:t>
            </a:r>
            <a:endParaRPr lang="zh-CN" altLang="en-US" sz="280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42570" y="1062355"/>
            <a:ext cx="387032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>
                <a:latin typeface="楷体" panose="02010609060101010101" charset="-122"/>
                <a:ea typeface="楷体" panose="02010609060101010101" charset="-122"/>
              </a:rPr>
              <a:t>1.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把下列诗句补充完整</a:t>
            </a:r>
            <a:endParaRPr lang="zh-CN" altLang="en-US" sz="28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42570" y="2679700"/>
            <a:ext cx="555498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>
                <a:latin typeface="楷体" panose="02010609060101010101" charset="-122"/>
                <a:ea typeface="楷体" panose="02010609060101010101" charset="-122"/>
              </a:rPr>
              <a:t>2.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把意思相同话和词语的连接起来。</a:t>
            </a:r>
            <a:endParaRPr lang="zh-CN" altLang="en-US" sz="28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83235" y="3312795"/>
            <a:ext cx="5100320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鼻子都气歪了      孤掌难鸣</a:t>
            </a:r>
            <a:endParaRPr lang="zh-CN" altLang="en-US" sz="280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前怕狼后怕虎      气急败坏</a:t>
            </a:r>
            <a:endParaRPr lang="zh-CN" altLang="en-US" sz="280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一个巴掌拍不响    畏首畏尾</a:t>
            </a:r>
            <a:endParaRPr lang="zh-CN" altLang="en-US" sz="2800">
              <a:latin typeface="楷体" panose="02010609060101010101" charset="-122"/>
              <a:ea typeface="楷体" panose="02010609060101010101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2707640" y="3519805"/>
            <a:ext cx="1216025" cy="4921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2707640" y="3928110"/>
            <a:ext cx="1216025" cy="5880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V="1">
            <a:off x="2940685" y="3658870"/>
            <a:ext cx="982980" cy="6921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534150" y="2691130"/>
            <a:ext cx="89598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+mn-ea"/>
              </a:rPr>
              <a:t>游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泳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785110" y="2691130"/>
            <a:ext cx="10179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牛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郎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33350" y="494665"/>
            <a:ext cx="2316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latin typeface="楷体" panose="02010609060101010101" charset="-122"/>
                <a:ea typeface="楷体" panose="02010609060101010101" charset="-122"/>
              </a:rPr>
              <a:t>二、易</a:t>
            </a: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</a:rPr>
              <a:t>写</a:t>
            </a:r>
            <a:r>
              <a:rPr lang="zh-CN" altLang="en-US" sz="2800" dirty="0" smtClean="0">
                <a:latin typeface="楷体" panose="02010609060101010101" charset="-122"/>
                <a:ea typeface="楷体" panose="02010609060101010101" charset="-122"/>
              </a:rPr>
              <a:t>错字</a:t>
            </a:r>
            <a:endParaRPr lang="zh-CN" altLang="en-US" sz="2800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596765" y="1986280"/>
            <a:ext cx="110172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紧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挨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0" name="线形标注 1 49"/>
          <p:cNvSpPr/>
          <p:nvPr/>
        </p:nvSpPr>
        <p:spPr>
          <a:xfrm>
            <a:off x="127629" y="3364229"/>
            <a:ext cx="3978915" cy="1285875"/>
          </a:xfrm>
          <a:prstGeom prst="borderCallout1">
            <a:avLst>
              <a:gd name="adj1" fmla="val 5381"/>
              <a:gd name="adj2" fmla="val 2285"/>
              <a:gd name="adj3" fmla="val -125201"/>
              <a:gd name="adj4" fmla="val 338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2800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“酬”左边</a:t>
            </a:r>
            <a:r>
              <a:rPr lang="zh-CN" altLang="en-US" sz="2800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是</a:t>
            </a:r>
            <a:r>
              <a:rPr lang="zh-CN" altLang="en-US" sz="2800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“</a:t>
            </a:r>
            <a:r>
              <a:rPr lang="zh-CN" altLang="en-US" sz="2800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酉</a:t>
            </a:r>
            <a:r>
              <a:rPr lang="zh-CN" altLang="en-US" sz="2800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”</a:t>
            </a:r>
            <a:r>
              <a:rPr lang="zh-CN" altLang="en-US" sz="2800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不是</a:t>
            </a:r>
            <a:r>
              <a:rPr lang="zh-CN" altLang="en-US" sz="2800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“西”，里面这一横不要丢掉</a:t>
            </a:r>
            <a:r>
              <a:rPr lang="zh-CN" altLang="en-US" sz="2800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哟！</a:t>
            </a:r>
            <a:endParaRPr lang="zh-CN" altLang="en-US" sz="2800" dirty="0" smtClean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9" name="线形标注 1 8"/>
          <p:cNvSpPr/>
          <p:nvPr/>
        </p:nvSpPr>
        <p:spPr>
          <a:xfrm>
            <a:off x="4393210" y="3364229"/>
            <a:ext cx="4281879" cy="1285875"/>
          </a:xfrm>
          <a:prstGeom prst="borderCallout1">
            <a:avLst>
              <a:gd name="adj1" fmla="val 5381"/>
              <a:gd name="adj2" fmla="val 2285"/>
              <a:gd name="adj3" fmla="val -70911"/>
              <a:gd name="adj4" fmla="val -288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2800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“延”与“廷”相似，但它又与“廷”有别，书写时要注意</a:t>
            </a:r>
            <a:r>
              <a:rPr lang="zh-CN" altLang="en-US" sz="2800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哟！</a:t>
            </a:r>
            <a:endParaRPr lang="zh-CN" altLang="en-US" sz="280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534150" y="1285240"/>
            <a:ext cx="131000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兄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嫂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795270" y="1986280"/>
            <a:ext cx="101727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延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误</a:t>
            </a:r>
            <a:endParaRPr lang="zh-CN" altLang="en-US" sz="280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80745" y="1281430"/>
            <a:ext cx="112077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应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酬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795270" y="1282700"/>
            <a:ext cx="100774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谎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言</a:t>
            </a:r>
            <a:endParaRPr lang="zh-CN" altLang="en-US" sz="280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596765" y="1283970"/>
            <a:ext cx="10541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塌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陷</a:t>
            </a:r>
            <a:endParaRPr lang="zh-CN" altLang="en-US" sz="280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80745" y="1986280"/>
            <a:ext cx="102044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妻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子</a:t>
            </a:r>
            <a:endParaRPr lang="zh-CN" altLang="en-US" sz="280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534150" y="1986280"/>
            <a:ext cx="98742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晚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辈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596765" y="2691130"/>
            <a:ext cx="110172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婚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纱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80745" y="2691130"/>
            <a:ext cx="110172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车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辆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" name="线形标注 1 16"/>
          <p:cNvSpPr/>
          <p:nvPr/>
        </p:nvSpPr>
        <p:spPr>
          <a:xfrm>
            <a:off x="3566795" y="405765"/>
            <a:ext cx="4173557" cy="879475"/>
          </a:xfrm>
          <a:prstGeom prst="borderCallout1">
            <a:avLst>
              <a:gd name="adj1" fmla="val 5381"/>
              <a:gd name="adj2" fmla="val 2285"/>
              <a:gd name="adj3" fmla="val 105920"/>
              <a:gd name="adj4" fmla="val -49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2800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“谎”的右部是“荒”，不要丢掉一点哟</a:t>
            </a:r>
            <a:r>
              <a:rPr lang="zh-CN" altLang="en-US" sz="2800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！</a:t>
            </a:r>
            <a:endParaRPr lang="zh-CN" altLang="en-US" sz="280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9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20980" y="531495"/>
            <a:ext cx="19608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latin typeface="楷体" panose="02010609060101010101" charset="-122"/>
                <a:ea typeface="楷体" panose="02010609060101010101" charset="-122"/>
              </a:rPr>
              <a:t>三、形</a:t>
            </a: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</a:rPr>
              <a:t>近字</a:t>
            </a:r>
            <a:endParaRPr lang="zh-CN" altLang="en-US" sz="2800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210935" y="1456690"/>
            <a:ext cx="30518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塌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---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榻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---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溻  </a:t>
            </a:r>
            <a:endParaRPr lang="zh-CN" altLang="en-US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1910" y="1092200"/>
            <a:ext cx="11167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err="1">
                <a:latin typeface="汉语拼音" panose="020B0604020202020204" pitchFamily="34" charset="0"/>
                <a:cs typeface="汉语拼音" panose="020B0604020202020204" pitchFamily="34" charset="0"/>
              </a:rPr>
              <a:t>zhēn</a:t>
            </a:r>
            <a:endParaRPr lang="en-US" altLang="zh-CN" sz="2800" dirty="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20980" y="1456690"/>
            <a:ext cx="303784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珍</a:t>
            </a:r>
            <a:r>
              <a:rPr lang="en-US" altLang="zh-CN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---</a:t>
            </a: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诊</a:t>
            </a:r>
            <a:r>
              <a:rPr lang="en-US" altLang="zh-CN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---</a:t>
            </a: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趁 </a:t>
            </a:r>
            <a:endParaRPr lang="zh-CN" altLang="en-US" sz="28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513455" y="1456690"/>
            <a:ext cx="271145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叮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---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盯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---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订 </a:t>
            </a:r>
            <a:endParaRPr lang="zh-CN" altLang="en-US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833880" y="1092200"/>
            <a:ext cx="115394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latin typeface="汉语拼音" panose="020B0604020202020204" pitchFamily="34" charset="0"/>
                <a:cs typeface="汉语拼音" panose="020B0604020202020204" pitchFamily="34" charset="0"/>
              </a:rPr>
              <a:t>chèn</a:t>
            </a:r>
            <a:endParaRPr lang="en-US" altLang="zh-CN" sz="280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43280" y="1092200"/>
            <a:ext cx="11167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latin typeface="汉语拼音" panose="020B0604020202020204" pitchFamily="34" charset="0"/>
                <a:cs typeface="汉语拼音" panose="020B0604020202020204" pitchFamily="34" charset="0"/>
              </a:rPr>
              <a:t>zhěn</a:t>
            </a:r>
            <a:endParaRPr lang="en-US" altLang="zh-CN" sz="280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275455" y="1092200"/>
            <a:ext cx="1063032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>
                <a:latin typeface="汉语拼音" panose="020B0604020202020204" pitchFamily="34" charset="0"/>
                <a:cs typeface="汉语拼音" panose="020B0604020202020204" pitchFamily="34" charset="0"/>
              </a:rPr>
              <a:t>dīng</a:t>
            </a:r>
            <a:endParaRPr lang="en-US" altLang="zh-CN" sz="280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177790" y="1092200"/>
            <a:ext cx="1028671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>
                <a:latin typeface="汉语拼音" panose="020B0604020202020204" pitchFamily="34" charset="0"/>
                <a:cs typeface="汉语拼音" panose="020B0604020202020204" pitchFamily="34" charset="0"/>
                <a:sym typeface="+mn-ea"/>
              </a:rPr>
              <a:t>dìng</a:t>
            </a:r>
            <a:endParaRPr lang="en-US" altLang="zh-CN" sz="2800">
              <a:latin typeface="汉语拼音" panose="020B0604020202020204" pitchFamily="34" charset="0"/>
              <a:cs typeface="汉语拼音" panose="020B0604020202020204" pitchFamily="34" charset="0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362960" y="1092200"/>
            <a:ext cx="101414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2800">
                <a:latin typeface="汉语拼音" panose="020B0604020202020204" pitchFamily="34" charset="0"/>
                <a:cs typeface="汉语拼音" panose="020B0604020202020204" pitchFamily="34" charset="0"/>
                <a:sym typeface="+mn-ea"/>
              </a:rPr>
              <a:t>dīng</a:t>
            </a:r>
            <a:endParaRPr lang="en-US" altLang="zh-CN" sz="2800">
              <a:latin typeface="汉语拼音" panose="020B0604020202020204" pitchFamily="34" charset="0"/>
              <a:cs typeface="汉语拼音" panose="020B0604020202020204" pitchFamily="34" charset="0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025765" y="1092200"/>
            <a:ext cx="625616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2800">
                <a:latin typeface="汉语拼音" panose="020B0604020202020204" pitchFamily="34" charset="0"/>
                <a:cs typeface="汉语拼音" panose="020B0604020202020204" pitchFamily="34" charset="0"/>
              </a:rPr>
              <a:t>tà</a:t>
            </a:r>
            <a:endParaRPr lang="en-US" altLang="zh-CN" sz="280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087870" y="1092200"/>
            <a:ext cx="627423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2800">
                <a:latin typeface="汉语拼音" panose="020B0604020202020204" pitchFamily="34" charset="0"/>
                <a:cs typeface="汉语拼音" panose="020B0604020202020204" pitchFamily="34" charset="0"/>
              </a:rPr>
              <a:t>tā</a:t>
            </a:r>
            <a:endParaRPr lang="en-US" altLang="zh-CN" sz="280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224270" y="1092200"/>
            <a:ext cx="627423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2800">
                <a:latin typeface="汉语拼音" panose="020B0604020202020204" pitchFamily="34" charset="0"/>
                <a:cs typeface="汉语拼音" panose="020B0604020202020204" pitchFamily="34" charset="0"/>
              </a:rPr>
              <a:t>tā</a:t>
            </a:r>
            <a:endParaRPr lang="en-US" altLang="zh-CN" sz="280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20979" y="2067560"/>
            <a:ext cx="989299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latin typeface="汉语拼音" panose="020B0604020202020204" pitchFamily="34" charset="0"/>
                <a:cs typeface="汉语拼音" panose="020B0604020202020204" pitchFamily="34" charset="0"/>
              </a:rPr>
              <a:t>jiāo</a:t>
            </a:r>
            <a:endParaRPr lang="en-US" altLang="zh-CN" sz="280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220980" y="2433320"/>
            <a:ext cx="314198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焦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---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蕉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---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瞧 </a:t>
            </a:r>
            <a:endParaRPr lang="zh-CN" altLang="en-US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3522980" y="2445385"/>
            <a:ext cx="268795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郎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---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朗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---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即</a:t>
            </a:r>
            <a:r>
              <a:rPr lang="zh-CN" altLang="en-US" sz="2800">
                <a:sym typeface="+mn-ea"/>
              </a:rPr>
              <a:t> </a:t>
            </a:r>
            <a:endParaRPr lang="zh-CN" altLang="en-US" sz="2800"/>
          </a:p>
        </p:txBody>
      </p:sp>
      <p:sp>
        <p:nvSpPr>
          <p:cNvPr id="43" name="文本框 42"/>
          <p:cNvSpPr txBox="1"/>
          <p:nvPr/>
        </p:nvSpPr>
        <p:spPr>
          <a:xfrm>
            <a:off x="1906904" y="2067560"/>
            <a:ext cx="9892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err="1" smtClean="0">
                <a:latin typeface="汉语拼音" panose="020B0604020202020204" pitchFamily="34" charset="0"/>
                <a:cs typeface="汉语拼音" panose="020B0604020202020204" pitchFamily="34" charset="0"/>
              </a:rPr>
              <a:t>qiáo</a:t>
            </a:r>
            <a:endParaRPr lang="en-US" altLang="zh-CN" sz="2800" dirty="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1098549" y="2067560"/>
            <a:ext cx="936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latin typeface="汉语拼音" panose="020B0604020202020204" pitchFamily="34" charset="0"/>
                <a:cs typeface="汉语拼音" panose="020B0604020202020204" pitchFamily="34" charset="0"/>
              </a:rPr>
              <a:t>jiāo</a:t>
            </a:r>
            <a:endParaRPr lang="en-US" altLang="zh-CN" sz="280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4275455" y="2067560"/>
            <a:ext cx="1153228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>
                <a:latin typeface="汉语拼音" panose="020B0604020202020204" pitchFamily="34" charset="0"/>
                <a:ea typeface="楷体" panose="02010609060101010101" charset="-122"/>
                <a:cs typeface="汉语拼音" panose="020B0604020202020204" pitchFamily="34" charset="0"/>
              </a:rPr>
              <a:t>lǎng</a:t>
            </a:r>
            <a:endParaRPr lang="en-US" altLang="zh-CN" sz="2800">
              <a:latin typeface="汉语拼音" panose="020B0604020202020204" pitchFamily="34" charset="0"/>
              <a:ea typeface="楷体" panose="02010609060101010101" charset="-122"/>
              <a:cs typeface="汉语拼音" panose="020B0604020202020204" pitchFamily="34" charset="0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5410835" y="2067560"/>
            <a:ext cx="751638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>
                <a:latin typeface="汉语拼音" panose="020B0604020202020204" pitchFamily="34" charset="0"/>
                <a:cs typeface="汉语拼音" panose="020B0604020202020204" pitchFamily="34" charset="0"/>
              </a:rPr>
              <a:t>jí</a:t>
            </a:r>
            <a:endParaRPr lang="en-US" altLang="zh-CN" sz="280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3444875" y="2067560"/>
            <a:ext cx="100872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2800">
                <a:latin typeface="汉语拼音" panose="020B0604020202020204" pitchFamily="34" charset="0"/>
                <a:cs typeface="汉语拼音" panose="020B0604020202020204" pitchFamily="34" charset="0"/>
                <a:sym typeface="+mn-ea"/>
              </a:rPr>
              <a:t>láng</a:t>
            </a:r>
            <a:endParaRPr lang="en-US" altLang="zh-CN" sz="2800">
              <a:latin typeface="汉语拼音" panose="020B0604020202020204" pitchFamily="34" charset="0"/>
              <a:cs typeface="汉语拼音" panose="020B0604020202020204" pitchFamily="34" charset="0"/>
              <a:sym typeface="+mn-ea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6608445" y="2433320"/>
            <a:ext cx="25977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嫂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---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搜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---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瘦  </a:t>
            </a:r>
            <a:endParaRPr lang="zh-CN" altLang="en-US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6540500" y="2067560"/>
            <a:ext cx="862344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2800">
                <a:latin typeface="汉语拼音" panose="020B0604020202020204" pitchFamily="34" charset="0"/>
                <a:cs typeface="汉语拼音" panose="020B0604020202020204" pitchFamily="34" charset="0"/>
              </a:rPr>
              <a:t>sǎo</a:t>
            </a:r>
            <a:endParaRPr lang="en-US" altLang="zh-CN" sz="280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7348854" y="2067560"/>
            <a:ext cx="851857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2800">
                <a:latin typeface="汉语拼音" panose="020B0604020202020204" pitchFamily="34" charset="0"/>
                <a:cs typeface="汉语拼音" panose="020B0604020202020204" pitchFamily="34" charset="0"/>
              </a:rPr>
              <a:t>sōu</a:t>
            </a:r>
            <a:endParaRPr lang="en-US" altLang="zh-CN" sz="280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8196580" y="2067560"/>
            <a:ext cx="107448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2800">
                <a:latin typeface="汉语拼音" panose="020B0604020202020204" pitchFamily="34" charset="0"/>
                <a:cs typeface="汉语拼音" panose="020B0604020202020204" pitchFamily="34" charset="0"/>
              </a:rPr>
              <a:t>shòu</a:t>
            </a:r>
            <a:endParaRPr lang="en-US" altLang="zh-CN" sz="280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53" name="线形标注 1 52"/>
          <p:cNvSpPr/>
          <p:nvPr/>
        </p:nvSpPr>
        <p:spPr>
          <a:xfrm>
            <a:off x="1410969" y="3520440"/>
            <a:ext cx="4281155" cy="1049020"/>
          </a:xfrm>
          <a:prstGeom prst="borderCallout1">
            <a:avLst>
              <a:gd name="adj1" fmla="val 5381"/>
              <a:gd name="adj2" fmla="val 2285"/>
              <a:gd name="adj3" fmla="val -51315"/>
              <a:gd name="adj4" fmla="val 630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sz="2800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“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郎</a:t>
            </a:r>
            <a:r>
              <a:rPr lang="en-US" altLang="zh-CN" sz="28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”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对某种人的称呼。例如</a:t>
            </a:r>
            <a:r>
              <a:rPr lang="en-US" altLang="zh-CN" sz="28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: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新郎，郎中。</a:t>
            </a:r>
            <a:endParaRPr lang="zh-CN" altLang="en-US" sz="280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54" name="线形标注 1 53"/>
          <p:cNvSpPr/>
          <p:nvPr/>
        </p:nvSpPr>
        <p:spPr>
          <a:xfrm>
            <a:off x="6210935" y="3338830"/>
            <a:ext cx="2522887" cy="1230630"/>
          </a:xfrm>
          <a:prstGeom prst="borderCallout1">
            <a:avLst>
              <a:gd name="adj1" fmla="val 5381"/>
              <a:gd name="adj2" fmla="val 2285"/>
              <a:gd name="adj3" fmla="val -142156"/>
              <a:gd name="adj4" fmla="val -504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  <a:sym typeface="+mn-ea"/>
              </a:rPr>
              <a:t>    “</a:t>
            </a:r>
            <a:r>
              <a:rPr lang="zh-CN" altLang="en-US" sz="2400" dirty="0">
                <a:solidFill>
                  <a:schemeClr val="tx1"/>
                </a:solidFill>
                <a:sym typeface="+mn-ea"/>
              </a:rPr>
              <a:t>叮</a:t>
            </a:r>
            <a:r>
              <a:rPr lang="en-US" altLang="zh-CN" sz="2400" dirty="0">
                <a:solidFill>
                  <a:schemeClr val="tx1"/>
                </a:solidFill>
                <a:sym typeface="+mn-ea"/>
              </a:rPr>
              <a:t>”</a:t>
            </a:r>
            <a:r>
              <a:rPr lang="zh-CN" altLang="en-US" sz="2400" dirty="0">
                <a:solidFill>
                  <a:schemeClr val="tx1"/>
                </a:solidFill>
                <a:sym typeface="+mn-ea"/>
              </a:rPr>
              <a:t>通常与“嘱” 放在一起使用，意为嘱咐。</a:t>
            </a:r>
            <a:endParaRPr lang="zh-CN" altLang="en-US" sz="2400" dirty="0">
              <a:solidFill>
                <a:schemeClr val="tx1"/>
              </a:solidFill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5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0" grpId="0"/>
      <p:bldP spid="43" grpId="0"/>
      <p:bldP spid="44" grpId="0"/>
      <p:bldP spid="45" grpId="0"/>
      <p:bldP spid="46" grpId="0"/>
      <p:bldP spid="47" grpId="0"/>
      <p:bldP spid="49" grpId="0"/>
      <p:bldP spid="50" grpId="0"/>
      <p:bldP spid="51" grpId="0"/>
      <p:bldP spid="53" grpId="0" animBg="1"/>
      <p:bldP spid="5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659245" y="1545590"/>
            <a:ext cx="16751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罕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---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空  </a:t>
            </a:r>
            <a:endParaRPr lang="zh-CN" altLang="en-US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7950" y="1092200"/>
            <a:ext cx="9906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err="1">
                <a:latin typeface="汉语拼音" panose="020B0604020202020204" pitchFamily="34" charset="0"/>
                <a:cs typeface="汉语拼音" panose="020B0604020202020204" pitchFamily="34" charset="0"/>
              </a:rPr>
              <a:t>liàng</a:t>
            </a:r>
            <a:endParaRPr lang="en-US" altLang="zh-CN" sz="2800" dirty="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20980" y="1456690"/>
            <a:ext cx="303784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辆</a:t>
            </a:r>
            <a:r>
              <a:rPr lang="en-US" altLang="zh-CN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---</a:t>
            </a: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俩</a:t>
            </a:r>
            <a:r>
              <a:rPr lang="en-US" altLang="zh-CN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---</a:t>
            </a: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两 </a:t>
            </a:r>
            <a:endParaRPr lang="zh-CN" altLang="en-US" sz="28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513455" y="1456690"/>
            <a:ext cx="269748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纱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---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妙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---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沙 </a:t>
            </a:r>
            <a:endParaRPr lang="zh-CN" altLang="en-US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891665" y="1092200"/>
            <a:ext cx="9779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latin typeface="汉语拼音" panose="020B0604020202020204" pitchFamily="34" charset="0"/>
                <a:cs typeface="汉语拼音" panose="020B0604020202020204" pitchFamily="34" charset="0"/>
              </a:rPr>
              <a:t>liǎng</a:t>
            </a:r>
            <a:endParaRPr lang="en-US" altLang="zh-CN" sz="280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98550" y="1092200"/>
            <a:ext cx="8775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latin typeface="汉语拼音" panose="020B0604020202020204" pitchFamily="34" charset="0"/>
                <a:cs typeface="汉语拼音" panose="020B0604020202020204" pitchFamily="34" charset="0"/>
              </a:rPr>
              <a:t>liǎ</a:t>
            </a:r>
            <a:endParaRPr lang="en-US" altLang="zh-CN" sz="280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228577" y="1051314"/>
            <a:ext cx="116205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dirty="0" err="1">
                <a:latin typeface="汉语拼音" panose="020B0604020202020204" pitchFamily="34" charset="0"/>
                <a:cs typeface="汉语拼音" panose="020B0604020202020204" pitchFamily="34" charset="0"/>
              </a:rPr>
              <a:t>miào</a:t>
            </a:r>
            <a:endParaRPr lang="en-US" altLang="zh-CN" sz="2800" dirty="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213350" y="1092200"/>
            <a:ext cx="99822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>
                <a:latin typeface="汉语拼音" panose="020B0604020202020204" pitchFamily="34" charset="0"/>
                <a:cs typeface="汉语拼音" panose="020B0604020202020204" pitchFamily="34" charset="0"/>
                <a:sym typeface="+mn-ea"/>
              </a:rPr>
              <a:t>shā</a:t>
            </a:r>
            <a:endParaRPr lang="en-US" altLang="zh-CN" sz="2800">
              <a:latin typeface="汉语拼音" panose="020B0604020202020204" pitchFamily="34" charset="0"/>
              <a:cs typeface="汉语拼音" panose="020B0604020202020204" pitchFamily="34" charset="0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462020" y="1092200"/>
            <a:ext cx="76655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altLang="zh-CN" sz="2800">
                <a:latin typeface="汉语拼音" panose="020B0604020202020204" pitchFamily="34" charset="0"/>
                <a:cs typeface="汉语拼音" panose="020B0604020202020204" pitchFamily="34" charset="0"/>
                <a:sym typeface="+mn-ea"/>
              </a:rPr>
              <a:t>shā</a:t>
            </a:r>
            <a:endParaRPr lang="en-US" altLang="zh-CN" sz="2800">
              <a:latin typeface="汉语拼音" panose="020B0604020202020204" pitchFamily="34" charset="0"/>
              <a:cs typeface="汉语拼音" panose="020B0604020202020204" pitchFamily="34" charset="0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466965" y="1092200"/>
            <a:ext cx="97013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altLang="zh-CN" sz="2800">
                <a:latin typeface="汉语拼音" panose="020B0604020202020204" pitchFamily="34" charset="0"/>
                <a:cs typeface="汉语拼音" panose="020B0604020202020204" pitchFamily="34" charset="0"/>
              </a:rPr>
              <a:t>kōng</a:t>
            </a:r>
            <a:endParaRPr lang="en-US" altLang="zh-CN" sz="280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659245" y="1092200"/>
            <a:ext cx="81464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altLang="zh-CN" sz="2800">
                <a:latin typeface="汉语拼音" panose="020B0604020202020204" pitchFamily="34" charset="0"/>
                <a:cs typeface="汉语拼音" panose="020B0604020202020204" pitchFamily="34" charset="0"/>
              </a:rPr>
              <a:t>hǎn</a:t>
            </a:r>
            <a:endParaRPr lang="en-US" altLang="zh-CN" sz="280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20980" y="1963420"/>
            <a:ext cx="8775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latin typeface="汉语拼音" panose="020B0604020202020204" pitchFamily="34" charset="0"/>
                <a:cs typeface="汉语拼音" panose="020B0604020202020204" pitchFamily="34" charset="0"/>
              </a:rPr>
              <a:t>bèi</a:t>
            </a:r>
            <a:endParaRPr lang="en-US" altLang="zh-CN" sz="280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220980" y="2435860"/>
            <a:ext cx="314198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辈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---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悲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---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翡 </a:t>
            </a:r>
            <a:endParaRPr lang="zh-CN" altLang="en-US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3522980" y="2445385"/>
            <a:ext cx="268795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酬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---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州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---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洲</a:t>
            </a:r>
            <a:r>
              <a:rPr lang="zh-CN" altLang="en-US" sz="2800">
                <a:sym typeface="+mn-ea"/>
              </a:rPr>
              <a:t> </a:t>
            </a:r>
            <a:endParaRPr lang="zh-CN" altLang="en-US" sz="2800"/>
          </a:p>
        </p:txBody>
      </p:sp>
      <p:sp>
        <p:nvSpPr>
          <p:cNvPr id="43" name="文本框 42"/>
          <p:cNvSpPr txBox="1"/>
          <p:nvPr/>
        </p:nvSpPr>
        <p:spPr>
          <a:xfrm>
            <a:off x="1976120" y="1963420"/>
            <a:ext cx="6889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latin typeface="汉语拼音" panose="020B0604020202020204" pitchFamily="34" charset="0"/>
                <a:cs typeface="汉语拼音" panose="020B0604020202020204" pitchFamily="34" charset="0"/>
              </a:rPr>
              <a:t>fěi</a:t>
            </a:r>
            <a:endParaRPr lang="en-US" altLang="zh-CN" sz="280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988060" y="1963420"/>
            <a:ext cx="8775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latin typeface="汉语拼音" panose="020B0604020202020204" pitchFamily="34" charset="0"/>
                <a:cs typeface="汉语拼音" panose="020B0604020202020204" pitchFamily="34" charset="0"/>
              </a:rPr>
              <a:t>bēi</a:t>
            </a:r>
            <a:endParaRPr lang="en-US" altLang="zh-CN" sz="280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4206875" y="1963420"/>
            <a:ext cx="126492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>
                <a:latin typeface="汉语拼音" panose="020B0604020202020204" pitchFamily="34" charset="0"/>
                <a:ea typeface="楷体" panose="02010609060101010101" charset="-122"/>
                <a:cs typeface="汉语拼音" panose="020B0604020202020204" pitchFamily="34" charset="0"/>
              </a:rPr>
              <a:t>zhōu</a:t>
            </a:r>
            <a:endParaRPr lang="en-US" altLang="zh-CN" sz="2800">
              <a:latin typeface="汉语拼音" panose="020B0604020202020204" pitchFamily="34" charset="0"/>
              <a:ea typeface="楷体" panose="02010609060101010101" charset="-122"/>
              <a:cs typeface="汉语拼音" panose="020B0604020202020204" pitchFamily="34" charset="0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5061585" y="1963420"/>
            <a:ext cx="114935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>
                <a:latin typeface="汉语拼音" panose="020B0604020202020204" pitchFamily="34" charset="0"/>
                <a:cs typeface="汉语拼音" panose="020B0604020202020204" pitchFamily="34" charset="0"/>
              </a:rPr>
              <a:t>zhōu</a:t>
            </a:r>
            <a:endParaRPr lang="en-US" altLang="zh-CN" sz="280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3373120" y="1978660"/>
            <a:ext cx="989373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altLang="zh-CN" sz="2800">
                <a:latin typeface="汉语拼音" panose="020B0604020202020204" pitchFamily="34" charset="0"/>
                <a:cs typeface="汉语拼音" panose="020B0604020202020204" pitchFamily="34" charset="0"/>
                <a:sym typeface="+mn-ea"/>
              </a:rPr>
              <a:t>chóu</a:t>
            </a:r>
            <a:endParaRPr lang="en-US" altLang="zh-CN" sz="2800">
              <a:latin typeface="汉语拼音" panose="020B0604020202020204" pitchFamily="34" charset="0"/>
              <a:cs typeface="汉语拼音" panose="020B0604020202020204" pitchFamily="34" charset="0"/>
              <a:sym typeface="+mn-ea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6769100" y="2429510"/>
            <a:ext cx="25977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歹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---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夕  </a:t>
            </a:r>
            <a:endParaRPr lang="zh-CN" altLang="en-US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6797675" y="1978660"/>
            <a:ext cx="691215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altLang="zh-CN" sz="2800">
                <a:latin typeface="汉语拼音" panose="020B0604020202020204" pitchFamily="34" charset="0"/>
                <a:cs typeface="汉语拼音" panose="020B0604020202020204" pitchFamily="34" charset="0"/>
              </a:rPr>
              <a:t>dǎi</a:t>
            </a:r>
            <a:endParaRPr lang="en-US" altLang="zh-CN" sz="280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7656195" y="1978660"/>
            <a:ext cx="486030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altLang="zh-CN" sz="2800">
                <a:latin typeface="汉语拼音" panose="020B0604020202020204" pitchFamily="34" charset="0"/>
                <a:cs typeface="汉语拼音" panose="020B0604020202020204" pitchFamily="34" charset="0"/>
              </a:rPr>
              <a:t>xī</a:t>
            </a:r>
            <a:endParaRPr lang="en-US" altLang="zh-CN" sz="280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53" name="线形标注 1 52"/>
          <p:cNvSpPr/>
          <p:nvPr/>
        </p:nvSpPr>
        <p:spPr>
          <a:xfrm>
            <a:off x="3199765" y="3368040"/>
            <a:ext cx="3371215" cy="944245"/>
          </a:xfrm>
          <a:prstGeom prst="borderCallout1">
            <a:avLst>
              <a:gd name="adj1" fmla="val 5381"/>
              <a:gd name="adj2" fmla="val 2285"/>
              <a:gd name="adj3" fmla="val -57333"/>
              <a:gd name="adj4" fmla="val 1027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sz="2800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“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歹</a:t>
            </a:r>
            <a:r>
              <a:rPr lang="en-US" altLang="zh-CN" sz="28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”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指坏、恶。如歹毒，歹念。</a:t>
            </a:r>
            <a:endParaRPr lang="en-US" altLang="zh-CN" sz="280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1" grpId="0"/>
      <p:bldP spid="12" grpId="0"/>
      <p:bldP spid="13" grpId="0"/>
      <p:bldP spid="15" grpId="0"/>
      <p:bldP spid="16" grpId="0"/>
      <p:bldP spid="10" grpId="0"/>
      <p:bldP spid="43" grpId="0"/>
      <p:bldP spid="44" grpId="0"/>
      <p:bldP spid="45" grpId="0"/>
      <p:bldP spid="46" grpId="0"/>
      <p:bldP spid="47" grpId="0"/>
      <p:bldP spid="49" grpId="0"/>
      <p:bldP spid="51" grpId="0"/>
      <p:bldP spid="5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左大括号 29"/>
          <p:cNvSpPr/>
          <p:nvPr/>
        </p:nvSpPr>
        <p:spPr>
          <a:xfrm>
            <a:off x="855345" y="1893570"/>
            <a:ext cx="153670" cy="1924685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8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297815" y="2594610"/>
            <a:ext cx="538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落</a:t>
            </a:r>
            <a:endParaRPr lang="zh-CN" altLang="en-US" sz="28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1108710" y="3495040"/>
            <a:ext cx="4924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>
                <a:latin typeface="汉语拼音" panose="020B0604020202020204" pitchFamily="34" charset="0"/>
                <a:cs typeface="汉语拼音" panose="020B0604020202020204" pitchFamily="34" charset="0"/>
              </a:rPr>
              <a:t>là</a:t>
            </a:r>
            <a:endParaRPr lang="en-US" altLang="zh-CN" sz="280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1009015" y="1684020"/>
            <a:ext cx="6767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 dirty="0" err="1">
                <a:latin typeface="汉语拼音" panose="020B0604020202020204" pitchFamily="34" charset="0"/>
                <a:cs typeface="汉语拼音" panose="020B0604020202020204" pitchFamily="34" charset="0"/>
              </a:rPr>
              <a:t>luò</a:t>
            </a:r>
            <a:endParaRPr lang="en-US" altLang="zh-CN" sz="2800" dirty="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2033905" y="3205480"/>
            <a:ext cx="16738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丢三落四</a:t>
            </a:r>
            <a:endParaRPr lang="zh-CN" altLang="en-US" sz="28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97815" y="387350"/>
            <a:ext cx="2672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latin typeface="楷体" panose="02010609060101010101" charset="-122"/>
                <a:ea typeface="楷体" panose="02010609060101010101" charset="-122"/>
              </a:rPr>
              <a:t>四、多音多义字</a:t>
            </a:r>
            <a:endParaRPr lang="zh-CN" altLang="en-US" sz="2800" dirty="0" smtClean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075815" y="833755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落泪</a:t>
            </a:r>
            <a:endParaRPr lang="zh-CN" altLang="en-US" sz="28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075815" y="1252855"/>
            <a:ext cx="9271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落幕</a:t>
            </a:r>
            <a:endParaRPr lang="zh-CN" altLang="en-US" sz="28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" name="左大括号 4"/>
          <p:cNvSpPr/>
          <p:nvPr/>
        </p:nvSpPr>
        <p:spPr>
          <a:xfrm>
            <a:off x="1818640" y="1022350"/>
            <a:ext cx="215265" cy="1844675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8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6" name="左大括号 5"/>
          <p:cNvSpPr/>
          <p:nvPr/>
        </p:nvSpPr>
        <p:spPr>
          <a:xfrm>
            <a:off x="1887855" y="3388360"/>
            <a:ext cx="76200" cy="867410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8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183765" y="3733800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落下</a:t>
            </a:r>
            <a:endParaRPr lang="zh-CN" altLang="en-US" sz="28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075815" y="1671955"/>
            <a:ext cx="9575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落水</a:t>
            </a:r>
            <a:endParaRPr lang="zh-CN" altLang="en-US" sz="28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3" name="线形标注 1 22"/>
          <p:cNvSpPr/>
          <p:nvPr/>
        </p:nvSpPr>
        <p:spPr>
          <a:xfrm>
            <a:off x="4157345" y="1214120"/>
            <a:ext cx="4857750" cy="1652270"/>
          </a:xfrm>
          <a:prstGeom prst="borderCallout1">
            <a:avLst>
              <a:gd name="adj1" fmla="val 5381"/>
              <a:gd name="adj2" fmla="val 2285"/>
              <a:gd name="adj3" fmla="val 52421"/>
              <a:gd name="adj4" fmla="val -267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    “</a:t>
            </a:r>
            <a:r>
              <a:rPr lang="zh-CN" altLang="en-US" sz="2800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落</a:t>
            </a:r>
            <a:r>
              <a:rPr lang="en-US" altLang="zh-CN" sz="2800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”</a:t>
            </a:r>
            <a:r>
              <a:rPr lang="zh-CN" altLang="en-US" sz="2800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这个字除了在表示</a:t>
            </a:r>
            <a:r>
              <a:rPr lang="en-US" altLang="zh-CN" sz="2800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“</a:t>
            </a:r>
            <a:r>
              <a:rPr lang="zh-CN" altLang="en-US" sz="2800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遗漏、丢下</a:t>
            </a:r>
            <a:r>
              <a:rPr lang="en-US" altLang="zh-CN" sz="2800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”</a:t>
            </a:r>
            <a:r>
              <a:rPr lang="zh-CN" altLang="en-US" sz="2800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时，读</a:t>
            </a:r>
            <a:r>
              <a:rPr lang="en-US" altLang="zh-CN" sz="2800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“</a:t>
            </a:r>
            <a:r>
              <a:rPr lang="en-US" altLang="zh-CN" sz="2800" dirty="0" err="1">
                <a:solidFill>
                  <a:schemeClr val="tx1"/>
                </a:solidFill>
                <a:latin typeface="汉语拼音" panose="020B0604020202020204" pitchFamily="34" charset="0"/>
                <a:cs typeface="汉语拼音" panose="020B0604020202020204" pitchFamily="34" charset="0"/>
                <a:sym typeface="+mn-ea"/>
              </a:rPr>
              <a:t>là</a:t>
            </a:r>
            <a:r>
              <a:rPr lang="en-US" altLang="zh-CN" sz="2800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”</a:t>
            </a:r>
            <a:r>
              <a:rPr lang="zh-CN" altLang="en-US" sz="2800" dirty="0">
                <a:solidFill>
                  <a:schemeClr val="tx1"/>
                </a:solidFill>
                <a:sym typeface="+mn-ea"/>
              </a:rPr>
              <a:t>。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其他时候均读</a:t>
            </a:r>
            <a:r>
              <a:rPr lang="en-US" altLang="zh-CN" sz="2800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“</a:t>
            </a:r>
            <a:r>
              <a:rPr lang="en-US" altLang="zh-CN" sz="2800" dirty="0" err="1">
                <a:solidFill>
                  <a:schemeClr val="tx1"/>
                </a:solidFill>
                <a:latin typeface="汉语拼音" panose="020B0604020202020204" pitchFamily="34" charset="0"/>
                <a:cs typeface="汉语拼音" panose="020B0604020202020204" pitchFamily="34" charset="0"/>
                <a:sym typeface="+mn-ea"/>
              </a:rPr>
              <a:t>luò</a:t>
            </a:r>
            <a:r>
              <a:rPr lang="en-US" altLang="zh-CN" sz="2800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”</a:t>
            </a:r>
            <a:r>
              <a:rPr lang="zh-CN" altLang="en-US" sz="2800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。</a:t>
            </a:r>
            <a:endParaRPr lang="zh-CN" altLang="en-US" sz="280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075815" y="2091055"/>
            <a:ext cx="9575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沦落</a:t>
            </a:r>
            <a:endParaRPr lang="zh-CN" altLang="en-US" sz="28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075815" y="2510155"/>
            <a:ext cx="9575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落后</a:t>
            </a:r>
            <a:endParaRPr lang="zh-CN" altLang="en-US" sz="2800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25120" y="772160"/>
            <a:ext cx="29159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1.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填字组词</a:t>
            </a:r>
            <a:endParaRPr lang="zh-CN" altLang="en-US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65455" y="1232535"/>
            <a:ext cx="8436610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800" dirty="0">
                <a:latin typeface="汉语拼音" panose="020B0604020202020204" pitchFamily="34" charset="0"/>
                <a:ea typeface="楷体" panose="02010609060101010101" charset="-122"/>
                <a:cs typeface="汉语拼音" panose="020B0604020202020204" pitchFamily="34" charset="0"/>
                <a:sym typeface="+mn-ea"/>
              </a:rPr>
              <a:t>  </a:t>
            </a:r>
            <a:r>
              <a:rPr lang="en-US" altLang="zh-CN" sz="2800" dirty="0" err="1">
                <a:latin typeface="汉语拼音" panose="020B0604020202020204" pitchFamily="34" charset="0"/>
                <a:ea typeface="楷体" panose="02010609060101010101" charset="-122"/>
                <a:cs typeface="汉语拼音" panose="020B0604020202020204" pitchFamily="34" charset="0"/>
                <a:sym typeface="+mn-ea"/>
              </a:rPr>
              <a:t>yǒng</a:t>
            </a:r>
            <a:r>
              <a:rPr lang="en-US" altLang="zh-CN" sz="2800" dirty="0">
                <a:latin typeface="汉语拼音" panose="020B0604020202020204" pitchFamily="34" charset="0"/>
                <a:ea typeface="楷体" panose="02010609060101010101" charset="-122"/>
                <a:cs typeface="汉语拼音" panose="020B0604020202020204" pitchFamily="34" charset="0"/>
                <a:sym typeface="+mn-ea"/>
              </a:rPr>
              <a:t>        </a:t>
            </a:r>
            <a:r>
              <a:rPr lang="en-US" altLang="zh-CN" sz="2800" dirty="0" smtClean="0">
                <a:latin typeface="汉语拼音" panose="020B0604020202020204" pitchFamily="34" charset="0"/>
                <a:ea typeface="楷体" panose="02010609060101010101" charset="-122"/>
                <a:cs typeface="汉语拼音" panose="020B0604020202020204" pitchFamily="34" charset="0"/>
                <a:sym typeface="+mn-ea"/>
              </a:rPr>
              <a:t>     </a:t>
            </a:r>
            <a:r>
              <a:rPr lang="en-US" altLang="zh-CN" sz="2800" dirty="0" err="1" smtClean="0">
                <a:latin typeface="汉语拼音" panose="020B0604020202020204" pitchFamily="34" charset="0"/>
                <a:ea typeface="楷体" panose="02010609060101010101" charset="-122"/>
                <a:cs typeface="汉语拼音" panose="020B0604020202020204" pitchFamily="34" charset="0"/>
                <a:sym typeface="+mn-ea"/>
              </a:rPr>
              <a:t>āi</a:t>
            </a:r>
            <a:r>
              <a:rPr lang="en-US" altLang="zh-CN" sz="2800" dirty="0" smtClean="0">
                <a:latin typeface="汉语拼音" panose="020B0604020202020204" pitchFamily="34" charset="0"/>
                <a:ea typeface="楷体" panose="02010609060101010101" charset="-122"/>
                <a:cs typeface="汉语拼音" panose="020B0604020202020204" pitchFamily="34" charset="0"/>
                <a:sym typeface="+mn-ea"/>
              </a:rPr>
              <a:t>                  </a:t>
            </a:r>
            <a:r>
              <a:rPr lang="en-US" altLang="zh-CN" sz="2800" dirty="0" err="1" smtClean="0">
                <a:latin typeface="汉语拼音" panose="020B0604020202020204" pitchFamily="34" charset="0"/>
                <a:ea typeface="楷体" panose="02010609060101010101" charset="-122"/>
                <a:cs typeface="汉语拼音" panose="020B0604020202020204" pitchFamily="34" charset="0"/>
                <a:sym typeface="+mn-ea"/>
              </a:rPr>
              <a:t>zhēn</a:t>
            </a:r>
            <a:r>
              <a:rPr lang="en-US" altLang="zh-CN" sz="2800" dirty="0" smtClean="0">
                <a:latin typeface="汉语拼音" panose="020B0604020202020204" pitchFamily="34" charset="0"/>
                <a:ea typeface="楷体" panose="02010609060101010101" charset="-122"/>
                <a:cs typeface="汉语拼音" panose="020B0604020202020204" pitchFamily="34" charset="0"/>
                <a:sym typeface="+mn-ea"/>
              </a:rPr>
              <a:t>                 </a:t>
            </a:r>
            <a:r>
              <a:rPr lang="en-US" altLang="zh-CN" sz="2800" dirty="0" err="1" smtClean="0">
                <a:latin typeface="汉语拼音" panose="020B0604020202020204" pitchFamily="34" charset="0"/>
                <a:ea typeface="楷体" panose="02010609060101010101" charset="-122"/>
                <a:cs typeface="汉语拼音" panose="020B0604020202020204" pitchFamily="34" charset="0"/>
                <a:sym typeface="+mn-ea"/>
              </a:rPr>
              <a:t>zhǔ</a:t>
            </a:r>
            <a:endParaRPr lang="en-US" altLang="zh-CN" sz="2800" dirty="0">
              <a:latin typeface="汉语拼音" panose="020B0604020202020204" pitchFamily="34" charset="0"/>
              <a:ea typeface="楷体" panose="02010609060101010101" charset="-122"/>
              <a:cs typeface="汉语拼音" panose="020B0604020202020204" pitchFamily="34" charset="0"/>
              <a:sym typeface="+mn-ea"/>
            </a:endParaRPr>
          </a:p>
          <a:p>
            <a:pPr algn="l"/>
            <a:r>
              <a:rPr lang="en-US" altLang="zh-CN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(    )</a:t>
            </a: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远   </a:t>
            </a:r>
            <a:r>
              <a:rPr lang="en-US" altLang="zh-CN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(    )</a:t>
            </a: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近</a:t>
            </a:r>
            <a:r>
              <a:rPr lang="en-US" altLang="zh-CN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 (    )</a:t>
            </a: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宝      </a:t>
            </a:r>
            <a:r>
              <a:rPr lang="en-US" altLang="zh-CN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(    )</a:t>
            </a: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人</a:t>
            </a:r>
            <a:endParaRPr lang="zh-CN" altLang="en-US" sz="28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algn="l"/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                                  </a:t>
            </a:r>
            <a:endParaRPr lang="zh-CN" altLang="en-US" sz="28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algn="l"/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游</a:t>
            </a:r>
            <a:r>
              <a:rPr lang="en-US" altLang="zh-CN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(    )</a:t>
            </a: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尘</a:t>
            </a:r>
            <a:r>
              <a:rPr lang="en-US" altLang="zh-CN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(    )     (    )</a:t>
            </a: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探      </a:t>
            </a:r>
            <a:r>
              <a:rPr lang="en-US" altLang="zh-CN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(    )</a:t>
            </a: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饭 </a:t>
            </a:r>
            <a:endParaRPr lang="en-US" altLang="zh-CN" sz="28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en-US" altLang="zh-CN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        </a:t>
            </a: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                       </a:t>
            </a:r>
            <a:r>
              <a:rPr lang="en-US" altLang="zh-CN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           </a:t>
            </a: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歌</a:t>
            </a:r>
            <a:r>
              <a:rPr lang="en-US" altLang="zh-CN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(    ) (    )</a:t>
            </a: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声叹气 </a:t>
            </a:r>
            <a:r>
              <a:rPr lang="en-US" altLang="zh-CN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(    )</a:t>
            </a: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假</a:t>
            </a:r>
            <a:r>
              <a:rPr lang="en-US" altLang="zh-CN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  (    )</a:t>
            </a: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托</a:t>
            </a:r>
            <a:endParaRPr lang="en-US" altLang="zh-CN" sz="28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en-US" altLang="zh-CN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         </a:t>
            </a:r>
            <a:endParaRPr lang="en-US" altLang="zh-CN" sz="28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algn="l"/>
            <a:r>
              <a:rPr lang="en-US" altLang="zh-CN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</a:t>
            </a: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           </a:t>
            </a:r>
            <a:endParaRPr lang="en-US" altLang="zh-CN" sz="28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en-US" altLang="zh-CN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 </a:t>
            </a:r>
            <a:endParaRPr lang="zh-CN" altLang="en-US" sz="28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23595" y="1682750"/>
            <a:ext cx="54038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永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149350" y="2523490"/>
            <a:ext cx="54038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泳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149985" y="3327400"/>
            <a:ext cx="54038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咏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769870" y="1682750"/>
            <a:ext cx="54038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挨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110865" y="2523490"/>
            <a:ext cx="54038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埃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442210" y="3327400"/>
            <a:ext cx="54038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唉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5105400" y="3327400"/>
            <a:ext cx="54038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真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5105400" y="1682750"/>
            <a:ext cx="54038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珍       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5105400" y="2523490"/>
            <a:ext cx="54038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侦      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7598410" y="1682750"/>
            <a:ext cx="54038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主       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7598410" y="2452370"/>
            <a:ext cx="47053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煮       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7598410" y="3327400"/>
            <a:ext cx="54038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嘱       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61620" y="343535"/>
            <a:ext cx="2316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latin typeface="楷体" panose="02010609060101010101" charset="-122"/>
                <a:ea typeface="楷体" panose="02010609060101010101" charset="-122"/>
              </a:rPr>
              <a:t>五、</a:t>
            </a: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</a:rPr>
              <a:t>巩固练习</a:t>
            </a:r>
            <a:endParaRPr lang="zh-CN" altLang="en-US" sz="2800" dirty="0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29235" y="455930"/>
            <a:ext cx="4493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二、</a:t>
            </a:r>
            <a:r>
              <a:rPr lang="zh-CN" altLang="en-US" sz="2400" dirty="0" smtClean="0"/>
              <a:t>给</a:t>
            </a:r>
            <a:r>
              <a:rPr lang="zh-CN" altLang="en-US" sz="2400" dirty="0" smtClean="0">
                <a:solidFill>
                  <a:srgbClr val="FF0000"/>
                </a:solidFill>
              </a:rPr>
              <a:t>画线</a:t>
            </a:r>
            <a:r>
              <a:rPr lang="zh-CN" altLang="en-US" sz="2400" dirty="0">
                <a:solidFill>
                  <a:srgbClr val="FF0000"/>
                </a:solidFill>
              </a:rPr>
              <a:t>的</a:t>
            </a:r>
            <a:r>
              <a:rPr lang="zh-CN" altLang="en-US" sz="2400" dirty="0"/>
              <a:t>字选择正确的读音</a:t>
            </a:r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334010" y="1109980"/>
            <a:ext cx="878141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u="sng" dirty="0"/>
              <a:t>衰</a:t>
            </a:r>
            <a:r>
              <a:rPr lang="en-US" altLang="zh-CN" sz="2400" dirty="0"/>
              <a:t>(  </a:t>
            </a:r>
            <a:r>
              <a:rPr lang="en-US" altLang="zh-CN" sz="2400" dirty="0" err="1">
                <a:latin typeface="汉语拼音" panose="020B0604020202020204" pitchFamily="34" charset="0"/>
                <a:cs typeface="汉语拼音" panose="020B0604020202020204" pitchFamily="34" charset="0"/>
              </a:rPr>
              <a:t>shu</a:t>
            </a:r>
            <a:r>
              <a:rPr lang="en-US" altLang="zh-CN" sz="2400" dirty="0" err="1">
                <a:latin typeface="汉语拼音" panose="020B0604020202020204" pitchFamily="34" charset="0"/>
                <a:cs typeface="汉语拼音" panose="020B0604020202020204" pitchFamily="34" charset="0"/>
                <a:sym typeface="+mn-ea"/>
              </a:rPr>
              <a:t>ā</a:t>
            </a:r>
            <a:r>
              <a:rPr lang="en-US" altLang="zh-CN" sz="2400" dirty="0" err="1">
                <a:latin typeface="汉语拼音" panose="020B0604020202020204" pitchFamily="34" charset="0"/>
                <a:cs typeface="汉语拼音" panose="020B0604020202020204" pitchFamily="34" charset="0"/>
              </a:rPr>
              <a:t>i</a:t>
            </a:r>
            <a:r>
              <a:rPr lang="en-US" altLang="zh-CN" sz="2400" dirty="0">
                <a:latin typeface="汉语拼音" panose="020B0604020202020204" pitchFamily="34" charset="0"/>
                <a:cs typeface="汉语拼音" panose="020B0604020202020204" pitchFamily="34" charset="0"/>
              </a:rPr>
              <a:t>  </a:t>
            </a:r>
            <a:r>
              <a:rPr lang="en-US" altLang="zh-CN" sz="2400" dirty="0" err="1">
                <a:latin typeface="汉语拼音" panose="020B0604020202020204" pitchFamily="34" charset="0"/>
                <a:cs typeface="汉语拼音" panose="020B0604020202020204" pitchFamily="34" charset="0"/>
              </a:rPr>
              <a:t>zhōng</a:t>
            </a:r>
            <a:r>
              <a:rPr lang="en-US" altLang="zh-CN" sz="2400" dirty="0"/>
              <a:t>)</a:t>
            </a:r>
            <a:r>
              <a:rPr lang="zh-CN" altLang="en-US" sz="2400" dirty="0"/>
              <a:t>老    </a:t>
            </a:r>
            <a:r>
              <a:rPr lang="zh-CN" altLang="en-US" sz="2400" u="sng" dirty="0"/>
              <a:t>泰</a:t>
            </a:r>
            <a:r>
              <a:rPr lang="en-US" altLang="zh-CN" sz="2400" dirty="0"/>
              <a:t>(</a:t>
            </a:r>
            <a:r>
              <a:rPr lang="en-US" altLang="zh-CN" sz="2400" dirty="0" err="1">
                <a:latin typeface="汉语拼音" panose="020B0604020202020204" pitchFamily="34" charset="0"/>
                <a:cs typeface="汉语拼音" panose="020B0604020202020204" pitchFamily="34" charset="0"/>
              </a:rPr>
              <a:t>t</a:t>
            </a:r>
            <a:r>
              <a:rPr lang="en-US" altLang="zh-CN" sz="2400" dirty="0" err="1">
                <a:latin typeface="汉语拼音" panose="020B0604020202020204" pitchFamily="34" charset="0"/>
                <a:cs typeface="汉语拼音" panose="020B0604020202020204" pitchFamily="34" charset="0"/>
                <a:sym typeface="+mn-ea"/>
              </a:rPr>
              <a:t>à</a:t>
            </a:r>
            <a:r>
              <a:rPr lang="en-US" altLang="zh-CN" sz="2400" dirty="0" err="1">
                <a:latin typeface="汉语拼音" panose="020B0604020202020204" pitchFamily="34" charset="0"/>
                <a:cs typeface="汉语拼音" panose="020B0604020202020204" pitchFamily="34" charset="0"/>
              </a:rPr>
              <a:t>i</a:t>
            </a:r>
            <a:r>
              <a:rPr lang="en-US" altLang="zh-CN" sz="2400" dirty="0">
                <a:latin typeface="汉语拼音" panose="020B0604020202020204" pitchFamily="34" charset="0"/>
                <a:cs typeface="汉语拼音" panose="020B0604020202020204" pitchFamily="34" charset="0"/>
              </a:rPr>
              <a:t>  </a:t>
            </a:r>
            <a:r>
              <a:rPr lang="en-US" altLang="zh-CN" sz="2400" dirty="0" err="1">
                <a:latin typeface="汉语拼音" panose="020B0604020202020204" pitchFamily="34" charset="0"/>
                <a:cs typeface="汉语拼音" panose="020B0604020202020204" pitchFamily="34" charset="0"/>
              </a:rPr>
              <a:t>q</a:t>
            </a:r>
            <a:r>
              <a:rPr lang="en-US" altLang="zh-CN" sz="2400" dirty="0" err="1">
                <a:latin typeface="汉语拼音" panose="020B0604020202020204" pitchFamily="34" charset="0"/>
                <a:cs typeface="汉语拼音" panose="020B0604020202020204" pitchFamily="34" charset="0"/>
                <a:sym typeface="+mn-ea"/>
              </a:rPr>
              <a:t>í</a:t>
            </a:r>
            <a:r>
              <a:rPr lang="en-US" altLang="zh-CN" sz="2400" dirty="0" err="1">
                <a:latin typeface="汉语拼音" panose="020B0604020202020204" pitchFamily="34" charset="0"/>
                <a:cs typeface="汉语拼音" panose="020B0604020202020204" pitchFamily="34" charset="0"/>
              </a:rPr>
              <a:t>n</a:t>
            </a:r>
            <a:r>
              <a:rPr lang="en-US" altLang="zh-CN" sz="2400" dirty="0"/>
              <a:t>)</a:t>
            </a:r>
            <a:r>
              <a:rPr lang="zh-CN" altLang="en-US" sz="2400" dirty="0"/>
              <a:t>山        执</a:t>
            </a:r>
            <a:r>
              <a:rPr lang="zh-CN" altLang="en-US" sz="2400" u="sng" dirty="0"/>
              <a:t>拗</a:t>
            </a:r>
            <a:r>
              <a:rPr lang="en-US" altLang="zh-CN" sz="2400" dirty="0"/>
              <a:t>(</a:t>
            </a:r>
            <a:r>
              <a:rPr lang="en-US" altLang="zh-CN" sz="2400" dirty="0" err="1">
                <a:latin typeface="汉语拼音" panose="020B0604020202020204" pitchFamily="34" charset="0"/>
                <a:cs typeface="汉语拼音" panose="020B0604020202020204" pitchFamily="34" charset="0"/>
              </a:rPr>
              <a:t>yòu</a:t>
            </a:r>
            <a:r>
              <a:rPr lang="en-US" altLang="zh-CN" sz="2400" dirty="0">
                <a:latin typeface="汉语拼音" panose="020B0604020202020204" pitchFamily="34" charset="0"/>
                <a:cs typeface="汉语拼音" panose="020B0604020202020204" pitchFamily="34" charset="0"/>
              </a:rPr>
              <a:t>    </a:t>
            </a:r>
            <a:r>
              <a:rPr lang="en-US" altLang="zh-CN" sz="2400" dirty="0" err="1">
                <a:latin typeface="汉语拼音" panose="020B0604020202020204" pitchFamily="34" charset="0"/>
                <a:cs typeface="汉语拼音" panose="020B0604020202020204" pitchFamily="34" charset="0"/>
              </a:rPr>
              <a:t>niù</a:t>
            </a:r>
            <a:r>
              <a:rPr lang="en-US" altLang="zh-CN" sz="2400" dirty="0">
                <a:latin typeface="汉语拼音" panose="020B0604020202020204" pitchFamily="34" charset="0"/>
                <a:cs typeface="汉语拼音" panose="020B0604020202020204" pitchFamily="34" charset="0"/>
              </a:rPr>
              <a:t> </a:t>
            </a:r>
            <a:r>
              <a:rPr lang="en-US" altLang="zh-CN" sz="2400" dirty="0"/>
              <a:t>)</a:t>
            </a:r>
            <a:endParaRPr lang="zh-CN" altLang="en-US" sz="2400" dirty="0"/>
          </a:p>
          <a:p>
            <a:r>
              <a:rPr lang="zh-CN" altLang="en-US" sz="2400" dirty="0"/>
              <a:t> </a:t>
            </a:r>
            <a:endParaRPr lang="zh-CN" altLang="en-US" sz="2400" dirty="0"/>
          </a:p>
          <a:p>
            <a:r>
              <a:rPr lang="zh-CN" altLang="en-US" sz="2400" dirty="0">
                <a:sym typeface="+mn-ea"/>
              </a:rPr>
              <a:t>依</a:t>
            </a:r>
            <a:r>
              <a:rPr lang="zh-CN" altLang="en-US" sz="2400" u="sng" dirty="0">
                <a:sym typeface="+mn-ea"/>
              </a:rPr>
              <a:t>偎</a:t>
            </a:r>
            <a:r>
              <a:rPr lang="en-US" altLang="zh-CN" sz="2400" dirty="0">
                <a:sym typeface="+mn-ea"/>
              </a:rPr>
              <a:t>(</a:t>
            </a:r>
            <a:r>
              <a:rPr lang="en-US" altLang="zh-CN" sz="2400" dirty="0" err="1">
                <a:latin typeface="汉语拼音" panose="020B0604020202020204" pitchFamily="34" charset="0"/>
                <a:cs typeface="汉语拼音" panose="020B0604020202020204" pitchFamily="34" charset="0"/>
                <a:sym typeface="+mn-ea"/>
              </a:rPr>
              <a:t>wēi</a:t>
            </a:r>
            <a:r>
              <a:rPr lang="en-US" altLang="zh-CN" sz="2400" dirty="0">
                <a:latin typeface="汉语拼音" panose="020B0604020202020204" pitchFamily="34" charset="0"/>
                <a:cs typeface="汉语拼音" panose="020B0604020202020204" pitchFamily="34" charset="0"/>
                <a:sym typeface="+mn-ea"/>
              </a:rPr>
              <a:t>   </a:t>
            </a:r>
            <a:r>
              <a:rPr lang="en-US" altLang="zh-CN" sz="2400" dirty="0" err="1">
                <a:latin typeface="汉语拼音" panose="020B0604020202020204" pitchFamily="34" charset="0"/>
                <a:cs typeface="汉语拼音" panose="020B0604020202020204" pitchFamily="34" charset="0"/>
                <a:sym typeface="+mn-ea"/>
              </a:rPr>
              <a:t>wèi</a:t>
            </a:r>
            <a:r>
              <a:rPr lang="en-US" altLang="zh-CN" sz="2400" dirty="0">
                <a:latin typeface="汉语拼音" panose="020B0604020202020204" pitchFamily="34" charset="0"/>
                <a:cs typeface="汉语拼音" panose="020B0604020202020204" pitchFamily="34" charset="0"/>
                <a:sym typeface="+mn-ea"/>
              </a:rPr>
              <a:t>  </a:t>
            </a:r>
            <a:r>
              <a:rPr lang="en-US" altLang="zh-CN" sz="2400" dirty="0">
                <a:sym typeface="+mn-ea"/>
              </a:rPr>
              <a:t>)        </a:t>
            </a:r>
            <a:r>
              <a:rPr lang="zh-CN" altLang="en-US" sz="2400" dirty="0">
                <a:sym typeface="+mn-ea"/>
              </a:rPr>
              <a:t>土</a:t>
            </a:r>
            <a:r>
              <a:rPr lang="zh-CN" altLang="en-US" sz="2400" u="sng" dirty="0">
                <a:sym typeface="+mn-ea"/>
              </a:rPr>
              <a:t>筐</a:t>
            </a:r>
            <a:r>
              <a:rPr lang="en-US" altLang="zh-CN" sz="2400" dirty="0">
                <a:sym typeface="+mn-ea"/>
              </a:rPr>
              <a:t>(</a:t>
            </a:r>
            <a:r>
              <a:rPr lang="en-US" altLang="zh-CN" sz="2400" dirty="0" err="1">
                <a:latin typeface="汉语拼音" panose="020B0604020202020204" pitchFamily="34" charset="0"/>
                <a:cs typeface="汉语拼音" panose="020B0604020202020204" pitchFamily="34" charset="0"/>
                <a:sym typeface="+mn-ea"/>
              </a:rPr>
              <a:t>kuāng</a:t>
            </a:r>
            <a:r>
              <a:rPr lang="en-US" altLang="zh-CN" sz="2400" dirty="0">
                <a:latin typeface="汉语拼音" panose="020B0604020202020204" pitchFamily="34" charset="0"/>
                <a:cs typeface="汉语拼音" panose="020B0604020202020204" pitchFamily="34" charset="0"/>
                <a:sym typeface="+mn-ea"/>
              </a:rPr>
              <a:t>  </a:t>
            </a:r>
            <a:r>
              <a:rPr lang="en-US" altLang="zh-CN" sz="2400" dirty="0" err="1">
                <a:latin typeface="汉语拼音" panose="020B0604020202020204" pitchFamily="34" charset="0"/>
                <a:cs typeface="汉语拼音" panose="020B0604020202020204" pitchFamily="34" charset="0"/>
                <a:sym typeface="+mn-ea"/>
              </a:rPr>
              <a:t>kāng</a:t>
            </a:r>
            <a:r>
              <a:rPr lang="en-US" altLang="zh-CN" sz="2400" dirty="0">
                <a:sym typeface="+mn-ea"/>
              </a:rPr>
              <a:t>)   </a:t>
            </a:r>
            <a:r>
              <a:rPr lang="zh-CN" altLang="en-US" sz="2400" u="sng" dirty="0">
                <a:sym typeface="+mn-ea"/>
              </a:rPr>
              <a:t>珊</a:t>
            </a:r>
            <a:r>
              <a:rPr lang="en-US" altLang="zh-CN" sz="2400" dirty="0">
                <a:sym typeface="+mn-ea"/>
              </a:rPr>
              <a:t>(</a:t>
            </a:r>
            <a:r>
              <a:rPr lang="en-US" altLang="zh-CN" sz="2400" dirty="0" err="1">
                <a:latin typeface="汉语拼音" panose="020B0604020202020204" pitchFamily="34" charset="0"/>
                <a:cs typeface="汉语拼音" panose="020B0604020202020204" pitchFamily="34" charset="0"/>
                <a:sym typeface="+mn-ea"/>
              </a:rPr>
              <a:t>shān</a:t>
            </a:r>
            <a:r>
              <a:rPr lang="en-US" altLang="zh-CN" sz="2400" dirty="0">
                <a:latin typeface="汉语拼音" panose="020B0604020202020204" pitchFamily="34" charset="0"/>
                <a:cs typeface="汉语拼音" panose="020B0604020202020204" pitchFamily="34" charset="0"/>
                <a:sym typeface="+mn-ea"/>
              </a:rPr>
              <a:t>  </a:t>
            </a:r>
            <a:r>
              <a:rPr lang="en-US" altLang="zh-CN" sz="2400" dirty="0" err="1">
                <a:latin typeface="汉语拼音" panose="020B0604020202020204" pitchFamily="34" charset="0"/>
                <a:cs typeface="汉语拼音" panose="020B0604020202020204" pitchFamily="34" charset="0"/>
                <a:sym typeface="+mn-ea"/>
              </a:rPr>
              <a:t>cè</a:t>
            </a:r>
            <a:r>
              <a:rPr lang="en-US" altLang="zh-CN" sz="2400" dirty="0">
                <a:sym typeface="+mn-ea"/>
              </a:rPr>
              <a:t>)</a:t>
            </a:r>
            <a:r>
              <a:rPr lang="zh-CN" altLang="en-US" sz="2400" dirty="0">
                <a:sym typeface="+mn-ea"/>
              </a:rPr>
              <a:t>瑚</a:t>
            </a:r>
            <a:endParaRPr lang="zh-CN" altLang="en-US" sz="2400" dirty="0">
              <a:sym typeface="+mn-ea"/>
            </a:endParaRPr>
          </a:p>
          <a:p>
            <a:endParaRPr lang="zh-CN" altLang="en-US" sz="2400" dirty="0"/>
          </a:p>
          <a:p>
            <a:r>
              <a:rPr lang="zh-CN" altLang="en-US" sz="2400" dirty="0"/>
              <a:t>朝</a:t>
            </a:r>
            <a:r>
              <a:rPr lang="zh-CN" altLang="en-US" sz="2400" u="sng" dirty="0"/>
              <a:t>廷</a:t>
            </a:r>
            <a:r>
              <a:rPr lang="zh-CN" altLang="en-US" sz="2400" dirty="0"/>
              <a:t> </a:t>
            </a:r>
            <a:r>
              <a:rPr lang="en-US" altLang="zh-CN" sz="2400" dirty="0">
                <a:sym typeface="+mn-ea"/>
              </a:rPr>
              <a:t>(</a:t>
            </a:r>
            <a:r>
              <a:rPr lang="en-US" altLang="zh-CN" sz="2400" dirty="0" err="1">
                <a:latin typeface="汉语拼音" panose="020B0604020202020204" pitchFamily="34" charset="0"/>
                <a:cs typeface="汉语拼音" panose="020B0604020202020204" pitchFamily="34" charset="0"/>
                <a:sym typeface="+mn-ea"/>
              </a:rPr>
              <a:t>yán</a:t>
            </a:r>
            <a:r>
              <a:rPr lang="en-US" altLang="zh-CN" sz="2400" dirty="0">
                <a:latin typeface="汉语拼音" panose="020B0604020202020204" pitchFamily="34" charset="0"/>
                <a:cs typeface="汉语拼音" panose="020B0604020202020204" pitchFamily="34" charset="0"/>
                <a:sym typeface="+mn-ea"/>
              </a:rPr>
              <a:t>  </a:t>
            </a:r>
            <a:r>
              <a:rPr lang="en-US" altLang="zh-CN" sz="2400" dirty="0" err="1">
                <a:latin typeface="汉语拼音" panose="020B0604020202020204" pitchFamily="34" charset="0"/>
                <a:cs typeface="汉语拼音" panose="020B0604020202020204" pitchFamily="34" charset="0"/>
                <a:sym typeface="+mn-ea"/>
              </a:rPr>
              <a:t>tíng</a:t>
            </a:r>
            <a:r>
              <a:rPr lang="en-US" altLang="zh-CN" sz="2400" dirty="0">
                <a:sym typeface="+mn-ea"/>
              </a:rPr>
              <a:t>)</a:t>
            </a:r>
            <a:r>
              <a:rPr lang="zh-CN" altLang="en-US" sz="2400" dirty="0"/>
              <a:t>         </a:t>
            </a:r>
            <a:r>
              <a:rPr lang="zh-CN" altLang="en-US" sz="2400" u="sng" dirty="0"/>
              <a:t>延</a:t>
            </a:r>
            <a:r>
              <a:rPr lang="en-US" altLang="zh-CN" sz="2400" dirty="0"/>
              <a:t>( </a:t>
            </a:r>
            <a:r>
              <a:rPr lang="en-US" altLang="zh-CN" sz="2400" dirty="0" err="1">
                <a:latin typeface="汉语拼音" panose="020B0604020202020204" pitchFamily="34" charset="0"/>
                <a:cs typeface="汉语拼音" panose="020B0604020202020204" pitchFamily="34" charset="0"/>
                <a:sym typeface="+mn-ea"/>
              </a:rPr>
              <a:t>yán</a:t>
            </a:r>
            <a:r>
              <a:rPr lang="en-US" altLang="zh-CN" sz="2400" dirty="0">
                <a:latin typeface="汉语拼音" panose="020B0604020202020204" pitchFamily="34" charset="0"/>
                <a:cs typeface="汉语拼音" panose="020B0604020202020204" pitchFamily="34" charset="0"/>
                <a:sym typeface="+mn-ea"/>
              </a:rPr>
              <a:t>  </a:t>
            </a:r>
            <a:r>
              <a:rPr lang="en-US" altLang="zh-CN" sz="2400" dirty="0" err="1">
                <a:latin typeface="汉语拼音" panose="020B0604020202020204" pitchFamily="34" charset="0"/>
                <a:cs typeface="汉语拼音" panose="020B0604020202020204" pitchFamily="34" charset="0"/>
                <a:sym typeface="+mn-ea"/>
              </a:rPr>
              <a:t>tíng</a:t>
            </a:r>
            <a:r>
              <a:rPr lang="en-US" altLang="zh-CN" sz="2400" dirty="0"/>
              <a:t>   )</a:t>
            </a:r>
            <a:r>
              <a:rPr lang="zh-CN" altLang="en-US" sz="2400" dirty="0">
                <a:sym typeface="+mn-ea"/>
              </a:rPr>
              <a:t>误     延 </a:t>
            </a:r>
            <a:r>
              <a:rPr lang="en-US" altLang="zh-CN" sz="2400" dirty="0">
                <a:sym typeface="+mn-ea"/>
              </a:rPr>
              <a:t>( </a:t>
            </a:r>
            <a:r>
              <a:rPr lang="en-US" altLang="zh-CN" sz="2400" dirty="0" err="1">
                <a:latin typeface="汉语拼音" panose="020B0604020202020204" pitchFamily="34" charset="0"/>
                <a:cs typeface="汉语拼音" panose="020B0604020202020204" pitchFamily="34" charset="0"/>
                <a:sym typeface="+mn-ea"/>
              </a:rPr>
              <a:t>yán</a:t>
            </a:r>
            <a:r>
              <a:rPr lang="en-US" altLang="zh-CN" sz="2400" dirty="0">
                <a:latin typeface="汉语拼音" panose="020B0604020202020204" pitchFamily="34" charset="0"/>
                <a:cs typeface="汉语拼音" panose="020B0604020202020204" pitchFamily="34" charset="0"/>
                <a:sym typeface="+mn-ea"/>
              </a:rPr>
              <a:t>  </a:t>
            </a:r>
            <a:r>
              <a:rPr lang="en-US" altLang="zh-CN" sz="2400" dirty="0" err="1">
                <a:latin typeface="汉语拼音" panose="020B0604020202020204" pitchFamily="34" charset="0"/>
                <a:cs typeface="汉语拼音" panose="020B0604020202020204" pitchFamily="34" charset="0"/>
                <a:sym typeface="+mn-ea"/>
              </a:rPr>
              <a:t>tíng</a:t>
            </a:r>
            <a:r>
              <a:rPr lang="en-US" altLang="zh-CN" sz="2400" dirty="0">
                <a:sym typeface="+mn-ea"/>
              </a:rPr>
              <a:t>)</a:t>
            </a:r>
            <a:r>
              <a:rPr lang="zh-CN" altLang="en-US" sz="2400" dirty="0">
                <a:sym typeface="+mn-ea"/>
              </a:rPr>
              <a:t>迟</a:t>
            </a:r>
            <a:endParaRPr lang="zh-CN" altLang="en-US" sz="2400" dirty="0"/>
          </a:p>
          <a:p>
            <a:endParaRPr lang="zh-CN" altLang="en-US" sz="2400" dirty="0"/>
          </a:p>
          <a:p>
            <a:r>
              <a:rPr lang="zh-CN" altLang="en-US" sz="2400" u="sng" dirty="0"/>
              <a:t>落</a:t>
            </a:r>
            <a:r>
              <a:rPr lang="en-US" altLang="zh-CN" sz="2400" u="sng" dirty="0"/>
              <a:t>(</a:t>
            </a:r>
            <a:r>
              <a:rPr lang="en-US" altLang="zh-CN" sz="2400" u="sng" dirty="0" err="1">
                <a:latin typeface="汉语拼音" panose="020B0604020202020204" pitchFamily="34" charset="0"/>
                <a:cs typeface="汉语拼音" panose="020B0604020202020204" pitchFamily="34" charset="0"/>
              </a:rPr>
              <a:t>lu</a:t>
            </a:r>
            <a:r>
              <a:rPr lang="en-US" altLang="zh-CN" sz="2400" dirty="0" err="1">
                <a:latin typeface="汉语拼音" panose="020B0604020202020204" pitchFamily="34" charset="0"/>
                <a:cs typeface="汉语拼音" panose="020B0604020202020204" pitchFamily="34" charset="0"/>
                <a:sym typeface="+mn-ea"/>
              </a:rPr>
              <a:t>ò</a:t>
            </a:r>
            <a:r>
              <a:rPr lang="en-US" altLang="zh-CN" sz="2400" dirty="0">
                <a:latin typeface="汉语拼音" panose="020B0604020202020204" pitchFamily="34" charset="0"/>
                <a:cs typeface="汉语拼音" panose="020B0604020202020204" pitchFamily="34" charset="0"/>
                <a:sym typeface="+mn-ea"/>
              </a:rPr>
              <a:t> </a:t>
            </a:r>
            <a:r>
              <a:rPr lang="en-US" altLang="zh-CN" sz="2400" dirty="0" err="1">
                <a:latin typeface="汉语拼音" panose="020B0604020202020204" pitchFamily="34" charset="0"/>
                <a:cs typeface="汉语拼音" panose="020B0604020202020204" pitchFamily="34" charset="0"/>
                <a:sym typeface="+mn-ea"/>
              </a:rPr>
              <a:t>là</a:t>
            </a:r>
            <a:r>
              <a:rPr lang="en-US" altLang="zh-CN" sz="2400" u="sng" dirty="0"/>
              <a:t>)</a:t>
            </a:r>
            <a:r>
              <a:rPr lang="zh-CN" altLang="en-US" sz="2400" dirty="0"/>
              <a:t>井下石     </a:t>
            </a:r>
            <a:r>
              <a:rPr lang="zh-CN" altLang="en-US" sz="2400" dirty="0" smtClean="0"/>
              <a:t>  丢</a:t>
            </a:r>
            <a:r>
              <a:rPr lang="zh-CN" altLang="en-US" sz="2400" dirty="0"/>
              <a:t>三</a:t>
            </a:r>
            <a:r>
              <a:rPr lang="zh-CN" altLang="en-US" sz="2400" u="sng" dirty="0"/>
              <a:t>落</a:t>
            </a:r>
            <a:r>
              <a:rPr lang="en-US" altLang="zh-CN" sz="2400" u="sng" dirty="0">
                <a:sym typeface="+mn-ea"/>
              </a:rPr>
              <a:t>(</a:t>
            </a:r>
            <a:r>
              <a:rPr lang="en-US" altLang="zh-CN" sz="2400" u="sng" dirty="0" err="1">
                <a:latin typeface="汉语拼音" panose="020B0604020202020204" pitchFamily="34" charset="0"/>
                <a:cs typeface="汉语拼音" panose="020B0604020202020204" pitchFamily="34" charset="0"/>
                <a:sym typeface="+mn-ea"/>
              </a:rPr>
              <a:t>lu</a:t>
            </a:r>
            <a:r>
              <a:rPr lang="en-US" altLang="zh-CN" sz="2400" dirty="0" err="1">
                <a:latin typeface="汉语拼音" panose="020B0604020202020204" pitchFamily="34" charset="0"/>
                <a:cs typeface="汉语拼音" panose="020B0604020202020204" pitchFamily="34" charset="0"/>
                <a:sym typeface="+mn-ea"/>
              </a:rPr>
              <a:t>ò</a:t>
            </a:r>
            <a:r>
              <a:rPr lang="en-US" altLang="zh-CN" sz="2400" dirty="0">
                <a:latin typeface="汉语拼音" panose="020B0604020202020204" pitchFamily="34" charset="0"/>
                <a:cs typeface="汉语拼音" panose="020B0604020202020204" pitchFamily="34" charset="0"/>
                <a:sym typeface="+mn-ea"/>
              </a:rPr>
              <a:t>   </a:t>
            </a:r>
            <a:r>
              <a:rPr lang="en-US" altLang="zh-CN" sz="2400" dirty="0" err="1">
                <a:latin typeface="汉语拼音" panose="020B0604020202020204" pitchFamily="34" charset="0"/>
                <a:cs typeface="汉语拼音" panose="020B0604020202020204" pitchFamily="34" charset="0"/>
                <a:sym typeface="+mn-ea"/>
              </a:rPr>
              <a:t>là</a:t>
            </a:r>
            <a:r>
              <a:rPr lang="en-US" altLang="zh-CN" sz="2400" u="sng" dirty="0">
                <a:sym typeface="+mn-ea"/>
              </a:rPr>
              <a:t>)</a:t>
            </a:r>
            <a:r>
              <a:rPr lang="zh-CN" altLang="en-US" sz="2400" dirty="0"/>
              <a:t>四       </a:t>
            </a:r>
            <a:r>
              <a:rPr lang="zh-CN" altLang="en-US" sz="2400" u="sng" dirty="0"/>
              <a:t>落</a:t>
            </a:r>
            <a:r>
              <a:rPr lang="en-US" altLang="zh-CN" sz="2400" dirty="0"/>
              <a:t>(</a:t>
            </a:r>
            <a:r>
              <a:rPr lang="en-US" altLang="zh-CN" sz="2400" dirty="0" err="1">
                <a:latin typeface="汉语拼音" panose="020B0604020202020204" pitchFamily="34" charset="0"/>
                <a:cs typeface="汉语拼音" panose="020B0604020202020204" pitchFamily="34" charset="0"/>
                <a:sym typeface="+mn-ea"/>
              </a:rPr>
              <a:t>luò</a:t>
            </a:r>
            <a:r>
              <a:rPr lang="en-US" altLang="zh-CN" sz="2400" dirty="0">
                <a:latin typeface="汉语拼音" panose="020B0604020202020204" pitchFamily="34" charset="0"/>
                <a:cs typeface="汉语拼音" panose="020B0604020202020204" pitchFamily="34" charset="0"/>
                <a:sym typeface="+mn-ea"/>
              </a:rPr>
              <a:t>   </a:t>
            </a:r>
            <a:r>
              <a:rPr lang="en-US" altLang="zh-CN" sz="2400" dirty="0" err="1">
                <a:latin typeface="汉语拼音" panose="020B0604020202020204" pitchFamily="34" charset="0"/>
                <a:cs typeface="汉语拼音" panose="020B0604020202020204" pitchFamily="34" charset="0"/>
                <a:sym typeface="+mn-ea"/>
              </a:rPr>
              <a:t>là</a:t>
            </a:r>
            <a:r>
              <a:rPr lang="en-US" altLang="zh-CN" sz="2400" u="sng" dirty="0"/>
              <a:t>)</a:t>
            </a:r>
            <a:r>
              <a:rPr lang="zh-CN" altLang="en-US" sz="2400" dirty="0"/>
              <a:t>日</a:t>
            </a:r>
            <a:endParaRPr lang="en-US" altLang="zh-CN" sz="2400" dirty="0"/>
          </a:p>
        </p:txBody>
      </p:sp>
      <p:sp>
        <p:nvSpPr>
          <p:cNvPr id="4" name="文本框 3"/>
          <p:cNvSpPr txBox="1"/>
          <p:nvPr/>
        </p:nvSpPr>
        <p:spPr>
          <a:xfrm>
            <a:off x="1200150" y="1258570"/>
            <a:ext cx="34988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√</a:t>
            </a:r>
            <a:endParaRPr lang="en-US" altLang="zh-CN" sz="24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870960" y="1258570"/>
            <a:ext cx="34988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√</a:t>
            </a:r>
            <a:endParaRPr lang="en-US" altLang="zh-CN" sz="24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101464" y="2005358"/>
            <a:ext cx="34988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√</a:t>
            </a:r>
            <a:endParaRPr lang="en-US" altLang="zh-CN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678014" y="1959609"/>
            <a:ext cx="34988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√</a:t>
            </a:r>
            <a:endParaRPr lang="en-US" altLang="zh-CN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200150" y="1959610"/>
            <a:ext cx="3498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√</a:t>
            </a:r>
            <a:endParaRPr lang="en-US" altLang="zh-CN" sz="24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582829" y="1258570"/>
            <a:ext cx="34988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√</a:t>
            </a:r>
            <a:endParaRPr lang="en-US" altLang="zh-CN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006133" y="2707286"/>
            <a:ext cx="34988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√</a:t>
            </a:r>
            <a:endParaRPr lang="en-US" altLang="zh-CN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864927" y="2713902"/>
            <a:ext cx="82296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√</a:t>
            </a:r>
            <a:endParaRPr lang="en-US" altLang="zh-CN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93137" y="3550986"/>
            <a:ext cx="34988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√</a:t>
            </a:r>
            <a:endParaRPr lang="en-US" altLang="zh-CN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853149" y="3550985"/>
            <a:ext cx="34988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√</a:t>
            </a:r>
            <a:endParaRPr lang="en-US" altLang="zh-CN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580406" y="3529691"/>
            <a:ext cx="34988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√</a:t>
            </a:r>
            <a:endParaRPr lang="en-US" altLang="zh-CN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676198" y="2707286"/>
            <a:ext cx="74803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√</a:t>
            </a:r>
            <a:endParaRPr lang="en-US" altLang="zh-CN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solidFill>
          <a:srgbClr val="FFFF00"/>
        </a:solidFill>
      </a:spPr>
      <a:bodyPr wrap="none" rtlCol="0" anchor="t">
        <a:spAutoFit/>
        <a:scene3d>
          <a:camera prst="orthographicFront"/>
          <a:lightRig rig="threePt" dir="t"/>
        </a:scene3d>
      </a:bodyPr>
      <a:lstStyle>
        <a:defPPr>
          <a:defRPr lang="zh-CN" altLang="en-US" sz="2800" dirty="0" smtClean="0"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defRPr>
        </a:defPPr>
      </a:lstStyle>
    </a:txDef>
  </a:objectDefaul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4482</Words>
  <Application>WPS 演示</Application>
  <PresentationFormat>全屏显示(16:9)</PresentationFormat>
  <Paragraphs>562</Paragraphs>
  <Slides>36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36</vt:i4>
      </vt:variant>
    </vt:vector>
  </HeadingPairs>
  <TitlesOfParts>
    <vt:vector size="49" baseType="lpstr">
      <vt:lpstr>Arial</vt:lpstr>
      <vt:lpstr>宋体</vt:lpstr>
      <vt:lpstr>Wingdings</vt:lpstr>
      <vt:lpstr>黑体</vt:lpstr>
      <vt:lpstr>幼圆</vt:lpstr>
      <vt:lpstr>楷体</vt:lpstr>
      <vt:lpstr>汉语拼音</vt:lpstr>
      <vt:lpstr>微软雅黑</vt:lpstr>
      <vt:lpstr>Arial Unicode MS</vt:lpstr>
      <vt:lpstr>Calibri</vt:lpstr>
      <vt:lpstr>Wingdings</vt:lpstr>
      <vt:lpstr>Xingkai SC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3588.pptx</dc:title>
  <dc:creator/>
  <cp:lastModifiedBy>秋日宁静</cp:lastModifiedBy>
  <cp:revision>488</cp:revision>
  <dcterms:created xsi:type="dcterms:W3CDTF">2017-03-17T02:28:00Z</dcterms:created>
  <dcterms:modified xsi:type="dcterms:W3CDTF">2020-06-08T12:17:49Z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