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48" r:id="rId1"/>
  </p:sldMasterIdLst>
  <p:notesMasterIdLst>
    <p:notesMasterId r:id="rId33"/>
  </p:notesMasterIdLst>
  <p:sldIdLst>
    <p:sldId id="1069" r:id="rId3"/>
    <p:sldId id="1586" r:id="rId4"/>
    <p:sldId id="1517" r:id="rId5"/>
    <p:sldId id="1540" r:id="rId6"/>
    <p:sldId id="1558" r:id="rId7"/>
    <p:sldId id="1559" r:id="rId8"/>
    <p:sldId id="1560" r:id="rId9"/>
    <p:sldId id="1562" r:id="rId10"/>
    <p:sldId id="1470" r:id="rId11"/>
    <p:sldId id="1563" r:id="rId12"/>
    <p:sldId id="1564" r:id="rId13"/>
    <p:sldId id="1565" r:id="rId14"/>
    <p:sldId id="1566" r:id="rId15"/>
    <p:sldId id="1567" r:id="rId16"/>
    <p:sldId id="1568" r:id="rId17"/>
    <p:sldId id="1574" r:id="rId18"/>
    <p:sldId id="1575" r:id="rId19"/>
    <p:sldId id="1578" r:id="rId20"/>
    <p:sldId id="1579" r:id="rId21"/>
    <p:sldId id="1580" r:id="rId22"/>
    <p:sldId id="1581" r:id="rId23"/>
    <p:sldId id="1583" r:id="rId24"/>
    <p:sldId id="1582" r:id="rId25"/>
    <p:sldId id="1576" r:id="rId26"/>
    <p:sldId id="1520" r:id="rId27"/>
    <p:sldId id="1571" r:id="rId28"/>
    <p:sldId id="1570" r:id="rId29"/>
    <p:sldId id="1572" r:id="rId30"/>
    <p:sldId id="1573" r:id="rId31"/>
    <p:sldId id="1584" r:id="rId32"/>
  </p:sldIdLst>
  <p:sldSz cx="9144000" cy="5143500" type="screen16x9"/>
  <p:notesSz cx="6858000" cy="9144000"/>
  <p:embeddedFontLst>
    <p:embeddedFont>
      <p:font typeface="黑体" panose="02010609060101010101" pitchFamily="49" charset="-122"/>
      <p:regular r:id="rId37"/>
    </p:embeddedFont>
    <p:embeddedFont>
      <p:font typeface="Calibri" panose="020F0502020204030204" charset="0"/>
      <p:regular r:id="rId38"/>
      <p:bold r:id="rId39"/>
      <p:italic r:id="rId40"/>
      <p:boldItalic r:id="rId41"/>
    </p:embeddedFont>
  </p:embeddedFont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F1FF"/>
    <a:srgbClr val="0000FF"/>
    <a:srgbClr val="ECAAC3"/>
    <a:srgbClr val="98D267"/>
    <a:srgbClr val="FFFFFF"/>
    <a:srgbClr val="D1F5B8"/>
    <a:srgbClr val="D2F5B9"/>
    <a:srgbClr val="53B948"/>
    <a:srgbClr val="0B5FD1"/>
    <a:srgbClr val="29A6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5" autoAdjust="0"/>
    <p:restoredTop sz="94424" autoAdjust="0"/>
  </p:normalViewPr>
  <p:slideViewPr>
    <p:cSldViewPr>
      <p:cViewPr>
        <p:scale>
          <a:sx n="90" d="100"/>
          <a:sy n="90" d="100"/>
        </p:scale>
        <p:origin x="-972" y="-456"/>
      </p:cViewPr>
      <p:guideLst>
        <p:guide orient="horz" pos="1896"/>
        <p:guide pos="28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35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1" Type="http://schemas.openxmlformats.org/officeDocument/2006/relationships/font" Target="fonts/font5.fntdata"/><Relationship Id="rId40" Type="http://schemas.openxmlformats.org/officeDocument/2006/relationships/font" Target="fonts/font4.fntdata"/><Relationship Id="rId4" Type="http://schemas.openxmlformats.org/officeDocument/2006/relationships/slide" Target="slides/slide2.xml"/><Relationship Id="rId39" Type="http://schemas.openxmlformats.org/officeDocument/2006/relationships/font" Target="fonts/font3.fntdata"/><Relationship Id="rId38" Type="http://schemas.openxmlformats.org/officeDocument/2006/relationships/font" Target="fonts/font2.fntdata"/><Relationship Id="rId37" Type="http://schemas.openxmlformats.org/officeDocument/2006/relationships/font" Target="fonts/font1.fntdata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notesMaster" Target="notesMasters/notesMaster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2E35E-6DB1-4671-AA13-E9173BD066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CD010-A9A3-4117-BFBF-9C1583B3E14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/>
          <p:cNvPicPr>
            <a:picLocks noChangeAspect="1" noChangeArrowheads="1"/>
          </p:cNvPicPr>
          <p:nvPr userDrawn="1"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0" y="3632200"/>
            <a:ext cx="91567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marL="0" lvl="0" indent="0" algn="ctr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lvl="0" indent="-257175" algn="l" defTabSz="6858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4630" algn="l" defTabSz="6858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lvl="5" indent="-171450" algn="l" defTabSz="6858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8850" lvl="6" indent="-171450" algn="l" defTabSz="6858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1750" lvl="7" indent="-171450" algn="l" defTabSz="6858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4650" lvl="8" indent="-171450" algn="l" defTabSz="6858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685800" lvl="2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028700" lvl="3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371600" lvl="4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1714500" lvl="5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057400" lvl="6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2400300" lvl="7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2743200" lvl="8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9672" y="1871940"/>
            <a:ext cx="6067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积累背诵专项复习</a:t>
            </a:r>
            <a:endParaRPr lang="zh-CN" altLang="en-US" sz="5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 flipH="1">
            <a:off x="0" y="121776"/>
            <a:ext cx="2771800" cy="252000"/>
          </a:xfrm>
          <a:prstGeom prst="rect">
            <a:avLst/>
          </a:prstGeom>
          <a:gradFill flip="none" rotWithShape="1">
            <a:gsLst>
              <a:gs pos="40000">
                <a:schemeClr val="bg1"/>
              </a:gs>
              <a:gs pos="99000">
                <a:schemeClr val="bg1">
                  <a:alpha val="0"/>
                </a:schemeClr>
              </a:gs>
              <a:gs pos="77000">
                <a:schemeClr val="bg1">
                  <a:alpha val="59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6325" y="95821"/>
            <a:ext cx="16946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/>
              <a:t>   语文   五年级    上册</a:t>
            </a:r>
            <a:endParaRPr lang="zh-CN" altLang="en-US" sz="1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30200" y="835660"/>
            <a:ext cx="860742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 smtClean="0"/>
              <a:t>       陆游</a:t>
            </a:r>
            <a:r>
              <a:rPr lang="zh-CN" altLang="en-US" sz="2400" dirty="0"/>
              <a:t>（1125年—1210年），字务观，号放翁，汉族，越州山阴（今绍兴）人，南宋文学家、史学家、爱国诗人。 陆游生逢北宋灭亡之际，少年时即深受家庭爱国思想的熏陶。宋高宗时，参加礼部考试，因受秦桧排斥而仕途不畅。宋孝宗即位后，赐进士</a:t>
            </a:r>
            <a:r>
              <a:rPr lang="zh-CN" altLang="en-US" sz="2400" dirty="0" smtClean="0"/>
              <a:t>出身。</a:t>
            </a:r>
            <a:endParaRPr lang="zh-CN" altLang="en-US" sz="2400" dirty="0"/>
          </a:p>
        </p:txBody>
      </p:sp>
      <p:sp>
        <p:nvSpPr>
          <p:cNvPr id="3" name="文本框 2"/>
          <p:cNvSpPr txBox="1"/>
          <p:nvPr/>
        </p:nvSpPr>
        <p:spPr>
          <a:xfrm>
            <a:off x="330200" y="401955"/>
            <a:ext cx="1656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sz="2400">
                <a:sym typeface="+mn-ea"/>
              </a:rPr>
              <a:t>1.</a:t>
            </a:r>
            <a:r>
              <a:rPr lang="zh-CN" altLang="en-US" sz="2400">
                <a:sym typeface="+mn-ea"/>
              </a:rPr>
              <a:t>作者介绍</a:t>
            </a:r>
            <a:endParaRPr lang="zh-CN" altLang="en-US" sz="2400"/>
          </a:p>
        </p:txBody>
      </p:sp>
      <p:sp>
        <p:nvSpPr>
          <p:cNvPr id="4" name="文本框 3"/>
          <p:cNvSpPr txBox="1"/>
          <p:nvPr/>
        </p:nvSpPr>
        <p:spPr>
          <a:xfrm>
            <a:off x="2299335" y="3207385"/>
            <a:ext cx="5059680" cy="156845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400"/>
              <a:t>示儿</a:t>
            </a:r>
            <a:endParaRPr lang="en-US" altLang="zh-CN" sz="2400"/>
          </a:p>
          <a:p>
            <a:pPr algn="ctr"/>
            <a:r>
              <a:rPr lang="en-US" altLang="zh-CN" sz="2400"/>
              <a:t>[ 宋 ] 陆游</a:t>
            </a:r>
            <a:endParaRPr lang="en-US" altLang="zh-CN" sz="2400"/>
          </a:p>
          <a:p>
            <a:pPr algn="l"/>
            <a:r>
              <a:rPr lang="en-US" altLang="zh-CN" sz="2400"/>
              <a:t>死去元知万事空，但悲不见九州同。</a:t>
            </a:r>
            <a:endParaRPr lang="en-US" altLang="zh-CN" sz="2400"/>
          </a:p>
          <a:p>
            <a:pPr algn="l"/>
            <a:r>
              <a:rPr lang="en-US" altLang="zh-CN" sz="2400"/>
              <a:t>王师北定中原日，家祭无忘告乃翁。</a:t>
            </a:r>
            <a:endParaRPr lang="en-US" altLang="zh-CN" sz="2400"/>
          </a:p>
        </p:txBody>
      </p:sp>
      <p:sp>
        <p:nvSpPr>
          <p:cNvPr id="5" name="文本框 4"/>
          <p:cNvSpPr txBox="1"/>
          <p:nvPr/>
        </p:nvSpPr>
        <p:spPr>
          <a:xfrm>
            <a:off x="330200" y="2747010"/>
            <a:ext cx="1656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>
                <a:sym typeface="+mn-ea"/>
              </a:rPr>
              <a:t>2.</a:t>
            </a:r>
            <a:r>
              <a:rPr lang="zh-CN" altLang="en-US" sz="2400">
                <a:sym typeface="+mn-ea"/>
              </a:rPr>
              <a:t>原文展示</a:t>
            </a:r>
            <a:endParaRPr lang="zh-CN" altLang="en-US" sz="2400"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49395" y="156210"/>
            <a:ext cx="1402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《</a:t>
            </a:r>
            <a:r>
              <a:rPr lang="zh-CN" altLang="en-US" sz="2400">
                <a:sym typeface="+mn-ea"/>
              </a:rPr>
              <a:t>示儿</a:t>
            </a:r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》</a:t>
            </a:r>
            <a:endParaRPr lang="zh-CN" altLang="en-US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8290" y="448945"/>
            <a:ext cx="10464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>
                <a:sym typeface="+mn-ea"/>
              </a:rPr>
              <a:t>3.</a:t>
            </a:r>
            <a:r>
              <a:rPr lang="zh-CN" altLang="en-US" sz="2400">
                <a:sym typeface="+mn-ea"/>
              </a:rPr>
              <a:t>注释</a:t>
            </a:r>
            <a:endParaRPr lang="zh-CN" altLang="en-US" sz="2400"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88290" y="1010285"/>
            <a:ext cx="7802880" cy="19380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dirty="0">
                <a:sym typeface="+mn-ea"/>
              </a:rPr>
              <a:t>示儿：写给儿子们看。这首诗是陆游临终前写给儿子的。</a:t>
            </a:r>
            <a:endParaRPr lang="zh-CN" altLang="en-US" sz="2400" dirty="0">
              <a:sym typeface="+mn-ea"/>
            </a:endParaRPr>
          </a:p>
          <a:p>
            <a:pPr algn="l"/>
            <a:r>
              <a:rPr lang="zh-CN" altLang="en-US" sz="2400" dirty="0" smtClean="0">
                <a:sym typeface="+mn-ea"/>
              </a:rPr>
              <a:t>元</a:t>
            </a:r>
            <a:r>
              <a:rPr lang="zh-CN" altLang="en-US" sz="2400" dirty="0" smtClean="0">
                <a:solidFill>
                  <a:srgbClr val="FF0000"/>
                </a:solidFill>
                <a:sym typeface="+mn-ea"/>
              </a:rPr>
              <a:t>：</a:t>
            </a:r>
            <a:r>
              <a:rPr lang="zh-CN" altLang="en-US" sz="2400" dirty="0" smtClean="0">
                <a:sym typeface="+mn-ea"/>
              </a:rPr>
              <a:t>通</a:t>
            </a:r>
            <a:r>
              <a:rPr lang="zh-CN" altLang="en-US" sz="2400" dirty="0">
                <a:sym typeface="+mn-ea"/>
              </a:rPr>
              <a:t>“原”。本来。</a:t>
            </a:r>
            <a:endParaRPr lang="zh-CN" altLang="en-US" sz="2400" dirty="0">
              <a:sym typeface="+mn-ea"/>
            </a:endParaRPr>
          </a:p>
          <a:p>
            <a:pPr algn="l"/>
            <a:r>
              <a:rPr lang="zh-CN" altLang="en-US" sz="2400" dirty="0">
                <a:sym typeface="+mn-ea"/>
              </a:rPr>
              <a:t>九州：这里代指全国。古代中国分为</a:t>
            </a:r>
            <a:r>
              <a:rPr lang="zh-CN" altLang="en-US" sz="2400" dirty="0" smtClean="0">
                <a:sym typeface="+mn-ea"/>
              </a:rPr>
              <a:t>九</a:t>
            </a:r>
            <a:r>
              <a:rPr lang="zh-CN" altLang="en-US" sz="2400" dirty="0" smtClean="0">
                <a:solidFill>
                  <a:srgbClr val="FF0000"/>
                </a:solidFill>
                <a:sym typeface="+mn-ea"/>
              </a:rPr>
              <a:t>州。</a:t>
            </a:r>
            <a:endParaRPr lang="zh-CN" altLang="en-US" sz="2400" dirty="0">
              <a:solidFill>
                <a:srgbClr val="FF0000"/>
              </a:solidFill>
              <a:sym typeface="+mn-ea"/>
            </a:endParaRPr>
          </a:p>
          <a:p>
            <a:pPr algn="l"/>
            <a:r>
              <a:rPr lang="zh-CN" altLang="en-US" sz="2400" dirty="0">
                <a:sym typeface="+mn-ea"/>
              </a:rPr>
              <a:t>王师：指南宋朝廷的军队。</a:t>
            </a:r>
            <a:endParaRPr lang="zh-CN" altLang="en-US" sz="2400" dirty="0">
              <a:sym typeface="+mn-ea"/>
            </a:endParaRPr>
          </a:p>
          <a:p>
            <a:pPr algn="l"/>
            <a:r>
              <a:rPr lang="zh-CN" altLang="en-US" sz="2400" dirty="0">
                <a:sym typeface="+mn-ea"/>
              </a:rPr>
              <a:t>乃翁：你的父亲，指陆游自己。</a:t>
            </a:r>
            <a:endParaRPr lang="zh-CN" altLang="en-US" sz="2400" dirty="0"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88290" y="3049270"/>
            <a:ext cx="1656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>
                <a:sym typeface="+mn-ea"/>
              </a:rPr>
              <a:t>4.</a:t>
            </a:r>
            <a:r>
              <a:rPr lang="zh-CN" altLang="en-US" sz="2400">
                <a:sym typeface="+mn-ea"/>
              </a:rPr>
              <a:t>概括主题</a:t>
            </a:r>
            <a:endParaRPr lang="zh-CN" altLang="en-US" sz="2400"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88290" y="3610610"/>
            <a:ext cx="845566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《</a:t>
            </a:r>
            <a:r>
              <a:rPr lang="zh-CN" altLang="en-US" sz="2400" dirty="0" smtClean="0">
                <a:sym typeface="+mn-ea"/>
              </a:rPr>
              <a:t>示儿</a:t>
            </a:r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》写出了诗人毕生的心事和无限的希望，表达了他渴望收复失地，统一祖国的强烈爱国情怀。</a:t>
            </a:r>
            <a:endParaRPr lang="zh-CN" alt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30200" y="939800"/>
            <a:ext cx="860742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 smtClean="0"/>
              <a:t>       林</a:t>
            </a:r>
            <a:r>
              <a:rPr lang="zh-CN" altLang="en-US" sz="2400" dirty="0"/>
              <a:t>升，字云友，又字梦屏，温州横阳亲仁乡荪湖里林坳（今属苍南县繁枝林坳）人，（《水心集》卷一二有《与平阳林升卿谋葬父序》）。大约生活在南宋孝宗朝（1106-1170年），是一位擅长诗文的士人。</a:t>
            </a:r>
            <a:endParaRPr lang="zh-CN" altLang="en-US" sz="2400" dirty="0"/>
          </a:p>
        </p:txBody>
      </p:sp>
      <p:sp>
        <p:nvSpPr>
          <p:cNvPr id="3" name="文本框 2"/>
          <p:cNvSpPr txBox="1"/>
          <p:nvPr/>
        </p:nvSpPr>
        <p:spPr>
          <a:xfrm>
            <a:off x="330200" y="401955"/>
            <a:ext cx="1656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sz="2400">
                <a:sym typeface="+mn-ea"/>
              </a:rPr>
              <a:t>1.</a:t>
            </a:r>
            <a:r>
              <a:rPr lang="zh-CN" altLang="en-US" sz="2400">
                <a:sym typeface="+mn-ea"/>
              </a:rPr>
              <a:t>作者介绍</a:t>
            </a:r>
            <a:endParaRPr lang="zh-CN" altLang="en-US" sz="2400"/>
          </a:p>
        </p:txBody>
      </p:sp>
      <p:sp>
        <p:nvSpPr>
          <p:cNvPr id="4" name="文本框 3"/>
          <p:cNvSpPr txBox="1"/>
          <p:nvPr/>
        </p:nvSpPr>
        <p:spPr>
          <a:xfrm>
            <a:off x="2205355" y="3112135"/>
            <a:ext cx="5228590" cy="156845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400"/>
              <a:t>《题临安邸》</a:t>
            </a:r>
            <a:endParaRPr lang="en-US" altLang="zh-CN" sz="2400"/>
          </a:p>
          <a:p>
            <a:pPr algn="ctr"/>
            <a:r>
              <a:rPr lang="en-US" altLang="zh-CN" sz="2400">
                <a:sym typeface="+mn-ea"/>
              </a:rPr>
              <a:t>[ 宋 ]</a:t>
            </a:r>
            <a:r>
              <a:rPr lang="zh-CN" altLang="en-US" sz="2400"/>
              <a:t>林升</a:t>
            </a:r>
            <a:endParaRPr lang="en-US" altLang="zh-CN" sz="2400"/>
          </a:p>
          <a:p>
            <a:pPr algn="ctr"/>
            <a:r>
              <a:rPr lang="en-US" altLang="zh-CN" sz="2400"/>
              <a:t>山外青山楼外楼，西湖歌舞几时休?</a:t>
            </a:r>
            <a:endParaRPr lang="en-US" altLang="zh-CN" sz="2400"/>
          </a:p>
          <a:p>
            <a:pPr algn="ctr"/>
            <a:r>
              <a:rPr lang="en-US" altLang="zh-CN" sz="2400"/>
              <a:t>  暖风熏得游人醉，直把杭州作汴州。</a:t>
            </a:r>
            <a:endParaRPr lang="en-US" altLang="zh-CN" sz="2400"/>
          </a:p>
        </p:txBody>
      </p:sp>
      <p:sp>
        <p:nvSpPr>
          <p:cNvPr id="5" name="文本框 4"/>
          <p:cNvSpPr txBox="1"/>
          <p:nvPr/>
        </p:nvSpPr>
        <p:spPr>
          <a:xfrm>
            <a:off x="330200" y="2651760"/>
            <a:ext cx="1656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>
                <a:sym typeface="+mn-ea"/>
              </a:rPr>
              <a:t>2.</a:t>
            </a:r>
            <a:r>
              <a:rPr lang="zh-CN" altLang="en-US" sz="2400">
                <a:sym typeface="+mn-ea"/>
              </a:rPr>
              <a:t>原文展示</a:t>
            </a:r>
            <a:endParaRPr lang="zh-CN" altLang="en-US" sz="2400"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90620" y="165735"/>
            <a:ext cx="20116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《题临安邸》</a:t>
            </a:r>
            <a:endParaRPr lang="zh-CN" altLang="en-US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88290" y="1083945"/>
            <a:ext cx="834199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临安：南宋的京城，即今浙江省杭州市。</a:t>
            </a:r>
            <a:endParaRPr lang="zh-CN" altLang="en-US" sz="2400"/>
          </a:p>
          <a:p>
            <a:r>
              <a:rPr lang="zh-CN" altLang="en-US" sz="2400"/>
              <a:t>邸：客栈、旅店。</a:t>
            </a:r>
            <a:endParaRPr lang="zh-CN" altLang="en-US" sz="2400"/>
          </a:p>
          <a:p>
            <a:r>
              <a:rPr lang="zh-CN" altLang="en-US" sz="2400"/>
              <a:t>汴州：即汴梁（今河南省开封市），北宋京城。</a:t>
            </a:r>
            <a:endParaRPr lang="zh-CN" altLang="en-US" sz="2400"/>
          </a:p>
        </p:txBody>
      </p:sp>
      <p:sp>
        <p:nvSpPr>
          <p:cNvPr id="3" name="文本框 2"/>
          <p:cNvSpPr txBox="1"/>
          <p:nvPr/>
        </p:nvSpPr>
        <p:spPr>
          <a:xfrm>
            <a:off x="288290" y="448945"/>
            <a:ext cx="10464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>
                <a:sym typeface="+mn-ea"/>
              </a:rPr>
              <a:t>3.</a:t>
            </a:r>
            <a:r>
              <a:rPr lang="zh-CN" altLang="en-US" sz="2400">
                <a:sym typeface="+mn-ea"/>
              </a:rPr>
              <a:t>注释</a:t>
            </a:r>
            <a:endParaRPr lang="zh-CN" altLang="en-US" sz="2400"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88290" y="2457450"/>
            <a:ext cx="1656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>
                <a:sym typeface="+mn-ea"/>
              </a:rPr>
              <a:t>4.</a:t>
            </a:r>
            <a:r>
              <a:rPr lang="zh-CN" altLang="en-US" sz="2400">
                <a:sym typeface="+mn-ea"/>
              </a:rPr>
              <a:t>概括主题</a:t>
            </a:r>
            <a:endParaRPr lang="zh-CN" altLang="en-US" sz="2400"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88290" y="3092450"/>
            <a:ext cx="870585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altLang="zh-CN" sz="2400" dirty="0" smtClean="0">
                <a:sym typeface="+mn-ea"/>
              </a:rPr>
              <a:t>     《</a:t>
            </a:r>
            <a:r>
              <a:rPr lang="en-US" altLang="zh-CN" sz="2400" dirty="0" err="1">
                <a:sym typeface="+mn-ea"/>
              </a:rPr>
              <a:t>题临安邸</a:t>
            </a:r>
            <a:r>
              <a:rPr lang="en-US" altLang="zh-CN" sz="2400" dirty="0">
                <a:sym typeface="+mn-ea"/>
              </a:rPr>
              <a:t>》</a:t>
            </a:r>
            <a:r>
              <a:rPr lang="zh-CN" altLang="en-US" sz="2400" dirty="0">
                <a:sym typeface="+mn-ea"/>
              </a:rPr>
              <a:t>这是一首写在临安城一家旅店墙壁上的诗。作者以讽刺的语言写出了当政者纵情声色，并通过杭州与汴州的对照</a:t>
            </a:r>
            <a:r>
              <a:rPr lang="zh-CN" altLang="en-US" sz="2400" dirty="0">
                <a:solidFill>
                  <a:srgbClr val="FF0000"/>
                </a:solidFill>
                <a:sym typeface="+mn-ea"/>
              </a:rPr>
              <a:t>，</a:t>
            </a:r>
            <a:r>
              <a:rPr lang="zh-CN" altLang="en-US" sz="2400" dirty="0" smtClean="0">
                <a:solidFill>
                  <a:srgbClr val="FF0000"/>
                </a:solidFill>
                <a:sym typeface="+mn-ea"/>
              </a:rPr>
              <a:t>不露声色地</a:t>
            </a:r>
            <a:r>
              <a:rPr lang="zh-CN" altLang="en-US" sz="2400" dirty="0" smtClean="0">
                <a:sym typeface="+mn-ea"/>
              </a:rPr>
              <a:t>揭露</a:t>
            </a:r>
            <a:r>
              <a:rPr lang="zh-CN" altLang="en-US" sz="2400" dirty="0">
                <a:sym typeface="+mn-ea"/>
              </a:rPr>
              <a:t>了当权者的腐朽本质，表现了作者对当政者不思收复失地的愤怒以及对国家命运的担心。</a:t>
            </a:r>
            <a:endParaRPr lang="zh-CN" altLang="en-US" sz="2400" dirty="0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30200" y="805180"/>
            <a:ext cx="8607425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 smtClean="0"/>
              <a:t>       龚自珍</a:t>
            </a:r>
            <a:r>
              <a:rPr lang="zh-CN" altLang="en-US" sz="2400" dirty="0"/>
              <a:t>（1792年8月22日～1841年9月26日</a:t>
            </a:r>
            <a:r>
              <a:rPr lang="zh-CN" altLang="en-US" sz="2400" dirty="0" smtClean="0"/>
              <a:t>），清代</a:t>
            </a:r>
            <a:r>
              <a:rPr lang="zh-CN" altLang="en-US" sz="2400" dirty="0"/>
              <a:t>思想家、文学家及改良主义的先驱者。他的诗文主张</a:t>
            </a:r>
            <a:r>
              <a:rPr lang="zh-CN" altLang="en-US" sz="2400" dirty="0" smtClean="0"/>
              <a:t>“更法”“改图”</a:t>
            </a:r>
            <a:r>
              <a:rPr lang="zh-CN" altLang="en-US" sz="2400" dirty="0"/>
              <a:t>，揭露清统治者的腐朽，洋溢着爱国热情，被柳亚子誉为“三百年来第一流”。著有《定庵文集》，留存文章300余篇，诗词近800首，今人辑为《龚自珍全集》。著名诗作《己亥杂诗》。</a:t>
            </a:r>
            <a:endParaRPr lang="zh-CN" altLang="en-US" sz="2400" dirty="0"/>
          </a:p>
        </p:txBody>
      </p:sp>
      <p:sp>
        <p:nvSpPr>
          <p:cNvPr id="3" name="文本框 2"/>
          <p:cNvSpPr txBox="1"/>
          <p:nvPr/>
        </p:nvSpPr>
        <p:spPr>
          <a:xfrm>
            <a:off x="330200" y="401955"/>
            <a:ext cx="1656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sz="2400">
                <a:sym typeface="+mn-ea"/>
              </a:rPr>
              <a:t>1.</a:t>
            </a:r>
            <a:r>
              <a:rPr lang="zh-CN" altLang="en-US" sz="2400">
                <a:sym typeface="+mn-ea"/>
              </a:rPr>
              <a:t>作者介绍</a:t>
            </a:r>
            <a:endParaRPr lang="zh-CN" altLang="en-US" sz="2400"/>
          </a:p>
        </p:txBody>
      </p:sp>
      <p:sp>
        <p:nvSpPr>
          <p:cNvPr id="4" name="文本框 3"/>
          <p:cNvSpPr txBox="1"/>
          <p:nvPr/>
        </p:nvSpPr>
        <p:spPr>
          <a:xfrm>
            <a:off x="2289810" y="3112135"/>
            <a:ext cx="5059680" cy="156845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400"/>
              <a:t>己亥杂诗</a:t>
            </a:r>
            <a:endParaRPr lang="en-US" altLang="zh-CN" sz="2400"/>
          </a:p>
          <a:p>
            <a:pPr algn="ctr"/>
            <a:r>
              <a:rPr lang="en-US" altLang="zh-CN" sz="2400">
                <a:sym typeface="+mn-ea"/>
              </a:rPr>
              <a:t>[ </a:t>
            </a:r>
            <a:r>
              <a:rPr lang="zh-CN" altLang="en-US" sz="2400">
                <a:sym typeface="+mn-ea"/>
              </a:rPr>
              <a:t>清</a:t>
            </a:r>
            <a:r>
              <a:rPr lang="en-US" altLang="zh-CN" sz="2400">
                <a:sym typeface="+mn-ea"/>
              </a:rPr>
              <a:t> ]</a:t>
            </a:r>
            <a:r>
              <a:rPr lang="en-US" altLang="zh-CN" sz="2400"/>
              <a:t>龚自珍</a:t>
            </a:r>
            <a:endParaRPr lang="en-US" altLang="zh-CN" sz="2400"/>
          </a:p>
          <a:p>
            <a:pPr algn="ctr"/>
            <a:r>
              <a:rPr lang="en-US" altLang="zh-CN" sz="2400"/>
              <a:t>九州生气恃风雷，万马齐喑究可哀。</a:t>
            </a:r>
            <a:endParaRPr lang="en-US" altLang="zh-CN" sz="2400"/>
          </a:p>
          <a:p>
            <a:pPr algn="ctr"/>
            <a:r>
              <a:rPr lang="en-US" altLang="zh-CN" sz="2400"/>
              <a:t>我劝天公重抖擞，不拘一格降人才。</a:t>
            </a:r>
            <a:endParaRPr lang="en-US" altLang="zh-CN" sz="2400"/>
          </a:p>
        </p:txBody>
      </p:sp>
      <p:sp>
        <p:nvSpPr>
          <p:cNvPr id="5" name="文本框 4"/>
          <p:cNvSpPr txBox="1"/>
          <p:nvPr/>
        </p:nvSpPr>
        <p:spPr>
          <a:xfrm>
            <a:off x="330200" y="3112135"/>
            <a:ext cx="1656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>
                <a:sym typeface="+mn-ea"/>
              </a:rPr>
              <a:t>2.</a:t>
            </a:r>
            <a:r>
              <a:rPr lang="zh-CN" altLang="en-US" sz="2400">
                <a:sym typeface="+mn-ea"/>
              </a:rPr>
              <a:t>原文展示</a:t>
            </a:r>
            <a:endParaRPr lang="zh-CN" altLang="en-US" sz="2400"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28390" y="193675"/>
            <a:ext cx="20116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《已亥杂诗》</a:t>
            </a:r>
            <a:endParaRPr lang="zh-CN" altLang="en-US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88290" y="1111250"/>
            <a:ext cx="834199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/>
              <a:t>生气：生气勃勃的局面。</a:t>
            </a:r>
            <a:endParaRPr lang="zh-CN" altLang="en-US" sz="2400" dirty="0"/>
          </a:p>
          <a:p>
            <a:r>
              <a:rPr lang="zh-CN" altLang="en-US" sz="2400" dirty="0"/>
              <a:t>恃（shì）：依靠。</a:t>
            </a:r>
            <a:endParaRPr lang="zh-CN" altLang="en-US" sz="2400" dirty="0"/>
          </a:p>
          <a:p>
            <a:r>
              <a:rPr lang="zh-CN" altLang="en-US" sz="2400" dirty="0"/>
              <a:t>万马齐喑：所有的马都沉寂无声。比喻人们沉默不语。</a:t>
            </a:r>
            <a:endParaRPr lang="zh-CN" altLang="en-US" sz="2400" dirty="0"/>
          </a:p>
          <a:p>
            <a:r>
              <a:rPr lang="zh-CN" altLang="en-US" sz="2400" dirty="0">
                <a:sym typeface="+mn-ea"/>
              </a:rPr>
              <a:t>喑（yīn）：沉默。</a:t>
            </a:r>
            <a:r>
              <a:rPr lang="zh-CN" altLang="en-US" sz="2400" dirty="0"/>
              <a:t>　</a:t>
            </a:r>
            <a:endParaRPr lang="zh-CN" altLang="en-US" sz="2400" dirty="0"/>
          </a:p>
        </p:txBody>
      </p:sp>
      <p:sp>
        <p:nvSpPr>
          <p:cNvPr id="3" name="文本框 2"/>
          <p:cNvSpPr txBox="1"/>
          <p:nvPr/>
        </p:nvSpPr>
        <p:spPr>
          <a:xfrm>
            <a:off x="288290" y="448945"/>
            <a:ext cx="10464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>
                <a:sym typeface="+mn-ea"/>
              </a:rPr>
              <a:t>3.</a:t>
            </a:r>
            <a:r>
              <a:rPr lang="zh-CN" altLang="en-US" sz="2400">
                <a:sym typeface="+mn-ea"/>
              </a:rPr>
              <a:t>注释</a:t>
            </a:r>
            <a:endParaRPr lang="zh-CN" altLang="en-US" sz="2400"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88290" y="2881630"/>
            <a:ext cx="1656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>
                <a:sym typeface="+mn-ea"/>
              </a:rPr>
              <a:t>4.</a:t>
            </a:r>
            <a:r>
              <a:rPr lang="zh-CN" altLang="en-US" sz="2400">
                <a:sym typeface="+mn-ea"/>
              </a:rPr>
              <a:t>概括主题</a:t>
            </a:r>
            <a:endParaRPr lang="zh-CN" altLang="en-US" sz="2400"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88290" y="3543935"/>
            <a:ext cx="869632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altLang="zh-CN" sz="2400" dirty="0" smtClean="0">
                <a:sym typeface="+mn-ea"/>
              </a:rPr>
              <a:t>      《</a:t>
            </a:r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已亥杂诗》通过描写当时社会政治死气沉沉的状态，表达了诗人希望社会变革和期待人才辈出的强烈愿望。</a:t>
            </a:r>
            <a:endParaRPr lang="en-US" altLang="zh-CN" sz="2400" dirty="0" smtClean="0">
              <a:ln>
                <a:noFill/>
              </a:ln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65100" y="809625"/>
            <a:ext cx="69513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一、说说下列字词在本课古诗中的意思。</a:t>
            </a:r>
            <a:endParaRPr lang="zh-CN" altLang="en-US" sz="2400"/>
          </a:p>
        </p:txBody>
      </p:sp>
      <p:sp>
        <p:nvSpPr>
          <p:cNvPr id="3" name="文本框 2"/>
          <p:cNvSpPr txBox="1"/>
          <p:nvPr/>
        </p:nvSpPr>
        <p:spPr>
          <a:xfrm>
            <a:off x="165100" y="373380"/>
            <a:ext cx="1402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>
                <a:sym typeface="+mn-ea"/>
              </a:rPr>
              <a:t>巩固练习</a:t>
            </a:r>
            <a:endParaRPr lang="zh-CN" altLang="en-US" sz="2400"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5100" y="1245870"/>
            <a:ext cx="668718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>
                <a:sym typeface="+mn-ea"/>
              </a:rPr>
              <a:t>元:                               乃翁:                    休: </a:t>
            </a:r>
            <a:endParaRPr lang="zh-CN" altLang="en-US" sz="2400">
              <a:sym typeface="+mn-ea"/>
            </a:endParaRPr>
          </a:p>
          <a:p>
            <a:pPr algn="l"/>
            <a:r>
              <a:rPr lang="zh-CN" altLang="en-US" sz="2400">
                <a:sym typeface="+mn-ea"/>
              </a:rPr>
              <a:t>邸:                     恃:                      究:</a:t>
            </a:r>
            <a:endParaRPr lang="zh-CN" altLang="en-US" sz="2400"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65100" y="2051685"/>
            <a:ext cx="32308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>
                <a:sym typeface="+mn-ea"/>
              </a:rPr>
              <a:t>二、根据课文内容填空</a:t>
            </a:r>
            <a:endParaRPr lang="zh-CN" altLang="en-US" sz="2400"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5100" y="2487930"/>
            <a:ext cx="887476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dirty="0">
                <a:sym typeface="+mn-ea"/>
              </a:rPr>
              <a:t>1.《示儿》诗中,临终前，诗人的遗憾是(用原句回答)</a:t>
            </a:r>
            <a:endParaRPr lang="zh-CN" altLang="en-US" sz="2400" dirty="0">
              <a:sym typeface="+mn-ea"/>
            </a:endParaRPr>
          </a:p>
          <a:p>
            <a:pPr algn="l"/>
            <a:r>
              <a:rPr lang="zh-CN" altLang="en-US" sz="2400" dirty="0">
                <a:sym typeface="+mn-ea"/>
              </a:rPr>
              <a:t>“(                              )</a:t>
            </a:r>
            <a:r>
              <a:rPr lang="en-US" altLang="zh-CN" sz="2400" dirty="0">
                <a:sym typeface="+mn-ea"/>
              </a:rPr>
              <a:t>”</a:t>
            </a:r>
            <a:r>
              <a:rPr lang="zh-CN" altLang="en-US" sz="2400" dirty="0">
                <a:sym typeface="+mn-ea"/>
              </a:rPr>
              <a:t>，诗人的遗愿是(用原句回答)</a:t>
            </a:r>
            <a:endParaRPr lang="zh-CN" altLang="en-US" sz="2400" dirty="0">
              <a:sym typeface="+mn-ea"/>
            </a:endParaRPr>
          </a:p>
          <a:p>
            <a:pPr algn="l"/>
            <a:r>
              <a:rPr lang="zh-CN" altLang="en-US" sz="2400" dirty="0">
                <a:sym typeface="+mn-ea"/>
              </a:rPr>
              <a:t>“(                              )</a:t>
            </a:r>
            <a:r>
              <a:rPr lang="en-US" altLang="zh-CN" sz="2400" dirty="0">
                <a:sym typeface="+mn-ea"/>
              </a:rPr>
              <a:t>”</a:t>
            </a:r>
            <a:r>
              <a:rPr lang="zh-CN" altLang="en-US" sz="2400" dirty="0">
                <a:sym typeface="+mn-ea"/>
              </a:rPr>
              <a:t>。</a:t>
            </a:r>
            <a:endParaRPr lang="zh-CN" altLang="en-US" sz="2400" dirty="0">
              <a:sym typeface="+mn-ea"/>
            </a:endParaRPr>
          </a:p>
          <a:p>
            <a:pPr algn="l"/>
            <a:r>
              <a:rPr lang="zh-CN" altLang="en-US" sz="2400" dirty="0">
                <a:sym typeface="+mn-ea"/>
              </a:rPr>
              <a:t>2.《题临安邸》中</a:t>
            </a:r>
            <a:r>
              <a:rPr lang="zh-CN" altLang="en-US" sz="2400" dirty="0" smtClean="0">
                <a:sym typeface="+mn-ea"/>
              </a:rPr>
              <a:t>的</a:t>
            </a:r>
            <a:r>
              <a:rPr lang="zh-CN" altLang="en-US" sz="2400" dirty="0" smtClean="0">
                <a:solidFill>
                  <a:srgbClr val="FF0000"/>
                </a:solidFill>
                <a:sym typeface="+mn-ea"/>
              </a:rPr>
              <a:t>“游人”是指</a:t>
            </a:r>
            <a:r>
              <a:rPr lang="zh-CN" altLang="en-US" sz="2400" dirty="0">
                <a:solidFill>
                  <a:srgbClr val="FF0000"/>
                </a:solidFill>
                <a:sym typeface="+mn-ea"/>
              </a:rPr>
              <a:t>(                  )，</a:t>
            </a:r>
            <a:endParaRPr lang="zh-CN" altLang="en-US" sz="2400" dirty="0">
              <a:solidFill>
                <a:srgbClr val="FF0000"/>
              </a:solidFill>
              <a:sym typeface="+mn-ea"/>
            </a:endParaRPr>
          </a:p>
          <a:p>
            <a:pPr algn="l"/>
            <a:r>
              <a:rPr lang="zh-CN" altLang="en-US" sz="2400" dirty="0">
                <a:sym typeface="+mn-ea"/>
              </a:rPr>
              <a:t>《已亥杂诗》中的“天公”喻指(                        )。</a:t>
            </a:r>
            <a:endParaRPr lang="zh-CN" altLang="en-US" sz="2400" dirty="0"/>
          </a:p>
          <a:p>
            <a:pPr algn="l"/>
            <a:r>
              <a:rPr lang="zh-CN" altLang="en-US" sz="2400" dirty="0">
                <a:sym typeface="+mn-ea"/>
              </a:rPr>
              <a:t>3.《已亥杂诗》中的两个成语(                )、(                )。</a:t>
            </a:r>
            <a:endParaRPr lang="zh-CN" altLang="en-US" sz="2400" dirty="0"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76275" y="1245870"/>
            <a:ext cx="240093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>
                <a:sym typeface="+mn-ea"/>
              </a:rPr>
              <a:t>同“原”,本来。  </a:t>
            </a:r>
            <a:endParaRPr lang="zh-CN" altLang="en-US" sz="2400"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852545" y="1245870"/>
            <a:ext cx="20116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>
                <a:sym typeface="+mn-ea"/>
              </a:rPr>
              <a:t>你们的父亲。 </a:t>
            </a:r>
            <a:endParaRPr lang="zh-CN" altLang="en-US" sz="2400"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098540" y="1245870"/>
            <a:ext cx="118173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>
                <a:sym typeface="+mn-ea"/>
              </a:rPr>
              <a:t> 停止。 </a:t>
            </a:r>
            <a:endParaRPr lang="zh-CN" altLang="en-US" sz="2400"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64540" y="1615440"/>
            <a:ext cx="10972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>
                <a:sym typeface="+mn-ea"/>
              </a:rPr>
              <a:t>旅店。</a:t>
            </a:r>
            <a:endParaRPr lang="zh-CN" altLang="en-US" sz="2400"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013075" y="1615440"/>
            <a:ext cx="9906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>
                <a:sym typeface="+mn-ea"/>
              </a:rPr>
              <a:t>依靠。</a:t>
            </a:r>
            <a:endParaRPr lang="zh-CN" altLang="en-US" sz="2400"/>
          </a:p>
        </p:txBody>
      </p:sp>
      <p:sp>
        <p:nvSpPr>
          <p:cNvPr id="12" name="文本框 11"/>
          <p:cNvSpPr txBox="1"/>
          <p:nvPr/>
        </p:nvSpPr>
        <p:spPr>
          <a:xfrm>
            <a:off x="5088890" y="1615440"/>
            <a:ext cx="118173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>
                <a:sym typeface="+mn-ea"/>
              </a:rPr>
              <a:t>毕 竟。</a:t>
            </a:r>
            <a:endParaRPr lang="zh-CN" altLang="en-US" sz="2400"/>
          </a:p>
        </p:txBody>
      </p:sp>
      <p:sp>
        <p:nvSpPr>
          <p:cNvPr id="13" name="文本框 12"/>
          <p:cNvSpPr txBox="1"/>
          <p:nvPr/>
        </p:nvSpPr>
        <p:spPr>
          <a:xfrm>
            <a:off x="676275" y="285559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但悲不见九州同</a:t>
            </a:r>
            <a:r>
              <a:rPr lang="zh-CN" altLang="en-US"/>
              <a:t> </a:t>
            </a:r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676275" y="3203575"/>
            <a:ext cx="23164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>
                <a:sym typeface="+mn-ea"/>
              </a:rPr>
              <a:t>王师北定中原日</a:t>
            </a:r>
            <a:endParaRPr lang="zh-CN" altLang="en-US" sz="2400"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876143" y="3641407"/>
            <a:ext cx="17538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dirty="0">
                <a:sym typeface="+mn-ea"/>
              </a:rPr>
              <a:t>当朝的权贵</a:t>
            </a:r>
            <a:endParaRPr lang="zh-CN" altLang="en-US" sz="2400" dirty="0"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673600" y="3979545"/>
            <a:ext cx="20116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>
                <a:sym typeface="+mn-ea"/>
              </a:rPr>
              <a:t>当时的统治者</a:t>
            </a:r>
            <a:endParaRPr lang="zh-CN" altLang="en-US" sz="2400"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204335" y="4334510"/>
            <a:ext cx="1402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>
                <a:sym typeface="+mn-ea"/>
              </a:rPr>
              <a:t>万马齐喑</a:t>
            </a:r>
            <a:endParaRPr lang="zh-CN" altLang="en-US" sz="2400"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098540" y="4334510"/>
            <a:ext cx="1402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>
                <a:sym typeface="+mn-ea"/>
              </a:rPr>
              <a:t>不拘一格</a:t>
            </a:r>
            <a:endParaRPr lang="zh-CN" altLang="en-US" sz="2400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54990" y="430530"/>
            <a:ext cx="3877985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dirty="0">
                <a:sym typeface="+mn-ea"/>
              </a:rPr>
              <a:t>三、解释下列诗句的</a:t>
            </a:r>
            <a:r>
              <a:rPr lang="zh-CN" altLang="en-US" sz="2400" dirty="0" smtClean="0">
                <a:sym typeface="+mn-ea"/>
              </a:rPr>
              <a:t>意思。</a:t>
            </a:r>
            <a:endParaRPr lang="zh-CN" alt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554990" y="890905"/>
            <a:ext cx="5313680" cy="23069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dirty="0">
                <a:sym typeface="+mn-ea"/>
              </a:rPr>
              <a:t>1.王师北定中原</a:t>
            </a:r>
            <a:r>
              <a:rPr lang="zh-CN" altLang="en-US" sz="2400" dirty="0" smtClean="0">
                <a:sym typeface="+mn-ea"/>
              </a:rPr>
              <a:t>日，家祭</a:t>
            </a:r>
            <a:r>
              <a:rPr lang="zh-CN" altLang="en-US" sz="2400" dirty="0">
                <a:sym typeface="+mn-ea"/>
              </a:rPr>
              <a:t>无忘告乃翁。</a:t>
            </a:r>
            <a:endParaRPr lang="zh-CN" altLang="en-US" sz="2400" dirty="0">
              <a:sym typeface="+mn-ea"/>
            </a:endParaRPr>
          </a:p>
          <a:p>
            <a:pPr algn="l"/>
            <a:endParaRPr lang="zh-CN" altLang="en-US" sz="2400" dirty="0">
              <a:sym typeface="+mn-ea"/>
            </a:endParaRPr>
          </a:p>
          <a:p>
            <a:pPr algn="l"/>
            <a:endParaRPr lang="zh-CN" altLang="en-US" sz="2400" dirty="0">
              <a:sym typeface="+mn-ea"/>
            </a:endParaRPr>
          </a:p>
          <a:p>
            <a:pPr algn="l"/>
            <a:endParaRPr lang="zh-CN" altLang="en-US" sz="2400" dirty="0">
              <a:sym typeface="+mn-ea"/>
            </a:endParaRPr>
          </a:p>
          <a:p>
            <a:pPr algn="l"/>
            <a:endParaRPr lang="zh-CN" altLang="en-US" sz="2400" dirty="0">
              <a:sym typeface="+mn-ea"/>
            </a:endParaRPr>
          </a:p>
          <a:p>
            <a:pPr algn="l"/>
            <a:r>
              <a:rPr lang="zh-CN" altLang="en-US" sz="2400" dirty="0">
                <a:sym typeface="+mn-ea"/>
              </a:rPr>
              <a:t>2.暖风熏得游人醉，直把杭州作汴州。</a:t>
            </a:r>
            <a:endParaRPr lang="zh-CN" altLang="en-US" sz="2400" dirty="0"/>
          </a:p>
        </p:txBody>
      </p:sp>
      <p:sp>
        <p:nvSpPr>
          <p:cNvPr id="7" name="文本框 6"/>
          <p:cNvSpPr txBox="1"/>
          <p:nvPr/>
        </p:nvSpPr>
        <p:spPr>
          <a:xfrm>
            <a:off x="554990" y="1508125"/>
            <a:ext cx="77216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当朝廷军队收复中原失地的那一天到来时，你们</a:t>
            </a:r>
            <a:r>
              <a:rPr lang="zh-CN" altLang="en-US" sz="2400" dirty="0"/>
              <a:t>举行家祭，千万别忘把这好消息告诉你们的父亲!</a:t>
            </a:r>
            <a:endParaRPr lang="zh-CN" altLang="en-US" sz="2400" dirty="0"/>
          </a:p>
        </p:txBody>
      </p:sp>
      <p:sp>
        <p:nvSpPr>
          <p:cNvPr id="8" name="文本框 7"/>
          <p:cNvSpPr txBox="1"/>
          <p:nvPr/>
        </p:nvSpPr>
        <p:spPr>
          <a:xfrm>
            <a:off x="554990" y="3385820"/>
            <a:ext cx="749427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暖洋洋的香风吹得贵人如醉，简直是把杭州当成了那汴州。</a:t>
            </a:r>
            <a:endParaRPr lang="zh-CN" altLang="en-US" sz="2400" dirty="0" smtClean="0">
              <a:ln>
                <a:noFill/>
              </a:ln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30200" y="401955"/>
            <a:ext cx="1656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sz="2400">
                <a:sym typeface="+mn-ea"/>
              </a:rPr>
              <a:t>1.</a:t>
            </a:r>
            <a:r>
              <a:rPr lang="zh-CN" altLang="en-US" sz="2400">
                <a:sym typeface="+mn-ea"/>
              </a:rPr>
              <a:t>作者介绍</a:t>
            </a:r>
            <a:endParaRPr lang="zh-CN" altLang="en-US" sz="2400"/>
          </a:p>
        </p:txBody>
      </p:sp>
      <p:sp>
        <p:nvSpPr>
          <p:cNvPr id="4" name="文本框 3"/>
          <p:cNvSpPr txBox="1"/>
          <p:nvPr/>
        </p:nvSpPr>
        <p:spPr>
          <a:xfrm>
            <a:off x="1780540" y="2517140"/>
            <a:ext cx="539369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2400"/>
              <a:t>       《山居秋暝》 </a:t>
            </a:r>
            <a:endParaRPr lang="en-US" altLang="zh-CN" sz="2400"/>
          </a:p>
          <a:p>
            <a:pPr algn="ctr"/>
            <a:r>
              <a:rPr lang="en-US" altLang="zh-CN" sz="2400">
                <a:sym typeface="+mn-ea"/>
              </a:rPr>
              <a:t>       [ </a:t>
            </a:r>
            <a:r>
              <a:rPr lang="zh-CN" altLang="en-US" sz="2400">
                <a:sym typeface="+mn-ea"/>
              </a:rPr>
              <a:t>唐</a:t>
            </a:r>
            <a:r>
              <a:rPr lang="en-US" altLang="zh-CN" sz="2400">
                <a:sym typeface="+mn-ea"/>
              </a:rPr>
              <a:t> ]</a:t>
            </a:r>
            <a:r>
              <a:rPr lang="en-US" altLang="zh-CN" sz="2400"/>
              <a:t>王维 </a:t>
            </a:r>
            <a:endParaRPr lang="en-US" altLang="zh-CN" sz="2400"/>
          </a:p>
          <a:p>
            <a:pPr algn="ctr"/>
            <a:r>
              <a:rPr lang="en-US" altLang="zh-CN" sz="2400"/>
              <a:t>           空山新雨后，天气晚来秋。 </a:t>
            </a:r>
            <a:endParaRPr lang="en-US" altLang="zh-CN" sz="2400"/>
          </a:p>
          <a:p>
            <a:pPr algn="ctr"/>
            <a:r>
              <a:rPr lang="en-US" altLang="zh-CN" sz="2400"/>
              <a:t>           明月松间照，清泉石上流。 </a:t>
            </a:r>
            <a:endParaRPr lang="en-US" altLang="zh-CN" sz="2400"/>
          </a:p>
          <a:p>
            <a:pPr algn="ctr"/>
            <a:r>
              <a:rPr lang="en-US" altLang="zh-CN" sz="2400"/>
              <a:t>           竹喧归浣女，莲动下渔舟。 </a:t>
            </a:r>
            <a:endParaRPr lang="en-US" altLang="zh-CN" sz="2400"/>
          </a:p>
          <a:p>
            <a:pPr algn="ctr"/>
            <a:r>
              <a:rPr lang="en-US" altLang="zh-CN" sz="2400"/>
              <a:t>           随意春芳歇，王孙自可留。 </a:t>
            </a:r>
            <a:endParaRPr lang="en-US" altLang="zh-CN" sz="2400"/>
          </a:p>
        </p:txBody>
      </p:sp>
      <p:sp>
        <p:nvSpPr>
          <p:cNvPr id="5" name="文本框 4"/>
          <p:cNvSpPr txBox="1"/>
          <p:nvPr/>
        </p:nvSpPr>
        <p:spPr>
          <a:xfrm>
            <a:off x="330200" y="2426970"/>
            <a:ext cx="1656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>
                <a:sym typeface="+mn-ea"/>
              </a:rPr>
              <a:t>2.</a:t>
            </a:r>
            <a:r>
              <a:rPr lang="zh-CN" altLang="en-US" sz="2400">
                <a:sym typeface="+mn-ea"/>
              </a:rPr>
              <a:t>原文展示</a:t>
            </a:r>
            <a:endParaRPr lang="zh-CN" altLang="en-US" sz="2400"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66160" y="175260"/>
            <a:ext cx="20116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《山居秋暝》</a:t>
            </a:r>
            <a:endParaRPr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330200" y="860425"/>
            <a:ext cx="863600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dirty="0" smtClean="0"/>
              <a:t>       王</a:t>
            </a:r>
            <a:r>
              <a:rPr lang="zh-CN" altLang="en-US" sz="2400" dirty="0"/>
              <a:t>维，唐代诗人。字摩诘。后官至尚书右丞，故亦称王右丞。诗与孟浩然齐名，并称“王孟”。前期写过一些以边塞题材的诗篇，但其作品最主要的则为山水诗，通过田园山水的描绘，宣扬隐士生活和佛教禅理。有《王右丞集》。</a:t>
            </a:r>
            <a:endParaRPr lang="zh-CN" alt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78765" y="1207135"/>
            <a:ext cx="834199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暝：日落时分，天色将晚。 浣女：洗衣物的女子。 </a:t>
            </a:r>
            <a:endParaRPr lang="zh-CN" altLang="en-US" sz="2400"/>
          </a:p>
          <a:p>
            <a:r>
              <a:rPr lang="zh-CN" altLang="en-US" sz="2400">
                <a:sym typeface="+mn-ea"/>
              </a:rPr>
              <a:t>歇：尽。</a:t>
            </a:r>
            <a:r>
              <a:rPr lang="zh-CN" altLang="en-US" sz="2400"/>
              <a:t>王孙：原指贵族子弟，此处指诗人自己。 </a:t>
            </a:r>
            <a:endParaRPr lang="zh-CN" altLang="en-US" sz="2400"/>
          </a:p>
        </p:txBody>
      </p:sp>
      <p:sp>
        <p:nvSpPr>
          <p:cNvPr id="3" name="文本框 2"/>
          <p:cNvSpPr txBox="1"/>
          <p:nvPr/>
        </p:nvSpPr>
        <p:spPr>
          <a:xfrm>
            <a:off x="278765" y="448945"/>
            <a:ext cx="10464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>
                <a:sym typeface="+mn-ea"/>
              </a:rPr>
              <a:t>3.</a:t>
            </a:r>
            <a:r>
              <a:rPr lang="zh-CN" altLang="en-US" sz="2400">
                <a:sym typeface="+mn-ea"/>
              </a:rPr>
              <a:t>注释</a:t>
            </a:r>
            <a:endParaRPr lang="zh-CN" altLang="en-US" sz="2400"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78765" y="2334895"/>
            <a:ext cx="1656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>
                <a:sym typeface="+mn-ea"/>
              </a:rPr>
              <a:t>4.</a:t>
            </a:r>
            <a:r>
              <a:rPr lang="zh-CN" altLang="en-US" sz="2400">
                <a:sym typeface="+mn-ea"/>
              </a:rPr>
              <a:t>概括主题</a:t>
            </a:r>
            <a:endParaRPr lang="zh-CN" altLang="en-US" sz="2400"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78765" y="3027045"/>
            <a:ext cx="870585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《山居秋暝》描写了山居新雨后，秋天傍晚时的景象，表达了诗人高洁的情怀和对理想境界的追求，表现出诗人洁身自好的品格</a:t>
            </a:r>
            <a:r>
              <a:rPr lang="zh-CN" altLang="en-US" sz="2400" dirty="0">
                <a:sym typeface="+mn-ea"/>
              </a:rPr>
              <a:t>。</a:t>
            </a:r>
            <a:endParaRPr lang="zh-CN" altLang="en-US" sz="2400" dirty="0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10845" y="1147316"/>
            <a:ext cx="866775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 smtClean="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    小学</a:t>
            </a:r>
            <a:r>
              <a:rPr lang="zh-CN" altLang="en-US" sz="2400" dirty="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语文考查的背诵内容，完全</a:t>
            </a:r>
            <a:r>
              <a:rPr lang="zh-CN" altLang="en-US" sz="2400" dirty="0" smtClean="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来自课本</a:t>
            </a:r>
            <a:r>
              <a:rPr lang="zh-CN" altLang="en-US" sz="2400" dirty="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上的积累和背诵，这是一个重点也是一个难点。它不仅要求学生熟练背诵、</a:t>
            </a:r>
            <a:r>
              <a:rPr lang="zh-CN" altLang="en-US" sz="2400" dirty="0" smtClean="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正确书写，还要灵活运用。我们对于这一部分分成三类：背诵课文</a:t>
            </a:r>
            <a:r>
              <a:rPr lang="zh-CN" altLang="en-US" sz="2400" dirty="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、</a:t>
            </a:r>
            <a:r>
              <a:rPr lang="zh-CN" altLang="en-US" sz="2400" dirty="0" smtClean="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背诵</a:t>
            </a:r>
            <a:r>
              <a:rPr lang="zh-CN" altLang="en-US" sz="2400" dirty="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古诗、日积月累。</a:t>
            </a:r>
            <a:endParaRPr lang="zh-CN" altLang="en-US" sz="2400" dirty="0"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30200" y="401955"/>
            <a:ext cx="1656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sz="2400">
                <a:sym typeface="+mn-ea"/>
              </a:rPr>
              <a:t>1.</a:t>
            </a:r>
            <a:r>
              <a:rPr lang="zh-CN" altLang="en-US" sz="2400">
                <a:sym typeface="+mn-ea"/>
              </a:rPr>
              <a:t>作者介绍</a:t>
            </a:r>
            <a:endParaRPr lang="zh-CN" altLang="en-US" sz="2400"/>
          </a:p>
        </p:txBody>
      </p:sp>
      <p:sp>
        <p:nvSpPr>
          <p:cNvPr id="4" name="文本框 3"/>
          <p:cNvSpPr txBox="1"/>
          <p:nvPr/>
        </p:nvSpPr>
        <p:spPr>
          <a:xfrm>
            <a:off x="2074545" y="2744470"/>
            <a:ext cx="539369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2400"/>
              <a:t>枫桥夜泊</a:t>
            </a:r>
            <a:endParaRPr lang="en-US" altLang="zh-CN" sz="2400"/>
          </a:p>
          <a:p>
            <a:pPr algn="ctr"/>
            <a:r>
              <a:rPr lang="en-US" altLang="zh-CN" sz="2400">
                <a:sym typeface="+mn-ea"/>
              </a:rPr>
              <a:t> [ </a:t>
            </a:r>
            <a:r>
              <a:rPr lang="zh-CN" altLang="en-US" sz="2400">
                <a:sym typeface="+mn-ea"/>
              </a:rPr>
              <a:t>唐</a:t>
            </a:r>
            <a:r>
              <a:rPr lang="en-US" altLang="zh-CN" sz="2400">
                <a:sym typeface="+mn-ea"/>
              </a:rPr>
              <a:t> ]</a:t>
            </a:r>
            <a:r>
              <a:rPr lang="zh-CN" altLang="en-US" sz="2400">
                <a:sym typeface="+mn-ea"/>
              </a:rPr>
              <a:t>张继</a:t>
            </a:r>
            <a:endParaRPr lang="zh-CN" altLang="en-US" sz="2400">
              <a:sym typeface="+mn-ea"/>
            </a:endParaRPr>
          </a:p>
          <a:p>
            <a:pPr algn="ctr"/>
            <a:endParaRPr lang="en-US" altLang="zh-CN" sz="2400"/>
          </a:p>
          <a:p>
            <a:pPr algn="ctr"/>
            <a:r>
              <a:rPr lang="en-US" altLang="zh-CN" sz="2400"/>
              <a:t>月落乌啼霜满天，江枫渔火对愁眠。</a:t>
            </a:r>
            <a:endParaRPr lang="en-US" altLang="zh-CN" sz="2400"/>
          </a:p>
          <a:p>
            <a:pPr algn="ctr"/>
            <a:r>
              <a:rPr lang="en-US" altLang="zh-CN" sz="2400"/>
              <a:t> 姑苏城外寒山寺，夜半钟声到客船。</a:t>
            </a:r>
            <a:endParaRPr lang="en-US" altLang="zh-CN" sz="2400"/>
          </a:p>
        </p:txBody>
      </p:sp>
      <p:sp>
        <p:nvSpPr>
          <p:cNvPr id="5" name="文本框 4"/>
          <p:cNvSpPr txBox="1"/>
          <p:nvPr/>
        </p:nvSpPr>
        <p:spPr>
          <a:xfrm>
            <a:off x="330200" y="2426970"/>
            <a:ext cx="1656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>
                <a:sym typeface="+mn-ea"/>
              </a:rPr>
              <a:t>2.</a:t>
            </a:r>
            <a:r>
              <a:rPr lang="zh-CN" altLang="en-US" sz="2400">
                <a:sym typeface="+mn-ea"/>
              </a:rPr>
              <a:t>原文展示</a:t>
            </a:r>
            <a:endParaRPr lang="zh-CN" altLang="en-US" sz="2400"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49395" y="156210"/>
            <a:ext cx="20116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《枫桥夜泊》</a:t>
            </a:r>
            <a:endParaRPr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330200" y="860425"/>
            <a:ext cx="863600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dirty="0" smtClean="0"/>
              <a:t>        张</a:t>
            </a:r>
            <a:r>
              <a:rPr lang="zh-CN" altLang="en-US" sz="2400" dirty="0"/>
              <a:t>继（约715~约779</a:t>
            </a:r>
            <a:r>
              <a:rPr lang="zh-CN" altLang="en-US" sz="2400" dirty="0" smtClean="0"/>
              <a:t>），字</a:t>
            </a:r>
            <a:r>
              <a:rPr lang="zh-CN" altLang="en-US" sz="2400" dirty="0"/>
              <a:t>懿孙，汉族，襄州人（今湖北襄阳人）。唐代诗人，他的诗爽朗激越，不事雕琢，比兴幽深，事理双切，对后世颇有影响。但可惜流传下来的不到50首。他的最著名的诗是《枫桥夜泊》。</a:t>
            </a:r>
            <a:endParaRPr lang="zh-CN" alt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78765" y="1062355"/>
            <a:ext cx="861631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枫桥：在今江苏苏州。夜泊：夜间把船停靠在岸边。</a:t>
            </a:r>
            <a:endParaRPr lang="zh-CN" altLang="en-US" sz="2400"/>
          </a:p>
          <a:p>
            <a:r>
              <a:rPr lang="zh-CN" altLang="en-US" sz="2400"/>
              <a:t>姑苏：苏州的别称，因</a:t>
            </a:r>
            <a:r>
              <a:rPr lang="zh-CN" altLang="en-US" sz="2400">
                <a:sym typeface="+mn-ea"/>
              </a:rPr>
              <a:t>苏州</a:t>
            </a:r>
            <a:r>
              <a:rPr lang="zh-CN" altLang="en-US" sz="2400"/>
              <a:t>有姑苏山而得名。</a:t>
            </a:r>
            <a:endParaRPr lang="zh-CN" altLang="en-US" sz="2400"/>
          </a:p>
          <a:p>
            <a:r>
              <a:rPr lang="zh-CN" altLang="en-US" sz="2400"/>
              <a:t>寒山寺：在枫桥附近的一座寺庙，相传唐代僧人寒山曾住于此。</a:t>
            </a:r>
            <a:endParaRPr lang="zh-CN" altLang="en-US" sz="2400"/>
          </a:p>
        </p:txBody>
      </p:sp>
      <p:sp>
        <p:nvSpPr>
          <p:cNvPr id="3" name="文本框 2"/>
          <p:cNvSpPr txBox="1"/>
          <p:nvPr/>
        </p:nvSpPr>
        <p:spPr>
          <a:xfrm>
            <a:off x="278765" y="448945"/>
            <a:ext cx="10464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>
                <a:sym typeface="+mn-ea"/>
              </a:rPr>
              <a:t>3.</a:t>
            </a:r>
            <a:r>
              <a:rPr lang="zh-CN" altLang="en-US" sz="2400">
                <a:sym typeface="+mn-ea"/>
              </a:rPr>
              <a:t>注释</a:t>
            </a:r>
            <a:endParaRPr lang="zh-CN" altLang="en-US" sz="2400"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78765" y="2414270"/>
            <a:ext cx="1656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>
                <a:sym typeface="+mn-ea"/>
              </a:rPr>
              <a:t>4.</a:t>
            </a:r>
            <a:r>
              <a:rPr lang="zh-CN" altLang="en-US" sz="2400">
                <a:sym typeface="+mn-ea"/>
              </a:rPr>
              <a:t>概括主题</a:t>
            </a:r>
            <a:endParaRPr lang="zh-CN" altLang="en-US" sz="2400"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78765" y="3027680"/>
            <a:ext cx="870585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《枫桥夜泊》精确而细腻地讲述了一个客船夜泊者对江南深秋夜景的观察和感受，勾画了月落乌啼、霜天寒夜、江枫渔火、孤舟客子等景象，表达了诗人旅途中孤寂忧愁的思想感情。</a:t>
            </a:r>
            <a:endParaRPr lang="zh-CN" altLang="en-US" sz="2400" dirty="0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30200" y="401955"/>
            <a:ext cx="1656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sz="2400">
                <a:sym typeface="+mn-ea"/>
              </a:rPr>
              <a:t>1.</a:t>
            </a:r>
            <a:r>
              <a:rPr lang="zh-CN" altLang="en-US" sz="2400">
                <a:sym typeface="+mn-ea"/>
              </a:rPr>
              <a:t>作者介绍</a:t>
            </a:r>
            <a:endParaRPr lang="zh-CN" altLang="en-US" sz="2400"/>
          </a:p>
        </p:txBody>
      </p:sp>
      <p:sp>
        <p:nvSpPr>
          <p:cNvPr id="4" name="文本框 3"/>
          <p:cNvSpPr txBox="1"/>
          <p:nvPr/>
        </p:nvSpPr>
        <p:spPr>
          <a:xfrm>
            <a:off x="1251585" y="2535555"/>
            <a:ext cx="7068820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400" dirty="0">
                <a:sym typeface="+mn-ea"/>
              </a:rPr>
              <a:t>长相思</a:t>
            </a:r>
            <a:endParaRPr lang="zh-CN" altLang="en-US" sz="2400" dirty="0"/>
          </a:p>
          <a:p>
            <a:pPr algn="ctr"/>
            <a:r>
              <a:rPr lang="en-US" altLang="zh-CN" sz="2400" dirty="0"/>
              <a:t>(清) </a:t>
            </a:r>
            <a:r>
              <a:rPr lang="en-US" altLang="zh-CN" sz="2400" dirty="0" err="1"/>
              <a:t>纳兰性德</a:t>
            </a:r>
            <a:endParaRPr lang="en-US" altLang="zh-CN" sz="2400" dirty="0"/>
          </a:p>
          <a:p>
            <a:pPr algn="l"/>
            <a:endParaRPr lang="en-US" altLang="zh-CN" sz="2400" dirty="0"/>
          </a:p>
          <a:p>
            <a:pPr algn="l"/>
            <a:r>
              <a:rPr lang="en-US" altLang="zh-CN" sz="2400" dirty="0" err="1"/>
              <a:t>山一程，水一程，身向榆关那畔行，夜深千帐灯</a:t>
            </a:r>
            <a:r>
              <a:rPr lang="en-US" altLang="zh-CN" sz="2400" dirty="0"/>
              <a:t>。</a:t>
            </a:r>
            <a:endParaRPr lang="en-US" altLang="zh-CN" sz="2400" dirty="0"/>
          </a:p>
          <a:p>
            <a:pPr algn="l"/>
            <a:endParaRPr lang="en-US" altLang="zh-CN" sz="2400" dirty="0"/>
          </a:p>
          <a:p>
            <a:pPr algn="l"/>
            <a:r>
              <a:rPr lang="en-US" altLang="zh-CN" sz="2400" dirty="0" err="1"/>
              <a:t>风一更，雪一更，聒碎乡心梦不成，故园无此声</a:t>
            </a:r>
            <a:r>
              <a:rPr lang="en-US" altLang="zh-CN" sz="2400" dirty="0"/>
              <a:t>。</a:t>
            </a:r>
            <a:endParaRPr lang="en-US" altLang="zh-CN" sz="2400" dirty="0"/>
          </a:p>
          <a:p>
            <a:pPr algn="ctr"/>
            <a:endParaRPr lang="en-US" altLang="zh-CN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330200" y="2426970"/>
            <a:ext cx="1656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>
                <a:sym typeface="+mn-ea"/>
              </a:rPr>
              <a:t>2.</a:t>
            </a:r>
            <a:r>
              <a:rPr lang="zh-CN" altLang="en-US" sz="2400">
                <a:sym typeface="+mn-ea"/>
              </a:rPr>
              <a:t>原文展示</a:t>
            </a:r>
            <a:endParaRPr lang="zh-CN" altLang="en-US" sz="2400"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49395" y="156210"/>
            <a:ext cx="17068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>
                <a:sym typeface="+mn-ea"/>
              </a:rPr>
              <a:t>《长相思》</a:t>
            </a:r>
            <a:endParaRPr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330200" y="860425"/>
            <a:ext cx="863600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dirty="0" smtClean="0">
                <a:solidFill>
                  <a:srgbClr val="FF0000"/>
                </a:solidFill>
              </a:rPr>
              <a:t>      张</a:t>
            </a:r>
            <a:r>
              <a:rPr lang="zh-CN" altLang="en-US" sz="2400" dirty="0">
                <a:solidFill>
                  <a:srgbClr val="FF0000"/>
                </a:solidFill>
              </a:rPr>
              <a:t>继（约715~约779）字懿孙，汉族，襄州人（今湖北襄阳人）。唐代诗人，他的诗爽朗激越，不事雕琢，比兴幽深，事理双切，对后世颇有影响。但可惜流传下来的不到50首。他的最著名的诗是《枫桥夜泊》</a:t>
            </a:r>
            <a:r>
              <a:rPr lang="zh-CN" altLang="en-US" sz="2400" dirty="0" smtClean="0">
                <a:solidFill>
                  <a:srgbClr val="FF0000"/>
                </a:solidFill>
              </a:rPr>
              <a:t>。换纳兰性德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78765" y="1014095"/>
            <a:ext cx="861631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程：道路、路程，山一程、水一程，即山长水远。</a:t>
            </a:r>
            <a:endParaRPr lang="zh-CN" altLang="en-US" sz="2400"/>
          </a:p>
          <a:p>
            <a:r>
              <a:rPr lang="zh-CN" altLang="en-US" sz="2400"/>
              <a:t>榆关：即今山海关，在今河北秦皇岛东北。</a:t>
            </a:r>
            <a:endParaRPr lang="zh-CN" altLang="en-US" sz="2400"/>
          </a:p>
          <a:p>
            <a:r>
              <a:rPr lang="zh-CN" altLang="en-US" sz="2400"/>
              <a:t>那畔：那边，这里指关外。</a:t>
            </a:r>
            <a:endParaRPr lang="zh-CN" altLang="en-US" sz="2400"/>
          </a:p>
          <a:p>
            <a:r>
              <a:rPr lang="zh-CN" altLang="en-US" sz="2400"/>
              <a:t>聒（guō）：声音嘈杂，这里指风雪声。</a:t>
            </a:r>
            <a:endParaRPr lang="zh-CN" altLang="en-US" sz="2400"/>
          </a:p>
        </p:txBody>
      </p:sp>
      <p:sp>
        <p:nvSpPr>
          <p:cNvPr id="3" name="文本框 2"/>
          <p:cNvSpPr txBox="1"/>
          <p:nvPr/>
        </p:nvSpPr>
        <p:spPr>
          <a:xfrm>
            <a:off x="278765" y="448945"/>
            <a:ext cx="10464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>
                <a:sym typeface="+mn-ea"/>
              </a:rPr>
              <a:t>3.</a:t>
            </a:r>
            <a:r>
              <a:rPr lang="zh-CN" altLang="en-US" sz="2400">
                <a:sym typeface="+mn-ea"/>
              </a:rPr>
              <a:t>注释</a:t>
            </a:r>
            <a:endParaRPr lang="zh-CN" altLang="en-US" sz="2400"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78765" y="2687320"/>
            <a:ext cx="1656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>
                <a:sym typeface="+mn-ea"/>
              </a:rPr>
              <a:t>4.</a:t>
            </a:r>
            <a:r>
              <a:rPr lang="zh-CN" altLang="en-US" sz="2400">
                <a:sym typeface="+mn-ea"/>
              </a:rPr>
              <a:t>概括主题</a:t>
            </a:r>
            <a:endParaRPr lang="zh-CN" altLang="en-US" sz="2400"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78765" y="3252470"/>
            <a:ext cx="827468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dirty="0" smtClean="0">
                <a:sym typeface="+mn-ea"/>
              </a:rPr>
              <a:t>      《长相思》</a:t>
            </a:r>
            <a:r>
              <a:rPr lang="zh-CN" altLang="en-US" sz="2400" dirty="0">
                <a:sym typeface="+mn-ea"/>
              </a:rPr>
              <a:t>这首词描写了远行的将士们在风雪夜中</a:t>
            </a:r>
            <a:r>
              <a:rPr lang="zh-CN" altLang="en-US" sz="2400" dirty="0" smtClean="0">
                <a:sym typeface="+mn-ea"/>
              </a:rPr>
              <a:t>不能</a:t>
            </a:r>
            <a:r>
              <a:rPr lang="zh-CN" altLang="en-US" sz="2400" dirty="0" smtClean="0">
                <a:solidFill>
                  <a:srgbClr val="FF0000"/>
                </a:solidFill>
                <a:sym typeface="+mn-ea"/>
              </a:rPr>
              <a:t>入眠</a:t>
            </a:r>
            <a:r>
              <a:rPr lang="zh-CN" altLang="en-US" sz="2400" dirty="0" smtClean="0">
                <a:sym typeface="+mn-ea"/>
              </a:rPr>
              <a:t>，引发</a:t>
            </a:r>
            <a:r>
              <a:rPr lang="zh-CN" altLang="en-US" sz="2400" dirty="0">
                <a:sym typeface="+mn-ea"/>
              </a:rPr>
              <a:t>对家乡及亲人的思念。全词在叙事的同时流露出作者强烈的羁旅怀乡之情。</a:t>
            </a:r>
            <a:endParaRPr lang="zh-CN" altLang="en-US" sz="2400" dirty="0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65100" y="373380"/>
            <a:ext cx="1402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>
                <a:sym typeface="+mn-ea"/>
              </a:rPr>
              <a:t>巩固练习</a:t>
            </a:r>
            <a:endParaRPr lang="zh-CN" altLang="en-US" sz="2400"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5100" y="746760"/>
            <a:ext cx="26212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>
                <a:sym typeface="+mn-ea"/>
              </a:rPr>
              <a:t>根据课文内容填空</a:t>
            </a:r>
            <a:endParaRPr lang="zh-CN" altLang="en-US" sz="2400"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5090" y="1207135"/>
            <a:ext cx="9055100" cy="37856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altLang="zh-CN" sz="2400" dirty="0" smtClean="0">
                <a:ln>
                  <a:noFill/>
                </a:ln>
                <a:effectLst/>
                <a:latin typeface="+mn-ea"/>
                <a:cs typeface="+mn-ea"/>
                <a:sym typeface="+mn-ea"/>
              </a:rPr>
              <a:t>    1.</a:t>
            </a:r>
            <a:r>
              <a:rPr lang="zh-CN" altLang="en-US" sz="2400" dirty="0" smtClean="0">
                <a:ln>
                  <a:noFill/>
                </a:ln>
                <a:effectLst/>
                <a:latin typeface="+mn-ea"/>
                <a:cs typeface="+mn-ea"/>
                <a:sym typeface="+mn-ea"/>
              </a:rPr>
              <a:t>《山居秋暝》中以动衬静、声色相间的句</a:t>
            </a:r>
            <a:r>
              <a:rPr lang="zh-CN" altLang="en-US" sz="2400" dirty="0">
                <a:latin typeface="+mn-ea"/>
                <a:cs typeface="+mn-ea"/>
                <a:sym typeface="+mn-ea"/>
              </a:rPr>
              <a:t>子是“</a:t>
            </a:r>
            <a:r>
              <a:rPr lang="zh-CN" altLang="en-US" sz="2400" dirty="0">
                <a:sym typeface="+mn-ea"/>
              </a:rPr>
              <a:t>(</a:t>
            </a:r>
            <a:r>
              <a:rPr lang="zh-CN" altLang="en-US" sz="2400" dirty="0">
                <a:latin typeface="+mn-ea"/>
                <a:cs typeface="+mn-ea"/>
                <a:sym typeface="+mn-ea"/>
              </a:rPr>
              <a:t>                              </a:t>
            </a:r>
            <a:r>
              <a:rPr lang="zh-CN" altLang="en-US" sz="2400" dirty="0">
                <a:sym typeface="+mn-ea"/>
              </a:rPr>
              <a:t>)</a:t>
            </a:r>
            <a:r>
              <a:rPr lang="zh-CN" altLang="en-US" sz="2400" dirty="0">
                <a:latin typeface="+mn-ea"/>
                <a:cs typeface="+mn-ea"/>
                <a:sym typeface="+mn-ea"/>
              </a:rPr>
              <a:t>”，作者用清新自然的笔调勾画出一幅有声</a:t>
            </a:r>
            <a:r>
              <a:rPr lang="zh-CN" altLang="en-US" sz="2400" dirty="0">
                <a:sym typeface="+mn-ea"/>
              </a:rPr>
              <a:t>(</a:t>
            </a:r>
            <a:r>
              <a:rPr lang="zh-CN" altLang="en-US" sz="2400" dirty="0">
                <a:latin typeface="+mn-ea"/>
                <a:cs typeface="+mn-ea"/>
                <a:sym typeface="+mn-ea"/>
              </a:rPr>
              <a:t>     </a:t>
            </a:r>
            <a:r>
              <a:rPr lang="zh-CN" altLang="en-US" sz="2400" dirty="0">
                <a:sym typeface="+mn-ea"/>
              </a:rPr>
              <a:t>)</a:t>
            </a:r>
            <a:r>
              <a:rPr lang="zh-CN" altLang="en-US" sz="2400" dirty="0">
                <a:latin typeface="+mn-ea"/>
                <a:cs typeface="+mn-ea"/>
                <a:sym typeface="+mn-ea"/>
              </a:rPr>
              <a:t>、有色</a:t>
            </a:r>
            <a:r>
              <a:rPr lang="zh-CN" altLang="en-US" sz="2400" dirty="0">
                <a:sym typeface="+mn-ea"/>
              </a:rPr>
              <a:t>(         )</a:t>
            </a:r>
            <a:r>
              <a:rPr lang="zh-CN" altLang="en-US" sz="2400" dirty="0">
                <a:latin typeface="+mn-ea"/>
                <a:cs typeface="+mn-ea"/>
                <a:sym typeface="+mn-ea"/>
              </a:rPr>
              <a:t>、有动</a:t>
            </a:r>
            <a:r>
              <a:rPr lang="zh-CN" altLang="en-US" sz="2400" dirty="0">
                <a:sym typeface="+mn-ea"/>
              </a:rPr>
              <a:t>(     </a:t>
            </a:r>
            <a:r>
              <a:rPr lang="zh-CN" altLang="en-US" sz="2400" dirty="0">
                <a:latin typeface="+mn-ea"/>
                <a:cs typeface="+mn-ea"/>
                <a:sym typeface="+mn-ea"/>
              </a:rPr>
              <a:t>  </a:t>
            </a:r>
            <a:r>
              <a:rPr lang="zh-CN" altLang="en-US" sz="2400" dirty="0">
                <a:sym typeface="+mn-ea"/>
              </a:rPr>
              <a:t>)</a:t>
            </a:r>
            <a:r>
              <a:rPr lang="zh-CN" altLang="en-US" sz="2400" dirty="0">
                <a:latin typeface="+mn-ea"/>
                <a:cs typeface="+mn-ea"/>
                <a:sym typeface="+mn-ea"/>
              </a:rPr>
              <a:t>、有静</a:t>
            </a:r>
            <a:r>
              <a:rPr lang="zh-CN" altLang="en-US" sz="2400" dirty="0">
                <a:sym typeface="+mn-ea"/>
              </a:rPr>
              <a:t>(</a:t>
            </a:r>
            <a:r>
              <a:rPr lang="zh-CN" altLang="en-US" sz="2400" dirty="0">
                <a:latin typeface="+mn-ea"/>
                <a:cs typeface="+mn-ea"/>
                <a:sym typeface="+mn-ea"/>
              </a:rPr>
              <a:t>     </a:t>
            </a:r>
            <a:r>
              <a:rPr lang="zh-CN" altLang="en-US" sz="2400" dirty="0">
                <a:sym typeface="+mn-ea"/>
              </a:rPr>
              <a:t>)</a:t>
            </a:r>
            <a:r>
              <a:rPr lang="zh-CN" altLang="en-US" sz="2400" dirty="0">
                <a:latin typeface="+mn-ea"/>
                <a:cs typeface="+mn-ea"/>
                <a:sym typeface="+mn-ea"/>
              </a:rPr>
              <a:t>的幽静雅致的山间月夜图。</a:t>
            </a:r>
            <a:endParaRPr lang="zh-CN" altLang="en-US" sz="2400" dirty="0">
              <a:latin typeface="+mn-ea"/>
              <a:cs typeface="+mn-ea"/>
              <a:sym typeface="+mn-ea"/>
            </a:endParaRPr>
          </a:p>
          <a:p>
            <a:pPr algn="l"/>
            <a:r>
              <a:rPr lang="zh-CN" altLang="en-US" sz="2400" dirty="0" smtClean="0">
                <a:sym typeface="+mn-ea"/>
              </a:rPr>
              <a:t>        2</a:t>
            </a:r>
            <a:r>
              <a:rPr lang="zh-CN" altLang="en-US" sz="2400" dirty="0">
                <a:sym typeface="+mn-ea"/>
              </a:rPr>
              <a:t>.</a:t>
            </a:r>
            <a:r>
              <a:rPr lang="zh-CN" altLang="en-US" sz="2400" dirty="0" smtClean="0">
                <a:ln>
                  <a:noFill/>
                </a:ln>
                <a:effectLst/>
                <a:latin typeface="+mn-ea"/>
                <a:cs typeface="+mn-ea"/>
                <a:sym typeface="+mn-ea"/>
              </a:rPr>
              <a:t>《</a:t>
            </a:r>
            <a:r>
              <a:rPr lang="zh-CN" altLang="en-US" sz="2400" dirty="0">
                <a:sym typeface="+mn-ea"/>
              </a:rPr>
              <a:t>枫桥夜泊</a:t>
            </a:r>
            <a:r>
              <a:rPr lang="zh-CN" altLang="en-US" sz="2400" dirty="0" smtClean="0">
                <a:ln>
                  <a:noFill/>
                </a:ln>
                <a:effectLst/>
                <a:latin typeface="+mn-ea"/>
                <a:cs typeface="+mn-ea"/>
                <a:sym typeface="+mn-ea"/>
              </a:rPr>
              <a:t>》</a:t>
            </a:r>
            <a:r>
              <a:rPr lang="zh-CN" altLang="en-US" sz="2400" dirty="0">
                <a:sym typeface="+mn-ea"/>
              </a:rPr>
              <a:t>一、二句写的是诗人(       )的景色，三四句写的是诗人(       )的声音，抒发了诗人在旅途中(                )的思想感情。</a:t>
            </a:r>
            <a:endParaRPr lang="zh-CN" altLang="en-US" sz="2400" dirty="0"/>
          </a:p>
          <a:p>
            <a:pPr algn="l"/>
            <a:r>
              <a:rPr lang="zh-CN" altLang="en-US" sz="2400" dirty="0" smtClean="0">
                <a:sym typeface="+mn-ea"/>
              </a:rPr>
              <a:t>       3</a:t>
            </a:r>
            <a:r>
              <a:rPr lang="zh-CN" altLang="en-US" sz="2400" dirty="0">
                <a:sym typeface="+mn-ea"/>
              </a:rPr>
              <a:t>.《长相思》是一首(       )而不是诗，长相思是(           )</a:t>
            </a:r>
            <a:r>
              <a:rPr lang="zh-CN" altLang="en-US" sz="2400" dirty="0" smtClean="0">
                <a:sym typeface="+mn-ea"/>
              </a:rPr>
              <a:t>。“</a:t>
            </a:r>
            <a:r>
              <a:rPr lang="en-US" altLang="zh-CN" sz="2400" dirty="0" err="1" smtClean="0">
                <a:sym typeface="+mn-ea"/>
              </a:rPr>
              <a:t>山一程</a:t>
            </a:r>
            <a:r>
              <a:rPr lang="en-US" altLang="zh-CN" sz="2400" dirty="0" err="1">
                <a:sym typeface="+mn-ea"/>
              </a:rPr>
              <a:t>，</a:t>
            </a:r>
            <a:r>
              <a:rPr lang="en-US" altLang="zh-CN" sz="2400" dirty="0" err="1" smtClean="0">
                <a:sym typeface="+mn-ea"/>
              </a:rPr>
              <a:t>水一程</a:t>
            </a:r>
            <a:r>
              <a:rPr lang="zh-CN" altLang="en-US" sz="2400" dirty="0" smtClean="0">
                <a:sym typeface="+mn-ea"/>
              </a:rPr>
              <a:t>”</a:t>
            </a:r>
            <a:r>
              <a:rPr lang="en-US" altLang="zh-CN" sz="2400" dirty="0" smtClean="0">
                <a:sym typeface="+mn-ea"/>
              </a:rPr>
              <a:t> </a:t>
            </a:r>
            <a:r>
              <a:rPr lang="zh-CN" altLang="en-US" sz="2400" dirty="0" smtClean="0">
                <a:sym typeface="+mn-ea"/>
              </a:rPr>
              <a:t>表示</a:t>
            </a:r>
            <a:r>
              <a:rPr lang="zh-CN" altLang="en-US" sz="2400" dirty="0">
                <a:sym typeface="+mn-ea"/>
              </a:rPr>
              <a:t>(</a:t>
            </a:r>
            <a:r>
              <a:rPr lang="zh-CN" altLang="en-US" sz="2400" dirty="0">
                <a:latin typeface="+mn-ea"/>
                <a:cs typeface="+mn-ea"/>
                <a:sym typeface="+mn-ea"/>
              </a:rPr>
              <a:t>                       </a:t>
            </a:r>
            <a:r>
              <a:rPr lang="zh-CN" altLang="en-US" sz="2400" dirty="0">
                <a:sym typeface="+mn-ea"/>
              </a:rPr>
              <a:t>)</a:t>
            </a:r>
            <a:r>
              <a:rPr lang="zh-CN" altLang="en-US" sz="2400" dirty="0" smtClean="0">
                <a:sym typeface="+mn-ea"/>
              </a:rPr>
              <a:t>。“</a:t>
            </a:r>
            <a:r>
              <a:rPr lang="en-US" altLang="zh-CN" sz="2400" dirty="0" err="1" smtClean="0">
                <a:sym typeface="+mn-ea"/>
              </a:rPr>
              <a:t>风一更</a:t>
            </a:r>
            <a:r>
              <a:rPr lang="en-US" altLang="zh-CN" sz="2400" dirty="0" err="1">
                <a:sym typeface="+mn-ea"/>
              </a:rPr>
              <a:t>，</a:t>
            </a:r>
            <a:r>
              <a:rPr lang="en-US" altLang="zh-CN" sz="2400" dirty="0" err="1" smtClean="0">
                <a:sym typeface="+mn-ea"/>
              </a:rPr>
              <a:t>雪一更</a:t>
            </a:r>
            <a:r>
              <a:rPr lang="zh-CN" altLang="en-US" sz="2400" dirty="0" smtClean="0">
                <a:sym typeface="+mn-ea"/>
              </a:rPr>
              <a:t>”表示</a:t>
            </a:r>
            <a:r>
              <a:rPr lang="zh-CN" altLang="en-US" sz="2400" dirty="0">
                <a:sym typeface="+mn-ea"/>
              </a:rPr>
              <a:t>(</a:t>
            </a:r>
            <a:r>
              <a:rPr lang="zh-CN" altLang="en-US" sz="2400" dirty="0">
                <a:latin typeface="+mn-ea"/>
                <a:cs typeface="+mn-ea"/>
                <a:sym typeface="+mn-ea"/>
              </a:rPr>
              <a:t>                      </a:t>
            </a:r>
            <a:r>
              <a:rPr lang="zh-CN" altLang="en-US" sz="2400" dirty="0">
                <a:sym typeface="+mn-ea"/>
              </a:rPr>
              <a:t>)</a:t>
            </a:r>
            <a:r>
              <a:rPr lang="zh-CN" altLang="en-US" sz="2400" dirty="0" smtClean="0">
                <a:sym typeface="+mn-ea"/>
              </a:rPr>
              <a:t>。</a:t>
            </a:r>
            <a:endParaRPr lang="zh-CN" altLang="en-US" sz="2400" dirty="0"/>
          </a:p>
        </p:txBody>
      </p:sp>
      <p:sp>
        <p:nvSpPr>
          <p:cNvPr id="6" name="文本框 5"/>
          <p:cNvSpPr txBox="1"/>
          <p:nvPr/>
        </p:nvSpPr>
        <p:spPr>
          <a:xfrm>
            <a:off x="1105535" y="1604010"/>
            <a:ext cx="35356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>
                <a:sym typeface="+mn-ea"/>
              </a:rPr>
              <a:t>明月松间照，清泉石上流</a:t>
            </a:r>
            <a:endParaRPr lang="zh-CN" altLang="en-US" sz="2400"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393315" y="1935480"/>
            <a:ext cx="7924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>
                <a:sym typeface="+mn-ea"/>
              </a:rPr>
              <a:t>泉声</a:t>
            </a:r>
            <a:endParaRPr lang="zh-CN" altLang="en-US" sz="2400"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216400" y="1935480"/>
            <a:ext cx="7924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>
                <a:sym typeface="+mn-ea"/>
              </a:rPr>
              <a:t>青松</a:t>
            </a:r>
            <a:endParaRPr lang="zh-CN" altLang="en-US" sz="2400"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113780" y="1935480"/>
            <a:ext cx="7924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>
                <a:sym typeface="+mn-ea"/>
              </a:rPr>
              <a:t>泉流</a:t>
            </a:r>
            <a:endParaRPr lang="zh-CN" altLang="en-US" sz="2400"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010837" y="1913299"/>
            <a:ext cx="7924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dirty="0">
                <a:sym typeface="+mn-ea"/>
              </a:rPr>
              <a:t>月照</a:t>
            </a:r>
            <a:endParaRPr lang="zh-CN" altLang="en-US" sz="2400" dirty="0"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671185" y="2715895"/>
            <a:ext cx="7924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dirty="0">
                <a:sym typeface="+mn-ea"/>
              </a:rPr>
              <a:t>看到</a:t>
            </a:r>
            <a:endParaRPr lang="zh-CN" altLang="en-US" sz="2400" dirty="0"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437005" y="3053715"/>
            <a:ext cx="7924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dirty="0">
                <a:sym typeface="+mn-ea"/>
              </a:rPr>
              <a:t>听到</a:t>
            </a:r>
            <a:endParaRPr lang="zh-CN" altLang="en-US" sz="2400" dirty="0"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274435" y="3053715"/>
            <a:ext cx="1402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>
                <a:sym typeface="+mn-ea"/>
              </a:rPr>
              <a:t>孤寂忧愁</a:t>
            </a:r>
            <a:endParaRPr lang="zh-CN" altLang="en-US" sz="2400"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676207" y="3754475"/>
            <a:ext cx="4876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dirty="0">
                <a:sym typeface="+mn-ea"/>
              </a:rPr>
              <a:t>词</a:t>
            </a:r>
            <a:endParaRPr lang="zh-CN" altLang="en-US" sz="2400" dirty="0"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093407" y="3754475"/>
            <a:ext cx="10972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dirty="0">
                <a:sym typeface="+mn-ea"/>
              </a:rPr>
              <a:t>词牌名</a:t>
            </a:r>
            <a:endParaRPr lang="zh-CN" altLang="en-US" sz="2400" dirty="0"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178175" y="4214850"/>
            <a:ext cx="2926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dirty="0">
                <a:sym typeface="+mn-ea"/>
              </a:rPr>
              <a:t>路途遥远、行程艰辛</a:t>
            </a:r>
            <a:endParaRPr lang="zh-CN" altLang="en-US" sz="2400" dirty="0"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056809" y="4532412"/>
            <a:ext cx="2926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dirty="0">
                <a:sym typeface="+mn-ea"/>
              </a:rPr>
              <a:t>风雪交加、环境恶劣</a:t>
            </a:r>
            <a:endParaRPr lang="zh-CN" altLang="en-US" sz="2400" dirty="0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07010" y="2518410"/>
            <a:ext cx="85051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二、检查日积月累内容</a:t>
            </a:r>
            <a:endParaRPr lang="zh-CN" altLang="en-US" sz="2400"/>
          </a:p>
        </p:txBody>
      </p:sp>
      <p:sp>
        <p:nvSpPr>
          <p:cNvPr id="3" name="文本框 2"/>
          <p:cNvSpPr txBox="1"/>
          <p:nvPr/>
        </p:nvSpPr>
        <p:spPr>
          <a:xfrm>
            <a:off x="4140835" y="80010"/>
            <a:ext cx="1402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>
                <a:sym typeface="+mn-ea"/>
              </a:rPr>
              <a:t>日积月累</a:t>
            </a:r>
            <a:endParaRPr lang="zh-CN" altLang="en-US" sz="2400"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61975" y="1045845"/>
            <a:ext cx="733171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/>
              <a:t>语文园地</a:t>
            </a:r>
            <a:r>
              <a:rPr lang="zh-CN" altLang="en-US" sz="2400">
                <a:sym typeface="+mn-ea"/>
              </a:rPr>
              <a:t> (一)、语文园地 (二)、语文园地 (三)、</a:t>
            </a:r>
            <a:endParaRPr lang="zh-CN" altLang="en-US" sz="2400">
              <a:sym typeface="+mn-ea"/>
            </a:endParaRPr>
          </a:p>
          <a:p>
            <a:pPr algn="l"/>
            <a:r>
              <a:rPr lang="zh-CN" altLang="en-US" sz="2400">
                <a:sym typeface="+mn-ea"/>
              </a:rPr>
              <a:t>语文园地 (四)、语文园地 (六)、语文园地 (七)、</a:t>
            </a:r>
            <a:endParaRPr lang="zh-CN" altLang="en-US" sz="2400"/>
          </a:p>
          <a:p>
            <a:pPr algn="l"/>
            <a:r>
              <a:rPr lang="zh-CN" altLang="en-US" sz="2400">
                <a:sym typeface="+mn-ea"/>
              </a:rPr>
              <a:t>语文园地 (八)。</a:t>
            </a:r>
            <a:endParaRPr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207010" y="443230"/>
            <a:ext cx="26212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>
                <a:sym typeface="+mn-ea"/>
              </a:rPr>
              <a:t>一、日积月累内容</a:t>
            </a:r>
            <a:endParaRPr lang="zh-CN" altLang="en-US" sz="2400"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68300" y="3188335"/>
            <a:ext cx="840740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dirty="0" smtClean="0">
                <a:sym typeface="+mn-ea"/>
              </a:rPr>
              <a:t>       这</a:t>
            </a:r>
            <a:r>
              <a:rPr lang="zh-CN" altLang="en-US" sz="2400" dirty="0">
                <a:sym typeface="+mn-ea"/>
              </a:rPr>
              <a:t>一环节主要是分小组来进行，组内成员在小组长的带领和监督</a:t>
            </a:r>
            <a:r>
              <a:rPr lang="zh-CN" altLang="en-US" sz="2400" dirty="0" smtClean="0">
                <a:sym typeface="+mn-ea"/>
              </a:rPr>
              <a:t>下互</a:t>
            </a:r>
            <a:r>
              <a:rPr lang="zh-CN" altLang="en-US" sz="2400" dirty="0">
                <a:sym typeface="+mn-ea"/>
              </a:rPr>
              <a:t>查。小组长记录互查情况，进行汇报。我根据检查结果有所</a:t>
            </a:r>
            <a:r>
              <a:rPr lang="zh-CN" altLang="en-US" sz="2400" dirty="0" smtClean="0">
                <a:sym typeface="+mn-ea"/>
              </a:rPr>
              <a:t>侧重</a:t>
            </a:r>
            <a:r>
              <a:rPr lang="zh-CN" altLang="en-US" sz="2400" dirty="0" smtClean="0">
                <a:solidFill>
                  <a:srgbClr val="FF0000"/>
                </a:solidFill>
                <a:sym typeface="+mn-ea"/>
              </a:rPr>
              <a:t>地进</a:t>
            </a:r>
            <a:r>
              <a:rPr lang="zh-CN" altLang="en-US" sz="2400" dirty="0" smtClean="0">
                <a:sym typeface="+mn-ea"/>
              </a:rPr>
              <a:t>行</a:t>
            </a:r>
            <a:r>
              <a:rPr lang="zh-CN" altLang="en-US" sz="2400" dirty="0">
                <a:sym typeface="+mn-ea"/>
              </a:rPr>
              <a:t>总结和练习。</a:t>
            </a:r>
            <a:endParaRPr lang="zh-CN" altLang="en-US" sz="2400" dirty="0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4950" y="891540"/>
            <a:ext cx="366649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400" dirty="0"/>
              <a:t>蝉</a:t>
            </a:r>
            <a:endParaRPr lang="zh-CN" altLang="en-US" sz="2400" dirty="0"/>
          </a:p>
          <a:p>
            <a:pPr algn="ctr"/>
            <a:r>
              <a:rPr lang="zh-CN" altLang="en-US" sz="2400" dirty="0"/>
              <a:t>[唐]虞世南</a:t>
            </a:r>
            <a:endParaRPr lang="zh-CN" altLang="en-US" sz="2400" dirty="0"/>
          </a:p>
          <a:p>
            <a:r>
              <a:rPr lang="zh-CN" altLang="en-US" sz="2400" dirty="0" smtClean="0"/>
              <a:t>垂緌饮</a:t>
            </a:r>
            <a:r>
              <a:rPr lang="zh-CN" altLang="en-US" sz="2400" dirty="0"/>
              <a:t>清露，流响出疏桐。</a:t>
            </a:r>
            <a:endParaRPr lang="zh-CN" altLang="en-US" sz="2400" dirty="0"/>
          </a:p>
          <a:p>
            <a:r>
              <a:rPr lang="zh-CN" altLang="en-US" sz="2400" dirty="0"/>
              <a:t>居高声自远，非是藉秋风。</a:t>
            </a:r>
            <a:endParaRPr lang="zh-CN" altLang="en-US" sz="2400" dirty="0"/>
          </a:p>
        </p:txBody>
      </p:sp>
      <p:sp>
        <p:nvSpPr>
          <p:cNvPr id="3" name="文本框 2"/>
          <p:cNvSpPr txBox="1"/>
          <p:nvPr/>
        </p:nvSpPr>
        <p:spPr>
          <a:xfrm>
            <a:off x="118110" y="2810510"/>
            <a:ext cx="880491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>
                <a:sym typeface="+mn-ea"/>
              </a:rPr>
              <a:t>◎</a:t>
            </a:r>
            <a:r>
              <a:rPr lang="zh-CN" altLang="en-US" sz="2400" dirty="0"/>
              <a:t>不饱食以终日，不弃功于寸阴。  </a:t>
            </a:r>
            <a:r>
              <a:rPr lang="en-US" altLang="zh-CN" sz="2400" dirty="0" smtClean="0"/>
              <a:t>——</a:t>
            </a:r>
            <a:r>
              <a:rPr lang="zh-CN" altLang="en-US" sz="2400" dirty="0" smtClean="0"/>
              <a:t>葛洪</a:t>
            </a:r>
            <a:endParaRPr lang="zh-CN" altLang="en-US" sz="2400" dirty="0"/>
          </a:p>
          <a:p>
            <a:r>
              <a:rPr lang="zh-CN" altLang="en-US" sz="2400" dirty="0"/>
              <a:t>◎盛年不重来，一日难再晨。及时当勉励，岁月不待人。</a:t>
            </a:r>
            <a:endParaRPr lang="zh-CN" altLang="en-US" sz="2400" dirty="0"/>
          </a:p>
          <a:p>
            <a:r>
              <a:rPr lang="en-US" altLang="zh-CN" sz="2400" dirty="0" smtClean="0"/>
              <a:t>                                                                         ——</a:t>
            </a:r>
            <a:r>
              <a:rPr lang="zh-CN" altLang="en-US" sz="2400" dirty="0" smtClean="0"/>
              <a:t>陶渊明</a:t>
            </a:r>
            <a:endParaRPr lang="zh-CN" altLang="en-US" sz="2400" dirty="0"/>
          </a:p>
          <a:p>
            <a:r>
              <a:rPr lang="zh-CN" altLang="en-US" sz="2400" dirty="0">
                <a:sym typeface="+mn-ea"/>
              </a:rPr>
              <a:t>◎</a:t>
            </a:r>
            <a:r>
              <a:rPr lang="zh-CN" altLang="en-US" sz="2400" dirty="0"/>
              <a:t>莫等闲， 白了少年头，空悲切。  </a:t>
            </a:r>
            <a:r>
              <a:rPr lang="en-US" altLang="zh-CN" sz="2400" dirty="0" smtClean="0"/>
              <a:t>——</a:t>
            </a:r>
            <a:r>
              <a:rPr lang="zh-CN" altLang="en-US" sz="2400" dirty="0" smtClean="0"/>
              <a:t>岳飞</a:t>
            </a:r>
            <a:endParaRPr lang="zh-CN" altLang="en-US" sz="2400" dirty="0"/>
          </a:p>
          <a:p>
            <a:r>
              <a:rPr lang="zh-CN" altLang="en-US" sz="2400" dirty="0">
                <a:sym typeface="+mn-ea"/>
              </a:rPr>
              <a:t>◎</a:t>
            </a:r>
            <a:r>
              <a:rPr lang="zh-CN" altLang="en-US" sz="2400" dirty="0"/>
              <a:t>多少事，从来</a:t>
            </a:r>
            <a:r>
              <a:rPr lang="zh-CN" altLang="en-US" sz="2400" dirty="0" smtClean="0"/>
              <a:t>急；天地</a:t>
            </a:r>
            <a:r>
              <a:rPr lang="zh-CN" altLang="en-US" sz="2400" dirty="0"/>
              <a:t>转，光阴迫。一万年太久，只争朝夕。</a:t>
            </a:r>
            <a:endParaRPr lang="zh-CN" altLang="en-US" sz="2400" dirty="0"/>
          </a:p>
          <a:p>
            <a:r>
              <a:rPr lang="en-US" altLang="zh-CN" sz="2400" dirty="0" smtClean="0"/>
              <a:t>                                                                             ——</a:t>
            </a:r>
            <a:r>
              <a:rPr lang="zh-CN" altLang="en-US" sz="2400" dirty="0" smtClean="0"/>
              <a:t>毛泽东</a:t>
            </a:r>
            <a:endParaRPr lang="zh-CN" altLang="en-US" sz="2400" dirty="0"/>
          </a:p>
        </p:txBody>
      </p:sp>
      <p:sp>
        <p:nvSpPr>
          <p:cNvPr id="4" name="文本框 3"/>
          <p:cNvSpPr txBox="1"/>
          <p:nvPr/>
        </p:nvSpPr>
        <p:spPr>
          <a:xfrm>
            <a:off x="118110" y="373380"/>
            <a:ext cx="26212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>
                <a:sym typeface="+mn-ea"/>
              </a:rPr>
              <a:t>三、日积月累重现</a:t>
            </a:r>
            <a:endParaRPr lang="zh-CN" altLang="en-US" sz="2400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/>
        </p:nvSpPr>
        <p:spPr>
          <a:xfrm>
            <a:off x="347980" y="2129155"/>
            <a:ext cx="30105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sym typeface="+mn-ea"/>
              </a:rPr>
              <a:t>形容社会安定的词语</a:t>
            </a:r>
            <a:r>
              <a:rPr lang="en-US" altLang="zh-CN" sz="2400">
                <a:sym typeface="+mn-ea"/>
              </a:rPr>
              <a:t>:</a:t>
            </a:r>
            <a:endParaRPr lang="en-US" altLang="zh-CN" sz="2400"/>
          </a:p>
        </p:txBody>
      </p:sp>
      <p:sp>
        <p:nvSpPr>
          <p:cNvPr id="2" name="文本框 1"/>
          <p:cNvSpPr txBox="1"/>
          <p:nvPr/>
        </p:nvSpPr>
        <p:spPr>
          <a:xfrm>
            <a:off x="347980" y="3427095"/>
            <a:ext cx="30105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>
                <a:sym typeface="+mn-ea"/>
              </a:rPr>
              <a:t>形容世道破坏的词语</a:t>
            </a:r>
            <a:r>
              <a:rPr lang="en-US" altLang="zh-CN" sz="2400">
                <a:sym typeface="+mn-ea"/>
              </a:rPr>
              <a:t>:</a:t>
            </a:r>
            <a:endParaRPr lang="en-US" altLang="zh-CN" sz="2400"/>
          </a:p>
        </p:txBody>
      </p:sp>
      <p:sp>
        <p:nvSpPr>
          <p:cNvPr id="3" name="文本框 2"/>
          <p:cNvSpPr txBox="1"/>
          <p:nvPr/>
        </p:nvSpPr>
        <p:spPr>
          <a:xfrm>
            <a:off x="347980" y="2593340"/>
            <a:ext cx="816292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/>
              <a:t>太平盛世   国泰民安   丰衣足食   安居乐业   政通人和</a:t>
            </a:r>
            <a:endParaRPr lang="zh-CN" altLang="en-US" sz="2400" dirty="0"/>
          </a:p>
          <a:p>
            <a:pPr algn="l"/>
            <a:r>
              <a:rPr lang="zh-CN" altLang="en-US" sz="2400" dirty="0"/>
              <a:t>人寿年丰   路不拾遗   夜不闭户   </a:t>
            </a:r>
            <a:endParaRPr lang="zh-CN" altLang="en-US" sz="2400" dirty="0"/>
          </a:p>
        </p:txBody>
      </p:sp>
      <p:sp>
        <p:nvSpPr>
          <p:cNvPr id="4" name="文本框 3"/>
          <p:cNvSpPr txBox="1"/>
          <p:nvPr/>
        </p:nvSpPr>
        <p:spPr>
          <a:xfrm>
            <a:off x="347980" y="3891280"/>
            <a:ext cx="812863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/>
              <a:t>多事之秋   兵荒马乱   流离失所   生灵涂炭   家破人亡</a:t>
            </a:r>
            <a:endParaRPr lang="zh-CN" altLang="en-US" sz="2400"/>
          </a:p>
          <a:p>
            <a:pPr algn="l"/>
            <a:r>
              <a:rPr lang="zh-CN" altLang="en-US" sz="2400"/>
              <a:t>民不聊生   内忧外患   哀鸿遍野 </a:t>
            </a:r>
            <a:endParaRPr lang="zh-CN" altLang="en-US" sz="2400"/>
          </a:p>
        </p:txBody>
      </p:sp>
      <p:sp>
        <p:nvSpPr>
          <p:cNvPr id="5" name="文本框 4"/>
          <p:cNvSpPr txBox="1"/>
          <p:nvPr/>
        </p:nvSpPr>
        <p:spPr>
          <a:xfrm>
            <a:off x="347980" y="426085"/>
            <a:ext cx="486854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400" dirty="0"/>
              <a:t>乞巧</a:t>
            </a:r>
            <a:endParaRPr lang="zh-CN" altLang="en-US" sz="2400" dirty="0"/>
          </a:p>
          <a:p>
            <a:pPr algn="ctr"/>
            <a:r>
              <a:rPr lang="zh-CN" altLang="en-US" sz="2400" dirty="0"/>
              <a:t>(唐)林杰</a:t>
            </a:r>
            <a:endParaRPr lang="zh-CN" altLang="en-US" sz="2400" dirty="0"/>
          </a:p>
          <a:p>
            <a:r>
              <a:rPr lang="zh-CN" altLang="en-US" sz="2400" dirty="0"/>
              <a:t>七夕今宵看碧霄，牵牛织女渡河桥。</a:t>
            </a:r>
            <a:endParaRPr lang="zh-CN" altLang="en-US" sz="2400" dirty="0"/>
          </a:p>
          <a:p>
            <a:r>
              <a:rPr lang="zh-CN" altLang="en-US" sz="2400" dirty="0"/>
              <a:t>家家乞巧望秋月，穿尽红丝几万条。</a:t>
            </a:r>
            <a:endParaRPr lang="zh-CN" alt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20040" y="487045"/>
            <a:ext cx="868362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>
                <a:latin typeface="+mn-ea"/>
                <a:cs typeface="+mn-ea"/>
                <a:sym typeface="+mn-ea"/>
              </a:rPr>
              <a:t>◎</a:t>
            </a:r>
            <a:r>
              <a:rPr lang="zh-CN" altLang="en-US" sz="2400" dirty="0">
                <a:latin typeface="+mn-ea"/>
                <a:cs typeface="+mn-ea"/>
              </a:rPr>
              <a:t>夫君子之行， 静以修身，俭以养德。非澹泊无以明志，非宁静无以致远。                               </a:t>
            </a:r>
            <a:r>
              <a:rPr lang="en-US" altLang="zh-CN" sz="2400" dirty="0" smtClean="0">
                <a:latin typeface="+mn-ea"/>
                <a:cs typeface="+mn-ea"/>
              </a:rPr>
              <a:t>——</a:t>
            </a:r>
            <a:r>
              <a:rPr lang="zh-CN" altLang="en-US" sz="2400" dirty="0" smtClean="0">
                <a:latin typeface="+mn-ea"/>
                <a:cs typeface="+mn-ea"/>
              </a:rPr>
              <a:t>诸葛亮</a:t>
            </a:r>
            <a:endParaRPr lang="zh-CN" altLang="en-US" sz="2400" dirty="0">
              <a:latin typeface="+mn-ea"/>
              <a:cs typeface="+mn-ea"/>
            </a:endParaRPr>
          </a:p>
          <a:p>
            <a:r>
              <a:rPr lang="zh-CN" altLang="en-US" sz="2400" dirty="0">
                <a:latin typeface="+mn-ea"/>
                <a:cs typeface="+mn-ea"/>
                <a:sym typeface="+mn-ea"/>
              </a:rPr>
              <a:t>◎</a:t>
            </a:r>
            <a:r>
              <a:rPr lang="zh-CN" altLang="en-US" sz="2400" dirty="0">
                <a:latin typeface="+mn-ea"/>
                <a:cs typeface="+mn-ea"/>
              </a:rPr>
              <a:t>居安思危，戒奢以俭。  </a:t>
            </a:r>
            <a:r>
              <a:rPr lang="en-US" altLang="zh-CN" sz="2400" dirty="0" smtClean="0">
                <a:latin typeface="+mn-ea"/>
                <a:cs typeface="+mn-ea"/>
              </a:rPr>
              <a:t>——</a:t>
            </a:r>
            <a:r>
              <a:rPr lang="zh-CN" altLang="en-US" sz="2400" dirty="0" smtClean="0">
                <a:latin typeface="+mn-ea"/>
                <a:cs typeface="+mn-ea"/>
              </a:rPr>
              <a:t>魏征</a:t>
            </a:r>
            <a:endParaRPr lang="zh-CN" altLang="en-US" sz="2400" dirty="0">
              <a:latin typeface="+mn-ea"/>
              <a:cs typeface="+mn-ea"/>
            </a:endParaRPr>
          </a:p>
          <a:p>
            <a:r>
              <a:rPr lang="zh-CN" altLang="en-US" sz="2400" dirty="0">
                <a:latin typeface="+mn-ea"/>
                <a:cs typeface="+mn-ea"/>
                <a:sym typeface="+mn-ea"/>
              </a:rPr>
              <a:t>◎</a:t>
            </a:r>
            <a:r>
              <a:rPr lang="zh-CN" altLang="en-US" sz="2400" dirty="0">
                <a:latin typeface="+mn-ea"/>
                <a:cs typeface="+mn-ea"/>
              </a:rPr>
              <a:t>由俭入奢易，由奢入俭难。  </a:t>
            </a:r>
            <a:r>
              <a:rPr lang="en-US" altLang="zh-CN" sz="2400" dirty="0" smtClean="0">
                <a:latin typeface="+mn-ea"/>
                <a:cs typeface="+mn-ea"/>
              </a:rPr>
              <a:t>——</a:t>
            </a:r>
            <a:r>
              <a:rPr lang="zh-CN" altLang="en-US" sz="2400" dirty="0" smtClean="0">
                <a:latin typeface="+mn-ea"/>
                <a:cs typeface="+mn-ea"/>
              </a:rPr>
              <a:t>司马</a:t>
            </a:r>
            <a:r>
              <a:rPr lang="zh-CN" altLang="en-US" sz="2400" dirty="0">
                <a:latin typeface="+mn-ea"/>
                <a:cs typeface="+mn-ea"/>
              </a:rPr>
              <a:t>光</a:t>
            </a:r>
            <a:endParaRPr lang="zh-CN" altLang="en-US" sz="2400" dirty="0">
              <a:latin typeface="+mn-ea"/>
              <a:cs typeface="+mn-ea"/>
            </a:endParaRPr>
          </a:p>
          <a:p>
            <a:r>
              <a:rPr lang="zh-CN" altLang="en-US" sz="2400" dirty="0">
                <a:latin typeface="+mn-ea"/>
                <a:cs typeface="+mn-ea"/>
                <a:sym typeface="+mn-ea"/>
              </a:rPr>
              <a:t>◎</a:t>
            </a:r>
            <a:r>
              <a:rPr lang="zh-CN" altLang="en-US" sz="2400" dirty="0">
                <a:latin typeface="+mn-ea"/>
                <a:cs typeface="+mn-ea"/>
              </a:rPr>
              <a:t>一粥一饭， 当思来处</a:t>
            </a:r>
            <a:r>
              <a:rPr lang="zh-CN" altLang="en-US" sz="2400" dirty="0" smtClean="0">
                <a:latin typeface="+mn-ea"/>
                <a:cs typeface="+mn-ea"/>
              </a:rPr>
              <a:t>不易；半</a:t>
            </a:r>
            <a:r>
              <a:rPr lang="zh-CN" altLang="en-US" sz="2400" dirty="0">
                <a:latin typeface="+mn-ea"/>
                <a:cs typeface="+mn-ea"/>
              </a:rPr>
              <a:t>丝半缕， 恒念物力维艰。</a:t>
            </a:r>
            <a:endParaRPr lang="zh-CN" altLang="en-US" sz="2400" dirty="0">
              <a:latin typeface="+mn-ea"/>
              <a:cs typeface="+mn-ea"/>
            </a:endParaRPr>
          </a:p>
          <a:p>
            <a:r>
              <a:rPr lang="zh-CN" altLang="en-US" sz="2400" dirty="0">
                <a:latin typeface="+mn-ea"/>
                <a:cs typeface="+mn-ea"/>
              </a:rPr>
              <a:t>                                            </a:t>
            </a:r>
            <a:r>
              <a:rPr lang="en-US" altLang="zh-CN" sz="2400" dirty="0" smtClean="0">
                <a:latin typeface="+mn-ea"/>
                <a:cs typeface="+mn-ea"/>
              </a:rPr>
              <a:t>——</a:t>
            </a:r>
            <a:r>
              <a:rPr lang="zh-CN" altLang="en-US" sz="2400" dirty="0" smtClean="0">
                <a:latin typeface="+mn-ea"/>
                <a:cs typeface="+mn-ea"/>
              </a:rPr>
              <a:t>朱</a:t>
            </a:r>
            <a:r>
              <a:rPr lang="zh-CN" altLang="en-US" sz="2400" dirty="0">
                <a:latin typeface="+mn-ea"/>
                <a:cs typeface="+mn-ea"/>
              </a:rPr>
              <a:t>用纯</a:t>
            </a:r>
            <a:endParaRPr lang="zh-CN" altLang="en-US" sz="2400" dirty="0">
              <a:latin typeface="+mn-ea"/>
              <a:cs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06195" y="3002280"/>
            <a:ext cx="520890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400">
                <a:sym typeface="+mn-ea"/>
              </a:rPr>
              <a:t>《渔歌子》</a:t>
            </a:r>
            <a:endParaRPr lang="zh-CN" altLang="en-US" sz="2400">
              <a:sym typeface="+mn-ea"/>
            </a:endParaRPr>
          </a:p>
          <a:p>
            <a:pPr algn="ctr"/>
            <a:r>
              <a:rPr lang="zh-CN" altLang="en-US" sz="2400">
                <a:sym typeface="+mn-ea"/>
              </a:rPr>
              <a:t> (唐)</a:t>
            </a:r>
            <a:r>
              <a:rPr lang="zh-CN" altLang="en-US" sz="2400"/>
              <a:t>张志和</a:t>
            </a:r>
            <a:endParaRPr lang="zh-CN" altLang="en-US" sz="2400"/>
          </a:p>
          <a:p>
            <a:r>
              <a:rPr lang="zh-CN" altLang="en-US" sz="2400"/>
              <a:t>西塞山前白鹭飞，桃花流水鳜鱼肥。</a:t>
            </a:r>
            <a:endParaRPr lang="zh-CN" altLang="en-US" sz="2400"/>
          </a:p>
          <a:p>
            <a:r>
              <a:rPr lang="zh-CN" altLang="en-US" sz="2400"/>
              <a:t>青箬笠，绿蓑衣，斜风细雨不须归。</a:t>
            </a:r>
            <a:endParaRPr lang="zh-CN" altLang="en-US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28725" y="451485"/>
            <a:ext cx="5690870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400"/>
              <a:t>观书有感</a:t>
            </a:r>
            <a:endParaRPr lang="zh-CN" altLang="en-US" sz="2400"/>
          </a:p>
          <a:p>
            <a:pPr algn="ctr"/>
            <a:r>
              <a:rPr lang="zh-CN" altLang="en-US" sz="2400"/>
              <a:t>[宋]朱熹</a:t>
            </a:r>
            <a:endParaRPr lang="zh-CN" altLang="en-US" sz="2400"/>
          </a:p>
          <a:p>
            <a:pPr algn="ctr"/>
            <a:endParaRPr lang="zh-CN" altLang="en-US" sz="2400"/>
          </a:p>
          <a:p>
            <a:pPr algn="ctr"/>
            <a:r>
              <a:rPr lang="zh-CN" altLang="en-US" sz="2400"/>
              <a:t>其一</a:t>
            </a:r>
            <a:endParaRPr lang="zh-CN" altLang="en-US" sz="2400"/>
          </a:p>
          <a:p>
            <a:pPr algn="ctr"/>
            <a:r>
              <a:rPr lang="zh-CN" altLang="en-US" sz="2400"/>
              <a:t>半亩方塘一鉴开，天光云影共徘徊。</a:t>
            </a:r>
            <a:endParaRPr lang="zh-CN" altLang="en-US" sz="2400"/>
          </a:p>
          <a:p>
            <a:pPr algn="ctr"/>
            <a:r>
              <a:rPr lang="zh-CN" altLang="en-US" sz="2400"/>
              <a:t>问渠那得清如许?为有源头活水来。</a:t>
            </a:r>
            <a:endParaRPr lang="zh-CN" altLang="en-US" sz="2400"/>
          </a:p>
          <a:p>
            <a:pPr algn="ctr"/>
            <a:endParaRPr lang="zh-CN" altLang="en-US" sz="2400"/>
          </a:p>
          <a:p>
            <a:pPr algn="ctr"/>
            <a:r>
              <a:rPr lang="zh-CN" altLang="en-US" sz="2400"/>
              <a:t>其二</a:t>
            </a:r>
            <a:endParaRPr lang="zh-CN" altLang="en-US" sz="2400"/>
          </a:p>
          <a:p>
            <a:pPr algn="ctr"/>
            <a:r>
              <a:rPr lang="zh-CN" altLang="en-US" sz="2400"/>
              <a:t>  昨夜江边春水生，蒙冲巨舰一毛轻。</a:t>
            </a:r>
            <a:endParaRPr lang="zh-CN" altLang="en-US" sz="2400"/>
          </a:p>
          <a:p>
            <a:pPr algn="ctr"/>
            <a:r>
              <a:rPr lang="zh-CN" altLang="en-US" sz="2400"/>
              <a:t>  向来枉费推移力，此日中流自在行。</a:t>
            </a:r>
            <a:endParaRPr lang="zh-CN" altLang="en-US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963670" y="212090"/>
            <a:ext cx="16040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>
                <a:sym typeface="+mn-ea"/>
              </a:rPr>
              <a:t>背诵课文 </a:t>
            </a:r>
            <a:endParaRPr lang="zh-CN" altLang="en-US" sz="2400">
              <a:latin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302000" y="-4260215"/>
            <a:ext cx="2540000" cy="737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zh-CN" altLang="en-US"/>
          </a:p>
          <a:p>
            <a:r>
              <a:rPr lang="zh-CN" altLang="en-US"/>
              <a:t>            </a:t>
            </a:r>
            <a:endParaRPr lang="zh-CN" altLang="en-US"/>
          </a:p>
          <a:p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210185" y="1210945"/>
            <a:ext cx="872426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/>
              <a:t>1.</a:t>
            </a:r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《</a:t>
            </a:r>
            <a:r>
              <a:rPr lang="zh-CN" altLang="en-US" sz="2400"/>
              <a:t>白鹭</a:t>
            </a:r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》</a:t>
            </a:r>
            <a:r>
              <a:rPr lang="zh-CN" altLang="en-US" sz="2400"/>
              <a:t>全文、</a:t>
            </a:r>
            <a:r>
              <a:rPr lang="en-US" altLang="zh-CN" sz="2400"/>
              <a:t>13.</a:t>
            </a:r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《</a:t>
            </a:r>
            <a:r>
              <a:rPr lang="zh-CN" altLang="en-US" sz="2400"/>
              <a:t>少年中国说</a:t>
            </a:r>
            <a:r>
              <a:rPr lang="en-US" altLang="zh-CN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</a:t>
            </a:r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节选</a:t>
            </a:r>
            <a:r>
              <a:rPr lang="en-US" altLang="zh-CN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)</a:t>
            </a:r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》全文、</a:t>
            </a:r>
            <a:endParaRPr lang="zh-CN" altLang="en-US" sz="2400" dirty="0" smtClean="0">
              <a:ln>
                <a:noFill/>
              </a:ln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r>
              <a:rPr lang="en-US" altLang="zh-CN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22.</a:t>
            </a:r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《四季之美》全文、</a:t>
            </a:r>
            <a:r>
              <a:rPr lang="en-US" altLang="zh-CN" sz="2400"/>
              <a:t>25.</a:t>
            </a:r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《</a:t>
            </a:r>
            <a:r>
              <a:rPr lang="zh-CN" altLang="en-US" sz="2400"/>
              <a:t>古人谈读书</a:t>
            </a:r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》</a:t>
            </a:r>
            <a:r>
              <a:rPr lang="zh-CN" altLang="en-US" sz="2400"/>
              <a:t>全文。</a:t>
            </a:r>
            <a:endParaRPr lang="zh-CN" altLang="en-US" sz="2400"/>
          </a:p>
        </p:txBody>
      </p:sp>
      <p:sp>
        <p:nvSpPr>
          <p:cNvPr id="8" name="文本框 7"/>
          <p:cNvSpPr txBox="1"/>
          <p:nvPr/>
        </p:nvSpPr>
        <p:spPr>
          <a:xfrm>
            <a:off x="210185" y="2192655"/>
            <a:ext cx="20510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二、检查背诵</a:t>
            </a:r>
            <a:endParaRPr lang="zh-CN" altLang="en-US" sz="2400"/>
          </a:p>
        </p:txBody>
      </p:sp>
      <p:sp>
        <p:nvSpPr>
          <p:cNvPr id="3" name="文本框 2"/>
          <p:cNvSpPr txBox="1"/>
          <p:nvPr/>
        </p:nvSpPr>
        <p:spPr>
          <a:xfrm>
            <a:off x="49530" y="588010"/>
            <a:ext cx="34309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>
                <a:sym typeface="+mn-ea"/>
              </a:rPr>
              <a:t>一、需要背诵课文 </a:t>
            </a:r>
            <a:endParaRPr lang="zh-CN" altLang="en-US" sz="2400">
              <a:latin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18135" y="2887345"/>
            <a:ext cx="861568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 smtClean="0"/>
              <a:t>       这</a:t>
            </a:r>
            <a:r>
              <a:rPr lang="zh-CN" altLang="en-US" sz="2400" dirty="0"/>
              <a:t>一环节主要是分小组来进行，组内成员在小组长的带领和监督</a:t>
            </a:r>
            <a:r>
              <a:rPr lang="zh-CN" altLang="en-US" sz="2400" dirty="0" smtClean="0">
                <a:solidFill>
                  <a:srgbClr val="FF0000"/>
                </a:solidFill>
              </a:rPr>
              <a:t>下互</a:t>
            </a:r>
            <a:r>
              <a:rPr lang="zh-CN" altLang="en-US" sz="2400" dirty="0">
                <a:solidFill>
                  <a:srgbClr val="FF0000"/>
                </a:solidFill>
              </a:rPr>
              <a:t>查</a:t>
            </a:r>
            <a:r>
              <a:rPr lang="zh-CN" altLang="en-US" sz="2400" dirty="0"/>
              <a:t>。小组长记录互查情况，进行汇报。我根据检查结果有所</a:t>
            </a:r>
            <a:r>
              <a:rPr lang="zh-CN" altLang="en-US" sz="2400" dirty="0" smtClean="0"/>
              <a:t>侧重</a:t>
            </a:r>
            <a:r>
              <a:rPr lang="zh-CN" altLang="en-US" sz="2400" dirty="0" smtClean="0">
                <a:solidFill>
                  <a:srgbClr val="FF0000"/>
                </a:solidFill>
              </a:rPr>
              <a:t>地</a:t>
            </a:r>
            <a:r>
              <a:rPr lang="zh-CN" altLang="en-US" sz="2400" dirty="0" smtClean="0"/>
              <a:t>进行</a:t>
            </a:r>
            <a:r>
              <a:rPr lang="zh-CN" altLang="en-US" sz="2400" dirty="0"/>
              <a:t>总结和练习。</a:t>
            </a:r>
            <a:endParaRPr lang="zh-CN" alt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168910" y="109374"/>
            <a:ext cx="1402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dirty="0">
                <a:sym typeface="+mn-ea"/>
              </a:rPr>
              <a:t>巩固练习</a:t>
            </a:r>
            <a:endParaRPr lang="zh-CN" altLang="en-US" sz="2400" dirty="0"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68910" y="627534"/>
            <a:ext cx="20116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>
                <a:sym typeface="+mn-ea"/>
              </a:rPr>
              <a:t>一、名句填写</a:t>
            </a:r>
            <a:endParaRPr lang="zh-CN" altLang="en-US" sz="2400"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0320" y="1035050"/>
            <a:ext cx="8218917" cy="193899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sz="2400" dirty="0">
                <a:sym typeface="+mn-ea"/>
              </a:rPr>
              <a:t>1.</a:t>
            </a:r>
            <a:r>
              <a:rPr lang="zh-CN" altLang="en-US" sz="2400" dirty="0">
                <a:sym typeface="+mn-ea"/>
              </a:rPr>
              <a:t>不饱食以终日，</a:t>
            </a:r>
            <a:r>
              <a:rPr lang="en-US" altLang="zh-CN" sz="2400" dirty="0">
                <a:sym typeface="+mn-ea"/>
              </a:rPr>
              <a:t>(                           )</a:t>
            </a:r>
            <a:r>
              <a:rPr lang="zh-CN" altLang="en-US" sz="2400" dirty="0">
                <a:sym typeface="+mn-ea"/>
              </a:rPr>
              <a:t> </a:t>
            </a:r>
            <a:r>
              <a:rPr lang="zh-CN" altLang="en-US" sz="2400" dirty="0" smtClean="0">
                <a:sym typeface="+mn-ea"/>
              </a:rPr>
              <a:t>。</a:t>
            </a:r>
            <a:r>
              <a:rPr lang="en-US" altLang="zh-CN" sz="2400" dirty="0" smtClean="0">
                <a:sym typeface="+mn-ea"/>
              </a:rPr>
              <a:t>——</a:t>
            </a:r>
            <a:r>
              <a:rPr lang="zh-CN" altLang="en-US" sz="2400" dirty="0" smtClean="0">
                <a:sym typeface="+mn-ea"/>
              </a:rPr>
              <a:t>葛洪</a:t>
            </a:r>
            <a:endParaRPr lang="zh-CN" altLang="en-US" sz="2400" dirty="0"/>
          </a:p>
          <a:p>
            <a:pPr algn="l"/>
            <a:r>
              <a:rPr lang="en-US" altLang="zh-CN" sz="2400" dirty="0">
                <a:sym typeface="+mn-ea"/>
              </a:rPr>
              <a:t>2.</a:t>
            </a:r>
            <a:r>
              <a:rPr lang="zh-CN" altLang="en-US" sz="2400" dirty="0">
                <a:sym typeface="+mn-ea"/>
              </a:rPr>
              <a:t>盛年不重来，</a:t>
            </a:r>
            <a:r>
              <a:rPr lang="en-US" altLang="zh-CN" sz="2400" dirty="0">
                <a:sym typeface="+mn-ea"/>
              </a:rPr>
              <a:t>(                  )</a:t>
            </a:r>
            <a:r>
              <a:rPr lang="zh-CN" altLang="en-US" sz="2400" dirty="0">
                <a:sym typeface="+mn-ea"/>
              </a:rPr>
              <a:t>。及时当勉励，</a:t>
            </a:r>
            <a:r>
              <a:rPr lang="en-US" altLang="zh-CN" sz="2400" dirty="0">
                <a:sym typeface="+mn-ea"/>
              </a:rPr>
              <a:t>(                  </a:t>
            </a:r>
            <a:r>
              <a:rPr lang="en-US" altLang="zh-CN" sz="2400" dirty="0" smtClean="0">
                <a:sym typeface="+mn-ea"/>
              </a:rPr>
              <a:t>)</a:t>
            </a:r>
            <a:r>
              <a:rPr lang="zh-CN" altLang="en-US" sz="2400" dirty="0" smtClean="0">
                <a:sym typeface="+mn-ea"/>
              </a:rPr>
              <a:t>。</a:t>
            </a:r>
            <a:endParaRPr lang="en-US" altLang="zh-CN" sz="2400" dirty="0" smtClean="0">
              <a:sym typeface="+mn-ea"/>
            </a:endParaRPr>
          </a:p>
          <a:p>
            <a:pPr algn="l"/>
            <a:r>
              <a:rPr lang="en-US" altLang="zh-CN" sz="2400" dirty="0" smtClean="0">
                <a:sym typeface="+mn-ea"/>
              </a:rPr>
              <a:t>——</a:t>
            </a:r>
            <a:r>
              <a:rPr lang="zh-CN" altLang="en-US" sz="2400" dirty="0" smtClean="0">
                <a:sym typeface="+mn-ea"/>
              </a:rPr>
              <a:t>陶渊明</a:t>
            </a:r>
            <a:endParaRPr lang="zh-CN" altLang="en-US" sz="2400" dirty="0"/>
          </a:p>
          <a:p>
            <a:pPr algn="l"/>
            <a:r>
              <a:rPr lang="en-US" altLang="zh-CN" sz="2400" dirty="0" smtClean="0">
                <a:latin typeface="+mn-ea"/>
                <a:cs typeface="+mn-ea"/>
                <a:sym typeface="+mn-ea"/>
              </a:rPr>
              <a:t>3</a:t>
            </a:r>
            <a:r>
              <a:rPr lang="en-US" altLang="zh-CN" sz="2400" dirty="0">
                <a:latin typeface="+mn-ea"/>
                <a:cs typeface="+mn-ea"/>
                <a:sym typeface="+mn-ea"/>
              </a:rPr>
              <a:t>.</a:t>
            </a:r>
            <a:r>
              <a:rPr lang="en-US" altLang="zh-CN" sz="2400" dirty="0">
                <a:sym typeface="+mn-ea"/>
              </a:rPr>
              <a:t>(                  )</a:t>
            </a:r>
            <a:r>
              <a:rPr lang="zh-CN" altLang="en-US" sz="2400" dirty="0">
                <a:latin typeface="+mn-ea"/>
                <a:cs typeface="+mn-ea"/>
                <a:sym typeface="+mn-ea"/>
              </a:rPr>
              <a:t>，戒奢以俭。  </a:t>
            </a:r>
            <a:r>
              <a:rPr lang="en-US" altLang="zh-CN" sz="2400" dirty="0" smtClean="0">
                <a:latin typeface="+mn-ea"/>
                <a:cs typeface="+mn-ea"/>
                <a:sym typeface="+mn-ea"/>
              </a:rPr>
              <a:t>——</a:t>
            </a:r>
            <a:r>
              <a:rPr lang="zh-CN" altLang="en-US" sz="2400" dirty="0" smtClean="0">
                <a:latin typeface="+mn-ea"/>
                <a:cs typeface="+mn-ea"/>
                <a:sym typeface="+mn-ea"/>
              </a:rPr>
              <a:t>魏征</a:t>
            </a:r>
            <a:r>
              <a:rPr lang="zh-CN" altLang="en-US" sz="2400" dirty="0">
                <a:latin typeface="+mn-ea"/>
                <a:cs typeface="+mn-ea"/>
                <a:sym typeface="+mn-ea"/>
              </a:rPr>
              <a:t>。</a:t>
            </a:r>
            <a:endParaRPr lang="zh-CN" altLang="en-US" sz="2400" dirty="0">
              <a:latin typeface="+mn-ea"/>
              <a:cs typeface="+mn-ea"/>
            </a:endParaRPr>
          </a:p>
          <a:p>
            <a:pPr algn="l"/>
            <a:r>
              <a:rPr lang="en-US" altLang="zh-CN" sz="2400" dirty="0">
                <a:latin typeface="+mn-ea"/>
                <a:cs typeface="+mn-ea"/>
                <a:sym typeface="+mn-ea"/>
              </a:rPr>
              <a:t>4.</a:t>
            </a:r>
            <a:r>
              <a:rPr lang="en-US" altLang="zh-CN" sz="2400" dirty="0">
                <a:sym typeface="+mn-ea"/>
              </a:rPr>
              <a:t>(                  )</a:t>
            </a:r>
            <a:r>
              <a:rPr lang="zh-CN" altLang="en-US" sz="2400" dirty="0">
                <a:latin typeface="+mn-ea"/>
                <a:cs typeface="+mn-ea"/>
                <a:sym typeface="+mn-ea"/>
              </a:rPr>
              <a:t>，由奢入俭难。  </a:t>
            </a:r>
            <a:r>
              <a:rPr lang="en-US" altLang="zh-CN" sz="2400" dirty="0" smtClean="0">
                <a:latin typeface="+mn-ea"/>
                <a:cs typeface="+mn-ea"/>
                <a:sym typeface="+mn-ea"/>
              </a:rPr>
              <a:t>——</a:t>
            </a:r>
            <a:r>
              <a:rPr lang="zh-CN" altLang="en-US" sz="2400" dirty="0" smtClean="0">
                <a:latin typeface="+mn-ea"/>
                <a:cs typeface="+mn-ea"/>
                <a:sym typeface="+mn-ea"/>
              </a:rPr>
              <a:t>司马</a:t>
            </a:r>
            <a:r>
              <a:rPr lang="zh-CN" altLang="en-US" sz="2400" dirty="0">
                <a:latin typeface="+mn-ea"/>
                <a:cs typeface="+mn-ea"/>
                <a:sym typeface="+mn-ea"/>
              </a:rPr>
              <a:t>光</a:t>
            </a:r>
            <a:endParaRPr lang="en-US" altLang="zh-CN" sz="2400" dirty="0"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691765" y="1044575"/>
            <a:ext cx="21748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>
                <a:sym typeface="+mn-ea"/>
              </a:rPr>
              <a:t>不弃功于寸阴</a:t>
            </a:r>
            <a:endParaRPr lang="zh-CN" altLang="en-US" sz="2400" dirty="0"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17420" y="1441450"/>
            <a:ext cx="17068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>
                <a:sym typeface="+mn-ea"/>
              </a:rPr>
              <a:t>一日难再晨</a:t>
            </a:r>
            <a:endParaRPr lang="zh-CN" altLang="en-US" sz="2400"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108700" y="1441450"/>
            <a:ext cx="17068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>
                <a:sym typeface="+mn-ea"/>
              </a:rPr>
              <a:t>岁月不待人</a:t>
            </a:r>
            <a:endParaRPr lang="zh-CN" altLang="en-US" sz="2400"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54672" y="2148944"/>
            <a:ext cx="1402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dirty="0">
                <a:latin typeface="+mn-ea"/>
                <a:cs typeface="+mn-ea"/>
                <a:sym typeface="+mn-ea"/>
              </a:rPr>
              <a:t>居安思危</a:t>
            </a:r>
            <a:endParaRPr lang="zh-CN" altLang="en-US" sz="2400" dirty="0">
              <a:latin typeface="+mn-ea"/>
              <a:cs typeface="+mn-ea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03225" y="2513667"/>
            <a:ext cx="17068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>
                <a:latin typeface="+mn-ea"/>
                <a:cs typeface="+mn-ea"/>
                <a:sym typeface="+mn-ea"/>
              </a:rPr>
              <a:t>由俭入奢易</a:t>
            </a:r>
            <a:endParaRPr lang="zh-CN" altLang="en-US" sz="2400">
              <a:latin typeface="+mn-ea"/>
              <a:cs typeface="+mn-ea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68910" y="3470275"/>
            <a:ext cx="9022080" cy="156845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sz="2400" dirty="0" smtClean="0">
                <a:latin typeface="+mn-ea"/>
                <a:cs typeface="+mn-ea"/>
                <a:sym typeface="+mn-ea"/>
              </a:rPr>
              <a:t>1</a:t>
            </a:r>
            <a:r>
              <a:rPr lang="en-US" altLang="zh-CN" sz="2400" dirty="0">
                <a:latin typeface="+mn-ea"/>
                <a:cs typeface="+mn-ea"/>
                <a:sym typeface="+mn-ea"/>
              </a:rPr>
              <a:t>.</a:t>
            </a:r>
            <a:r>
              <a:rPr lang="zh-CN" altLang="en-US" sz="2400" dirty="0">
                <a:latin typeface="+mn-ea"/>
                <a:cs typeface="+mn-ea"/>
                <a:sym typeface="+mn-ea"/>
              </a:rPr>
              <a:t>问渠那得清如许?为有源头活水来。选自</a:t>
            </a:r>
            <a:r>
              <a:rPr lang="en-US" altLang="zh-CN" sz="2400" dirty="0">
                <a:latin typeface="+mn-ea"/>
                <a:cs typeface="+mn-ea"/>
                <a:sym typeface="+mn-ea"/>
              </a:rPr>
              <a:t>(     )</a:t>
            </a:r>
            <a:r>
              <a:rPr lang="zh-CN" altLang="en-US" sz="2400" dirty="0">
                <a:latin typeface="+mn-ea"/>
                <a:cs typeface="+mn-ea"/>
                <a:sym typeface="+mn-ea"/>
              </a:rPr>
              <a:t>代</a:t>
            </a:r>
            <a:r>
              <a:rPr lang="en-US" altLang="zh-CN" sz="2400" dirty="0">
                <a:latin typeface="+mn-ea"/>
                <a:cs typeface="+mn-ea"/>
                <a:sym typeface="+mn-ea"/>
              </a:rPr>
              <a:t>(       )</a:t>
            </a:r>
            <a:r>
              <a:rPr lang="zh-CN" altLang="en-US" sz="2400" dirty="0">
                <a:latin typeface="+mn-ea"/>
                <a:cs typeface="+mn-ea"/>
                <a:sym typeface="+mn-ea"/>
              </a:rPr>
              <a:t>的</a:t>
            </a:r>
            <a:endParaRPr lang="zh-CN" altLang="en-US" sz="2400" dirty="0">
              <a:latin typeface="+mn-ea"/>
              <a:cs typeface="+mn-ea"/>
              <a:sym typeface="+mn-ea"/>
            </a:endParaRPr>
          </a:p>
          <a:p>
            <a:pPr algn="l"/>
            <a:r>
              <a:rPr lang="zh-CN" altLang="en-US" sz="2400" dirty="0">
                <a:latin typeface="+mn-ea"/>
                <a:cs typeface="+mn-ea"/>
                <a:sym typeface="+mn-ea"/>
              </a:rPr>
              <a:t>《         》。</a:t>
            </a:r>
            <a:endParaRPr lang="zh-CN" altLang="en-US" sz="2400" dirty="0">
              <a:latin typeface="+mn-ea"/>
              <a:cs typeface="+mn-ea"/>
              <a:sym typeface="+mn-ea"/>
            </a:endParaRPr>
          </a:p>
          <a:p>
            <a:pPr algn="l"/>
            <a:r>
              <a:rPr lang="en-US" altLang="zh-CN" sz="2400" dirty="0">
                <a:latin typeface="+mn-ea"/>
                <a:cs typeface="+mn-ea"/>
                <a:sym typeface="+mn-ea"/>
              </a:rPr>
              <a:t>2.</a:t>
            </a:r>
            <a:r>
              <a:rPr lang="zh-CN" altLang="en-US" sz="2400" dirty="0">
                <a:sym typeface="+mn-ea"/>
              </a:rPr>
              <a:t>家家乞巧望秋月，穿尽红丝几万条。</a:t>
            </a:r>
            <a:r>
              <a:rPr lang="zh-CN" altLang="en-US" sz="2400" dirty="0">
                <a:latin typeface="+mn-ea"/>
                <a:cs typeface="+mn-ea"/>
                <a:sym typeface="+mn-ea"/>
              </a:rPr>
              <a:t>选自</a:t>
            </a:r>
            <a:r>
              <a:rPr lang="en-US" altLang="zh-CN" sz="2400" dirty="0">
                <a:latin typeface="+mn-ea"/>
                <a:cs typeface="+mn-ea"/>
                <a:sym typeface="+mn-ea"/>
              </a:rPr>
              <a:t>(     )</a:t>
            </a:r>
            <a:r>
              <a:rPr lang="zh-CN" altLang="en-US" sz="2400" dirty="0">
                <a:latin typeface="+mn-ea"/>
                <a:cs typeface="+mn-ea"/>
                <a:sym typeface="+mn-ea"/>
              </a:rPr>
              <a:t>代</a:t>
            </a:r>
            <a:r>
              <a:rPr lang="en-US" altLang="zh-CN" sz="2400" dirty="0">
                <a:latin typeface="+mn-ea"/>
                <a:cs typeface="+mn-ea"/>
                <a:sym typeface="+mn-ea"/>
              </a:rPr>
              <a:t>(       )</a:t>
            </a:r>
            <a:r>
              <a:rPr lang="zh-CN" altLang="en-US" sz="2400" dirty="0">
                <a:latin typeface="+mn-ea"/>
                <a:cs typeface="+mn-ea"/>
                <a:sym typeface="+mn-ea"/>
              </a:rPr>
              <a:t>的</a:t>
            </a:r>
            <a:endParaRPr lang="zh-CN" altLang="en-US" sz="2400" dirty="0">
              <a:latin typeface="+mn-ea"/>
              <a:cs typeface="+mn-ea"/>
              <a:sym typeface="+mn-ea"/>
            </a:endParaRPr>
          </a:p>
          <a:p>
            <a:pPr algn="l"/>
            <a:r>
              <a:rPr lang="zh-CN" altLang="en-US" sz="2400" dirty="0">
                <a:latin typeface="+mn-ea"/>
                <a:cs typeface="+mn-ea"/>
                <a:sym typeface="+mn-ea"/>
              </a:rPr>
              <a:t>《     》。</a:t>
            </a:r>
            <a:endParaRPr lang="en-US" altLang="zh-CN" sz="2400" dirty="0">
              <a:latin typeface="+mn-ea"/>
              <a:cs typeface="+mn-ea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8425" y="3009900"/>
            <a:ext cx="1402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dirty="0">
                <a:sym typeface="+mn-ea"/>
              </a:rPr>
              <a:t>二、填空</a:t>
            </a:r>
            <a:endParaRPr lang="zh-CN" altLang="en-US" sz="2400" dirty="0"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182360" y="3470275"/>
            <a:ext cx="4876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dirty="0">
                <a:sym typeface="+mn-ea"/>
              </a:rPr>
              <a:t>宋</a:t>
            </a:r>
            <a:endParaRPr lang="zh-CN" altLang="en-US" sz="2400" dirty="0"/>
          </a:p>
        </p:txBody>
      </p:sp>
      <p:sp>
        <p:nvSpPr>
          <p:cNvPr id="15" name="文本框 14"/>
          <p:cNvSpPr txBox="1"/>
          <p:nvPr/>
        </p:nvSpPr>
        <p:spPr>
          <a:xfrm>
            <a:off x="7545705" y="3470275"/>
            <a:ext cx="7924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>
                <a:sym typeface="+mn-ea"/>
              </a:rPr>
              <a:t>朱熹</a:t>
            </a:r>
            <a:endParaRPr lang="zh-CN" altLang="en-US" sz="2400"/>
          </a:p>
        </p:txBody>
      </p:sp>
      <p:sp>
        <p:nvSpPr>
          <p:cNvPr id="16" name="文本框 15"/>
          <p:cNvSpPr txBox="1"/>
          <p:nvPr/>
        </p:nvSpPr>
        <p:spPr>
          <a:xfrm>
            <a:off x="555625" y="3857625"/>
            <a:ext cx="1402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dirty="0">
                <a:sym typeface="+mn-ea"/>
              </a:rPr>
              <a:t>观书有感</a:t>
            </a:r>
            <a:endParaRPr lang="zh-CN" altLang="en-US" sz="2400" dirty="0"/>
          </a:p>
        </p:txBody>
      </p:sp>
      <p:sp>
        <p:nvSpPr>
          <p:cNvPr id="17" name="文本框 16"/>
          <p:cNvSpPr txBox="1"/>
          <p:nvPr/>
        </p:nvSpPr>
        <p:spPr>
          <a:xfrm>
            <a:off x="6329045" y="4185285"/>
            <a:ext cx="4876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>
                <a:sym typeface="+mn-ea"/>
              </a:rPr>
              <a:t>唐</a:t>
            </a:r>
            <a:endParaRPr lang="zh-CN" altLang="en-US" sz="2400"/>
          </a:p>
        </p:txBody>
      </p:sp>
      <p:sp>
        <p:nvSpPr>
          <p:cNvPr id="18" name="文本框 17"/>
          <p:cNvSpPr txBox="1"/>
          <p:nvPr/>
        </p:nvSpPr>
        <p:spPr>
          <a:xfrm>
            <a:off x="7672705" y="4185285"/>
            <a:ext cx="7924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>
                <a:sym typeface="+mn-ea"/>
              </a:rPr>
              <a:t>林杰</a:t>
            </a:r>
            <a:endParaRPr lang="zh-CN" altLang="en-US" sz="2400"/>
          </a:p>
        </p:txBody>
      </p:sp>
      <p:sp>
        <p:nvSpPr>
          <p:cNvPr id="20" name="文本框 19"/>
          <p:cNvSpPr txBox="1"/>
          <p:nvPr/>
        </p:nvSpPr>
        <p:spPr>
          <a:xfrm>
            <a:off x="473710" y="4578350"/>
            <a:ext cx="7924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>
                <a:sym typeface="+mn-ea"/>
              </a:rPr>
              <a:t>乞巧</a:t>
            </a:r>
            <a:endParaRPr lang="zh-CN" altLang="en-US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4" grpId="0"/>
      <p:bldP spid="15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119380" y="1163955"/>
            <a:ext cx="8641080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 smtClean="0">
                <a:sym typeface="+mn-ea"/>
              </a:rPr>
              <a:t>       ⑴那 </a:t>
            </a:r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(          )</a:t>
            </a:r>
            <a:r>
              <a:rPr lang="zh-CN" altLang="en-US" sz="2400" dirty="0" smtClean="0">
                <a:solidFill>
                  <a:srgbClr val="FF0000"/>
                </a:solidFill>
                <a:sym typeface="+mn-ea"/>
              </a:rPr>
              <a:t>的蓑</a:t>
            </a:r>
            <a:r>
              <a:rPr lang="zh-CN" altLang="en-US" sz="2400" dirty="0">
                <a:solidFill>
                  <a:srgbClr val="FF0000"/>
                </a:solidFill>
                <a:sym typeface="+mn-ea"/>
              </a:rPr>
              <a:t>毛</a:t>
            </a:r>
            <a:r>
              <a:rPr lang="zh-CN" altLang="en-US" sz="2400" dirty="0">
                <a:sym typeface="+mn-ea"/>
              </a:rPr>
              <a:t>，那全身的流线型结构，那</a:t>
            </a:r>
            <a:r>
              <a:rPr lang="en-US" altLang="zh-CN" sz="2400" dirty="0">
                <a:sym typeface="+mn-ea"/>
              </a:rPr>
              <a:t>(          )</a:t>
            </a:r>
            <a:r>
              <a:rPr lang="zh-CN" altLang="en-US" sz="2400" dirty="0">
                <a:sym typeface="+mn-ea"/>
              </a:rPr>
              <a:t>的长喙，那</a:t>
            </a:r>
            <a:r>
              <a:rPr lang="en-US" altLang="zh-CN" sz="2400" dirty="0">
                <a:sym typeface="+mn-ea"/>
              </a:rPr>
              <a:t>(          )</a:t>
            </a:r>
            <a:r>
              <a:rPr lang="zh-CN" altLang="en-US" sz="2400" dirty="0">
                <a:sym typeface="+mn-ea"/>
              </a:rPr>
              <a:t>的脚，增之一分则嫌长，</a:t>
            </a:r>
            <a:r>
              <a:rPr lang="zh-CN" altLang="en-US" sz="2400" dirty="0">
                <a:solidFill>
                  <a:srgbClr val="FF0000"/>
                </a:solidFill>
                <a:sym typeface="+mn-ea"/>
              </a:rPr>
              <a:t>减</a:t>
            </a:r>
            <a:r>
              <a:rPr lang="zh-CN" altLang="en-US" sz="2400" dirty="0" smtClean="0">
                <a:solidFill>
                  <a:srgbClr val="FF0000"/>
                </a:solidFill>
                <a:sym typeface="+mn-ea"/>
              </a:rPr>
              <a:t>之一分</a:t>
            </a:r>
            <a:r>
              <a:rPr lang="zh-CN" altLang="en-US" sz="2400" dirty="0">
                <a:solidFill>
                  <a:srgbClr val="FF0000"/>
                </a:solidFill>
                <a:sym typeface="+mn-ea"/>
              </a:rPr>
              <a:t>则</a:t>
            </a:r>
            <a:r>
              <a:rPr lang="zh-CN" altLang="en-US" sz="2400" dirty="0">
                <a:sym typeface="+mn-ea"/>
              </a:rPr>
              <a:t>嫌短， 素之一忽则嫌</a:t>
            </a:r>
            <a:r>
              <a:rPr lang="en-US" altLang="zh-CN" sz="2400" dirty="0">
                <a:sym typeface="+mn-ea"/>
              </a:rPr>
              <a:t>(     )</a:t>
            </a:r>
            <a:r>
              <a:rPr lang="zh-CN" altLang="en-US" sz="2400" dirty="0">
                <a:sym typeface="+mn-ea"/>
              </a:rPr>
              <a:t>， 黛之</a:t>
            </a:r>
            <a:r>
              <a:rPr lang="zh-CN" altLang="en-US" sz="2400" dirty="0" smtClean="0">
                <a:solidFill>
                  <a:srgbClr val="FF0000"/>
                </a:solidFill>
                <a:sym typeface="+mn-ea"/>
              </a:rPr>
              <a:t>一忽</a:t>
            </a:r>
            <a:r>
              <a:rPr lang="zh-CN" altLang="en-US" sz="2400" dirty="0">
                <a:solidFill>
                  <a:srgbClr val="FF0000"/>
                </a:solidFill>
                <a:sym typeface="+mn-ea"/>
              </a:rPr>
              <a:t>则嫌</a:t>
            </a:r>
            <a:r>
              <a:rPr lang="zh-CN" altLang="en-US" sz="2400" dirty="0">
                <a:sym typeface="+mn-ea"/>
              </a:rPr>
              <a:t>闲</a:t>
            </a:r>
            <a:r>
              <a:rPr lang="en-US" altLang="zh-CN" sz="2400" dirty="0">
                <a:sym typeface="+mn-ea"/>
              </a:rPr>
              <a:t>(     )</a:t>
            </a:r>
            <a:r>
              <a:rPr lang="zh-CN" altLang="en-US" sz="2400" dirty="0">
                <a:sym typeface="+mn-ea"/>
              </a:rPr>
              <a:t>。</a:t>
            </a:r>
            <a:endParaRPr lang="zh-CN" altLang="en-US" sz="2400" dirty="0">
              <a:sym typeface="+mn-ea"/>
            </a:endParaRPr>
          </a:p>
          <a:p>
            <a:endParaRPr lang="zh-CN" altLang="en-US" sz="2400" dirty="0">
              <a:sym typeface="+mn-ea"/>
            </a:endParaRPr>
          </a:p>
          <a:p>
            <a:r>
              <a:rPr lang="zh-CN" altLang="en-US" sz="2400" dirty="0" smtClean="0">
                <a:sym typeface="+mn-ea"/>
              </a:rPr>
              <a:t>       ⑵</a:t>
            </a:r>
            <a:r>
              <a:rPr lang="zh-CN" altLang="en-US" sz="2400" dirty="0">
                <a:sym typeface="+mn-ea"/>
              </a:rPr>
              <a:t>读书有三到，“</a:t>
            </a:r>
            <a:r>
              <a:rPr lang="zh-CN" altLang="en-US" sz="2400" dirty="0"/>
              <a:t>三到”是</a:t>
            </a:r>
            <a:r>
              <a:rPr lang="en-US" altLang="zh-CN" sz="2400" dirty="0">
                <a:sym typeface="+mn-ea"/>
              </a:rPr>
              <a:t>(          )</a:t>
            </a:r>
            <a:r>
              <a:rPr lang="zh-CN" altLang="en-US" sz="2400" dirty="0">
                <a:sym typeface="+mn-ea"/>
              </a:rPr>
              <a:t>、</a:t>
            </a:r>
            <a:r>
              <a:rPr lang="en-US" altLang="zh-CN" sz="2400" dirty="0">
                <a:sym typeface="+mn-ea"/>
              </a:rPr>
              <a:t>(          )</a:t>
            </a:r>
            <a:r>
              <a:rPr lang="zh-CN" altLang="en-US" sz="2400" dirty="0">
                <a:sym typeface="+mn-ea"/>
              </a:rPr>
              <a:t>、</a:t>
            </a:r>
            <a:r>
              <a:rPr lang="en-US" altLang="zh-CN" sz="2400" dirty="0">
                <a:sym typeface="+mn-ea"/>
              </a:rPr>
              <a:t>(          )</a:t>
            </a:r>
            <a:r>
              <a:rPr lang="zh-CN" altLang="en-US" sz="2400" dirty="0"/>
              <a:t>;读书人要“三有”，“三有”指</a:t>
            </a:r>
            <a:r>
              <a:rPr lang="en-US" altLang="zh-CN" sz="2400" dirty="0">
                <a:sym typeface="+mn-ea"/>
              </a:rPr>
              <a:t>(          )</a:t>
            </a:r>
            <a:r>
              <a:rPr lang="zh-CN" altLang="en-US" sz="2400" dirty="0">
                <a:sym typeface="+mn-ea"/>
              </a:rPr>
              <a:t>、</a:t>
            </a:r>
            <a:r>
              <a:rPr lang="en-US" altLang="zh-CN" sz="2400" dirty="0">
                <a:sym typeface="+mn-ea"/>
              </a:rPr>
              <a:t>(          )</a:t>
            </a:r>
            <a:r>
              <a:rPr lang="zh-CN" altLang="en-US" sz="2400" dirty="0">
                <a:sym typeface="+mn-ea"/>
              </a:rPr>
              <a:t>、</a:t>
            </a:r>
            <a:r>
              <a:rPr lang="en-US" altLang="zh-CN" sz="2400" dirty="0">
                <a:sym typeface="+mn-ea"/>
              </a:rPr>
              <a:t>(          )</a:t>
            </a:r>
            <a:r>
              <a:rPr lang="zh-CN" altLang="en-US" sz="2400" dirty="0">
                <a:sym typeface="+mn-ea"/>
              </a:rPr>
              <a:t>。</a:t>
            </a:r>
            <a:endParaRPr lang="zh-CN" altLang="en-US" sz="2400" dirty="0"/>
          </a:p>
          <a:p>
            <a:endParaRPr lang="zh-CN" altLang="en-US" sz="2400" dirty="0"/>
          </a:p>
          <a:p>
            <a:r>
              <a:rPr lang="zh-CN" altLang="en-US" sz="2400" dirty="0" smtClean="0">
                <a:sym typeface="+mn-ea"/>
              </a:rPr>
              <a:t>       ⑶ </a:t>
            </a:r>
            <a:r>
              <a:rPr lang="zh-CN" altLang="en-US" sz="2400" dirty="0"/>
              <a:t>曾国藩用</a:t>
            </a:r>
            <a:r>
              <a:rPr lang="en-US" altLang="zh-CN" sz="2400" dirty="0">
                <a:sym typeface="+mn-ea"/>
              </a:rPr>
              <a:t>(              )</a:t>
            </a:r>
            <a:r>
              <a:rPr lang="zh-CN" altLang="en-US" sz="2400" dirty="0">
                <a:sym typeface="+mn-ea"/>
              </a:rPr>
              <a:t>、</a:t>
            </a:r>
            <a:r>
              <a:rPr lang="en-US" altLang="zh-CN" sz="2400" dirty="0">
                <a:sym typeface="+mn-ea"/>
              </a:rPr>
              <a:t>(              )</a:t>
            </a:r>
            <a:r>
              <a:rPr lang="zh-CN" altLang="en-US" sz="2400" dirty="0"/>
              <a:t>来比喻无识之</a:t>
            </a:r>
            <a:r>
              <a:rPr lang="zh-CN" altLang="en-US" sz="2400" dirty="0" smtClean="0"/>
              <a:t>人，其中</a:t>
            </a:r>
            <a:r>
              <a:rPr lang="zh-CN" altLang="en-US" sz="2400" dirty="0"/>
              <a:t>一个可以用成语</a:t>
            </a:r>
            <a:r>
              <a:rPr lang="en-US" altLang="zh-CN" sz="2400" dirty="0">
                <a:sym typeface="+mn-ea"/>
              </a:rPr>
              <a:t>(              )</a:t>
            </a:r>
            <a:r>
              <a:rPr lang="zh-CN" altLang="en-US" sz="2400" dirty="0"/>
              <a:t>来概括。</a:t>
            </a:r>
            <a:endParaRPr lang="zh-CN" altLang="en-US" sz="2400" dirty="0"/>
          </a:p>
          <a:p>
            <a:endParaRPr lang="zh-CN" altLang="en-US" sz="2400" dirty="0"/>
          </a:p>
        </p:txBody>
      </p:sp>
      <p:sp>
        <p:nvSpPr>
          <p:cNvPr id="2" name="文本框 1"/>
          <p:cNvSpPr txBox="1"/>
          <p:nvPr/>
        </p:nvSpPr>
        <p:spPr>
          <a:xfrm>
            <a:off x="213995" y="260985"/>
            <a:ext cx="38703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三、巩固练习</a:t>
            </a:r>
            <a:endParaRPr lang="zh-CN" altLang="en-US" sz="2400"/>
          </a:p>
        </p:txBody>
      </p:sp>
      <p:sp>
        <p:nvSpPr>
          <p:cNvPr id="3" name="文本框 2"/>
          <p:cNvSpPr txBox="1"/>
          <p:nvPr/>
        </p:nvSpPr>
        <p:spPr>
          <a:xfrm>
            <a:off x="119380" y="611505"/>
            <a:ext cx="84861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/>
              <a:t>1.</a:t>
            </a:r>
            <a:r>
              <a:rPr lang="zh-CN" altLang="en-US" sz="2400"/>
              <a:t>按课文内容填空。</a:t>
            </a:r>
            <a:endParaRPr lang="zh-CN" altLang="en-US" sz="2400"/>
          </a:p>
        </p:txBody>
      </p:sp>
      <p:sp>
        <p:nvSpPr>
          <p:cNvPr id="9" name="文本框 8"/>
          <p:cNvSpPr txBox="1"/>
          <p:nvPr/>
        </p:nvSpPr>
        <p:spPr>
          <a:xfrm>
            <a:off x="1565570" y="1161262"/>
            <a:ext cx="9709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/>
              <a:t>雪白</a:t>
            </a:r>
            <a:endParaRPr lang="zh-CN" altLang="en-US" sz="2400" dirty="0"/>
          </a:p>
        </p:txBody>
      </p:sp>
      <p:sp>
        <p:nvSpPr>
          <p:cNvPr id="10" name="文本框 9"/>
          <p:cNvSpPr txBox="1"/>
          <p:nvPr/>
        </p:nvSpPr>
        <p:spPr>
          <a:xfrm>
            <a:off x="7167453" y="1161261"/>
            <a:ext cx="9753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/>
              <a:t>铁色</a:t>
            </a:r>
            <a:endParaRPr lang="zh-CN" altLang="en-US" sz="2400" dirty="0"/>
          </a:p>
        </p:txBody>
      </p:sp>
      <p:sp>
        <p:nvSpPr>
          <p:cNvPr id="13" name="文本框 12"/>
          <p:cNvSpPr txBox="1"/>
          <p:nvPr/>
        </p:nvSpPr>
        <p:spPr>
          <a:xfrm>
            <a:off x="4586868" y="2629535"/>
            <a:ext cx="7988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>
                <a:sym typeface="+mn-ea"/>
              </a:rPr>
              <a:t>心到</a:t>
            </a:r>
            <a:endParaRPr lang="zh-CN" altLang="en-US" sz="2400" dirty="0"/>
          </a:p>
        </p:txBody>
      </p:sp>
      <p:sp>
        <p:nvSpPr>
          <p:cNvPr id="14" name="文本框 13"/>
          <p:cNvSpPr txBox="1"/>
          <p:nvPr/>
        </p:nvSpPr>
        <p:spPr>
          <a:xfrm>
            <a:off x="1551392" y="1514497"/>
            <a:ext cx="8401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/>
              <a:t>青色</a:t>
            </a:r>
            <a:endParaRPr lang="zh-CN" altLang="en-US" sz="2400" dirty="0"/>
          </a:p>
        </p:txBody>
      </p:sp>
      <p:sp>
        <p:nvSpPr>
          <p:cNvPr id="15" name="文本框 14"/>
          <p:cNvSpPr txBox="1"/>
          <p:nvPr/>
        </p:nvSpPr>
        <p:spPr>
          <a:xfrm>
            <a:off x="1807845" y="1929787"/>
            <a:ext cx="5156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/>
              <a:t>白</a:t>
            </a:r>
            <a:endParaRPr lang="zh-CN" altLang="en-US" sz="2400" dirty="0"/>
          </a:p>
        </p:txBody>
      </p:sp>
      <p:sp>
        <p:nvSpPr>
          <p:cNvPr id="6" name="文本框 5"/>
          <p:cNvSpPr txBox="1"/>
          <p:nvPr/>
        </p:nvSpPr>
        <p:spPr>
          <a:xfrm>
            <a:off x="4948183" y="1929785"/>
            <a:ext cx="5156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/>
              <a:t>黑</a:t>
            </a:r>
            <a:endParaRPr lang="zh-CN" altLang="en-US" sz="2400" dirty="0"/>
          </a:p>
        </p:txBody>
      </p:sp>
      <p:sp>
        <p:nvSpPr>
          <p:cNvPr id="11" name="文本框 10"/>
          <p:cNvSpPr txBox="1"/>
          <p:nvPr/>
        </p:nvSpPr>
        <p:spPr>
          <a:xfrm>
            <a:off x="5980693" y="2629535"/>
            <a:ext cx="9988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ym typeface="+mn-ea"/>
              </a:rPr>
              <a:t>眼到</a:t>
            </a:r>
            <a:endParaRPr lang="zh-CN" altLang="en-US" sz="2400"/>
          </a:p>
        </p:txBody>
      </p:sp>
      <p:sp>
        <p:nvSpPr>
          <p:cNvPr id="16" name="文本框 15"/>
          <p:cNvSpPr txBox="1"/>
          <p:nvPr/>
        </p:nvSpPr>
        <p:spPr>
          <a:xfrm>
            <a:off x="7275458" y="2629535"/>
            <a:ext cx="11626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ym typeface="+mn-ea"/>
              </a:rPr>
              <a:t>口到 </a:t>
            </a:r>
            <a:endParaRPr lang="zh-CN" altLang="en-US" sz="2400"/>
          </a:p>
        </p:txBody>
      </p:sp>
      <p:sp>
        <p:nvSpPr>
          <p:cNvPr id="17" name="文本框 16"/>
          <p:cNvSpPr txBox="1"/>
          <p:nvPr/>
        </p:nvSpPr>
        <p:spPr>
          <a:xfrm>
            <a:off x="4262383" y="2996565"/>
            <a:ext cx="9436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有志</a:t>
            </a:r>
            <a:endParaRPr lang="zh-CN" altLang="en-US" sz="2400"/>
          </a:p>
        </p:txBody>
      </p:sp>
      <p:sp>
        <p:nvSpPr>
          <p:cNvPr id="18" name="文本框 17"/>
          <p:cNvSpPr txBox="1"/>
          <p:nvPr/>
        </p:nvSpPr>
        <p:spPr>
          <a:xfrm>
            <a:off x="5626998" y="2996565"/>
            <a:ext cx="10642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ym typeface="+mn-ea"/>
              </a:rPr>
              <a:t>有识</a:t>
            </a:r>
            <a:endParaRPr lang="zh-CN" altLang="en-US" sz="2400"/>
          </a:p>
        </p:txBody>
      </p:sp>
      <p:sp>
        <p:nvSpPr>
          <p:cNvPr id="19" name="文本框 18"/>
          <p:cNvSpPr txBox="1"/>
          <p:nvPr/>
        </p:nvSpPr>
        <p:spPr>
          <a:xfrm>
            <a:off x="2443190" y="3749040"/>
            <a:ext cx="15201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/>
              <a:t>河伯观海</a:t>
            </a:r>
            <a:endParaRPr lang="zh-CN" altLang="en-US" sz="2400" dirty="0"/>
          </a:p>
        </p:txBody>
      </p:sp>
      <p:sp>
        <p:nvSpPr>
          <p:cNvPr id="20" name="文本框 19"/>
          <p:cNvSpPr txBox="1"/>
          <p:nvPr/>
        </p:nvSpPr>
        <p:spPr>
          <a:xfrm>
            <a:off x="6979548" y="2996565"/>
            <a:ext cx="8655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ym typeface="+mn-ea"/>
              </a:rPr>
              <a:t>有恒</a:t>
            </a:r>
            <a:endParaRPr lang="zh-CN" altLang="en-US" sz="2400"/>
          </a:p>
        </p:txBody>
      </p:sp>
      <p:sp>
        <p:nvSpPr>
          <p:cNvPr id="21" name="文本框 20"/>
          <p:cNvSpPr txBox="1"/>
          <p:nvPr/>
        </p:nvSpPr>
        <p:spPr>
          <a:xfrm>
            <a:off x="4101810" y="3749040"/>
            <a:ext cx="15944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>
                <a:sym typeface="+mn-ea"/>
              </a:rPr>
              <a:t>井蛙窥天</a:t>
            </a:r>
            <a:endParaRPr lang="zh-CN" altLang="en-US" sz="2400" dirty="0"/>
          </a:p>
        </p:txBody>
      </p:sp>
      <p:sp>
        <p:nvSpPr>
          <p:cNvPr id="22" name="文本框 21"/>
          <p:cNvSpPr txBox="1"/>
          <p:nvPr/>
        </p:nvSpPr>
        <p:spPr>
          <a:xfrm>
            <a:off x="2323465" y="4126230"/>
            <a:ext cx="14579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>
                <a:sym typeface="+mn-ea"/>
              </a:rPr>
              <a:t>坐井观天</a:t>
            </a:r>
            <a:endParaRPr lang="zh-CN" alt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0805" y="361950"/>
            <a:ext cx="87325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/>
              <a:t>2.</a:t>
            </a:r>
            <a:r>
              <a:rPr lang="zh-CN" altLang="en-US" sz="2400"/>
              <a:t>在括号里填上合适的</a:t>
            </a:r>
            <a:r>
              <a:rPr lang="zh-CN" altLang="en-US" sz="2400">
                <a:sym typeface="+mn-ea"/>
              </a:rPr>
              <a:t>关联词。</a:t>
            </a:r>
            <a:endParaRPr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147955" y="822325"/>
            <a:ext cx="8221345" cy="415498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 smtClean="0">
                <a:sym typeface="+mn-ea"/>
              </a:rPr>
              <a:t>        ⑴ </a:t>
            </a:r>
            <a:r>
              <a:rPr lang="zh-CN" altLang="en-US" sz="2400" dirty="0"/>
              <a:t>(         )如粉红的朱鹭或灰色的苍鹭，也觉得大了一些，(         )太不寻常了。</a:t>
            </a:r>
            <a:endParaRPr lang="zh-CN" altLang="en-US" sz="2400" dirty="0"/>
          </a:p>
          <a:p>
            <a:endParaRPr lang="zh-CN" altLang="en-US" sz="2400" dirty="0">
              <a:sym typeface="+mn-ea"/>
            </a:endParaRPr>
          </a:p>
          <a:p>
            <a:r>
              <a:rPr lang="zh-CN" altLang="en-US" sz="2400" dirty="0" smtClean="0">
                <a:sym typeface="+mn-ea"/>
              </a:rPr>
              <a:t>        ⑵ </a:t>
            </a:r>
            <a:r>
              <a:rPr lang="zh-CN" altLang="en-US" sz="2400" dirty="0">
                <a:sym typeface="+mn-ea"/>
              </a:rPr>
              <a:t>(         )</a:t>
            </a:r>
            <a:r>
              <a:rPr lang="zh-CN" altLang="en-US" sz="2400" dirty="0"/>
              <a:t>白鹭却因为它的</a:t>
            </a:r>
            <a:r>
              <a:rPr lang="zh-CN" altLang="en-US" sz="2400" dirty="0" smtClean="0"/>
              <a:t>常见，</a:t>
            </a:r>
            <a:r>
              <a:rPr lang="zh-CN" altLang="en-US" sz="2400" dirty="0" smtClean="0">
                <a:sym typeface="+mn-ea"/>
              </a:rPr>
              <a:t>(      </a:t>
            </a:r>
            <a:r>
              <a:rPr lang="zh-CN" altLang="en-US" sz="2400" dirty="0">
                <a:sym typeface="+mn-ea"/>
              </a:rPr>
              <a:t>)</a:t>
            </a:r>
            <a:r>
              <a:rPr lang="zh-CN" altLang="en-US" sz="2400" dirty="0"/>
              <a:t>被人忘却了它的美。</a:t>
            </a:r>
            <a:endParaRPr lang="zh-CN" altLang="en-US" sz="2400" dirty="0"/>
          </a:p>
          <a:p>
            <a:endParaRPr lang="zh-CN" altLang="en-US" sz="2400" dirty="0">
              <a:sym typeface="+mn-ea"/>
            </a:endParaRPr>
          </a:p>
          <a:p>
            <a:r>
              <a:rPr lang="zh-CN" altLang="en-US" sz="2400" dirty="0" smtClean="0">
                <a:sym typeface="+mn-ea"/>
              </a:rPr>
              <a:t>       ⑶</a:t>
            </a:r>
            <a:r>
              <a:rPr lang="zh-CN" altLang="en-US" sz="2400" dirty="0"/>
              <a:t>那是清澄的</a:t>
            </a:r>
            <a:r>
              <a:rPr lang="zh-CN" altLang="en-US" sz="2400" dirty="0" smtClean="0"/>
              <a:t>形象化，</a:t>
            </a:r>
            <a:r>
              <a:rPr lang="zh-CN" altLang="en-US" sz="2400" dirty="0" smtClean="0">
                <a:sym typeface="+mn-ea"/>
              </a:rPr>
              <a:t>(          </a:t>
            </a:r>
            <a:r>
              <a:rPr lang="zh-CN" altLang="en-US" sz="2400" dirty="0">
                <a:sym typeface="+mn-ea"/>
              </a:rPr>
              <a:t>)</a:t>
            </a:r>
            <a:r>
              <a:rPr lang="zh-CN" altLang="en-US" sz="2400" dirty="0"/>
              <a:t>具有生命了。</a:t>
            </a:r>
            <a:endParaRPr lang="zh-CN" altLang="en-US" sz="2400" dirty="0"/>
          </a:p>
          <a:p>
            <a:endParaRPr lang="zh-CN" altLang="en-US" sz="2400" dirty="0">
              <a:sym typeface="+mn-ea"/>
            </a:endParaRPr>
          </a:p>
          <a:p>
            <a:r>
              <a:rPr lang="zh-CN" altLang="en-US" sz="2400" dirty="0" smtClean="0">
                <a:sym typeface="+mn-ea"/>
              </a:rPr>
              <a:t>      ⑷ </a:t>
            </a:r>
            <a:r>
              <a:rPr lang="zh-CN" altLang="en-US" sz="2400" dirty="0">
                <a:sym typeface="+mn-ea"/>
              </a:rPr>
              <a:t>(         )是蒙蒙细雨的夜晚，(        )一两只</a:t>
            </a:r>
            <a:r>
              <a:rPr lang="zh-CN" altLang="en-US" sz="2400" dirty="0" smtClean="0">
                <a:sym typeface="+mn-ea"/>
              </a:rPr>
              <a:t>萤火虫，闪</a:t>
            </a:r>
            <a:r>
              <a:rPr lang="zh-CN" altLang="en-US" sz="2400" dirty="0">
                <a:sym typeface="+mn-ea"/>
              </a:rPr>
              <a:t>着朦胧的微光在飞行，这情景着实迷人。</a:t>
            </a:r>
            <a:endParaRPr lang="zh-CN" altLang="en-US" sz="2400" dirty="0">
              <a:sym typeface="+mn-ea"/>
            </a:endParaRPr>
          </a:p>
          <a:p>
            <a:endParaRPr lang="zh-CN" altLang="en-US" sz="2400" dirty="0"/>
          </a:p>
        </p:txBody>
      </p:sp>
      <p:sp>
        <p:nvSpPr>
          <p:cNvPr id="21" name="文本框 20"/>
          <p:cNvSpPr txBox="1"/>
          <p:nvPr/>
        </p:nvSpPr>
        <p:spPr>
          <a:xfrm>
            <a:off x="1332865" y="822325"/>
            <a:ext cx="9906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即使</a:t>
            </a:r>
            <a:endParaRPr lang="zh-CN" altLang="en-US" sz="2400" dirty="0" smtClean="0">
              <a:ln>
                <a:noFill/>
              </a:ln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83615" y="1214755"/>
            <a:ext cx="9906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而且</a:t>
            </a:r>
            <a:endParaRPr lang="zh-CN" altLang="en-US" sz="2400" dirty="0" smtClean="0">
              <a:ln>
                <a:noFill/>
              </a:ln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76350" y="1943100"/>
            <a:ext cx="10471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虽然</a:t>
            </a:r>
            <a:endParaRPr lang="zh-CN" altLang="en-US" sz="2400" dirty="0" smtClean="0">
              <a:ln>
                <a:noFill/>
              </a:ln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364088" y="1943099"/>
            <a:ext cx="6978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而</a:t>
            </a:r>
            <a:endParaRPr lang="zh-CN" altLang="en-US" sz="2400" dirty="0" smtClean="0">
              <a:ln>
                <a:noFill/>
              </a:ln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994785" y="3003835"/>
            <a:ext cx="9245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而且</a:t>
            </a:r>
            <a:endParaRPr lang="zh-CN" altLang="en-US" sz="2400" dirty="0" smtClean="0">
              <a:ln>
                <a:noFill/>
              </a:ln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808220" y="3704412"/>
            <a:ext cx="7924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dirty="0">
                <a:sym typeface="+mn-ea"/>
              </a:rPr>
              <a:t>也有</a:t>
            </a:r>
            <a:endParaRPr lang="zh-CN" altLang="en-US" sz="2400" dirty="0"/>
          </a:p>
        </p:txBody>
      </p:sp>
      <p:sp>
        <p:nvSpPr>
          <p:cNvPr id="9" name="文本框 8"/>
          <p:cNvSpPr txBox="1"/>
          <p:nvPr/>
        </p:nvSpPr>
        <p:spPr>
          <a:xfrm>
            <a:off x="1181735" y="3704412"/>
            <a:ext cx="7924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dirty="0"/>
              <a:t>即使</a:t>
            </a:r>
            <a:endParaRPr lang="zh-CN" alt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" grpId="0"/>
      <p:bldP spid="3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53695" y="1048385"/>
            <a:ext cx="8436610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>
                <a:sym typeface="+mn-ea"/>
              </a:rPr>
              <a:t>⑴ </a:t>
            </a:r>
            <a:r>
              <a:rPr lang="zh-CN" altLang="en-US" sz="2400" dirty="0"/>
              <a:t>红日初升，其道大光。</a:t>
            </a:r>
            <a:r>
              <a:rPr lang="zh-CN" altLang="en-US" sz="2400" dirty="0">
                <a:sym typeface="+mn-ea"/>
              </a:rPr>
              <a:t> (   )</a:t>
            </a:r>
            <a:r>
              <a:rPr lang="zh-CN" altLang="en-US" sz="2400" dirty="0"/>
              <a:t>     </a:t>
            </a:r>
            <a:r>
              <a:rPr lang="zh-CN" altLang="en-US" sz="2400" dirty="0">
                <a:sym typeface="+mn-ea"/>
              </a:rPr>
              <a:t>⑵ </a:t>
            </a:r>
            <a:r>
              <a:rPr lang="zh-CN" altLang="en-US" sz="2400" dirty="0"/>
              <a:t>河出伏流，一</a:t>
            </a:r>
            <a:r>
              <a:rPr lang="zh-CN" altLang="en-US" sz="2400" dirty="0">
                <a:sym typeface="+mn-ea"/>
              </a:rPr>
              <a:t>泻汪洋。(   )</a:t>
            </a:r>
            <a:endParaRPr lang="zh-CN" altLang="en-US" sz="2400" dirty="0"/>
          </a:p>
          <a:p>
            <a:r>
              <a:rPr lang="zh-CN" altLang="en-US" sz="2400" dirty="0">
                <a:sym typeface="+mn-ea"/>
              </a:rPr>
              <a:t>⑶ </a:t>
            </a:r>
            <a:r>
              <a:rPr lang="zh-CN" altLang="en-US" sz="2400" dirty="0"/>
              <a:t>潜龙腾渊，鳞爪飞扬。 </a:t>
            </a:r>
            <a:r>
              <a:rPr lang="zh-CN" altLang="en-US" sz="2400" dirty="0">
                <a:sym typeface="+mn-ea"/>
              </a:rPr>
              <a:t>(   )</a:t>
            </a:r>
            <a:r>
              <a:rPr lang="zh-CN" altLang="en-US" sz="2400" dirty="0"/>
              <a:t>     </a:t>
            </a:r>
            <a:r>
              <a:rPr lang="zh-CN" altLang="en-US" sz="2400" dirty="0">
                <a:sym typeface="+mn-ea"/>
              </a:rPr>
              <a:t>⑷ </a:t>
            </a:r>
            <a:r>
              <a:rPr lang="zh-CN" altLang="en-US" sz="2400" dirty="0"/>
              <a:t>乳虎啸谷，百兽震惶。</a:t>
            </a:r>
            <a:r>
              <a:rPr lang="zh-CN" altLang="en-US" sz="2400" dirty="0">
                <a:sym typeface="+mn-ea"/>
              </a:rPr>
              <a:t>(   )</a:t>
            </a:r>
            <a:endParaRPr lang="zh-CN" altLang="en-US" sz="2400" dirty="0"/>
          </a:p>
          <a:p>
            <a:r>
              <a:rPr lang="zh-CN" altLang="en-US" sz="2400" dirty="0">
                <a:sym typeface="+mn-ea"/>
              </a:rPr>
              <a:t>⑸ </a:t>
            </a:r>
            <a:r>
              <a:rPr lang="zh-CN" altLang="en-US" sz="2400" dirty="0"/>
              <a:t>奇花初</a:t>
            </a:r>
            <a:r>
              <a:rPr lang="zh-CN" altLang="en-US" sz="2400" dirty="0" smtClean="0"/>
              <a:t>胎，矞</a:t>
            </a:r>
            <a:r>
              <a:rPr lang="zh-CN" altLang="en-US" sz="2400" dirty="0"/>
              <a:t>矞皇皇</a:t>
            </a:r>
            <a:r>
              <a:rPr lang="zh-CN" altLang="en-US" sz="2400" dirty="0" smtClean="0"/>
              <a:t>。 </a:t>
            </a:r>
            <a:r>
              <a:rPr lang="zh-CN" altLang="en-US" sz="2400" dirty="0">
                <a:sym typeface="+mn-ea"/>
              </a:rPr>
              <a:t>(   )</a:t>
            </a:r>
            <a:r>
              <a:rPr lang="zh-CN" altLang="en-US" sz="2400" dirty="0"/>
              <a:t>  </a:t>
            </a:r>
            <a:r>
              <a:rPr lang="zh-CN" altLang="en-US" sz="2400" dirty="0" smtClean="0"/>
              <a:t> </a:t>
            </a:r>
            <a:r>
              <a:rPr lang="zh-CN" altLang="en-US" sz="2400" dirty="0">
                <a:sym typeface="+mn-ea"/>
              </a:rPr>
              <a:t>⑹ </a:t>
            </a:r>
            <a:r>
              <a:rPr lang="zh-CN" altLang="en-US" sz="2400" dirty="0"/>
              <a:t>干将发硎，有作其</a:t>
            </a:r>
            <a:r>
              <a:rPr lang="zh-CN" altLang="en-US" sz="2400" dirty="0" smtClean="0"/>
              <a:t>芒。  </a:t>
            </a:r>
            <a:r>
              <a:rPr lang="zh-CN" altLang="en-US" sz="2400" dirty="0">
                <a:sym typeface="+mn-ea"/>
              </a:rPr>
              <a:t>(   )</a:t>
            </a:r>
            <a:endParaRPr lang="zh-CN" altLang="en-US" sz="2400" dirty="0"/>
          </a:p>
          <a:p>
            <a:r>
              <a:rPr lang="zh-CN" altLang="en-US" sz="2400" dirty="0">
                <a:sym typeface="+mn-ea"/>
              </a:rPr>
              <a:t>⑺</a:t>
            </a:r>
            <a:r>
              <a:rPr lang="zh-CN" altLang="en-US" sz="2400" dirty="0"/>
              <a:t>天戴其</a:t>
            </a:r>
            <a:r>
              <a:rPr lang="zh-CN" altLang="en-US" sz="2400" dirty="0" smtClean="0"/>
              <a:t>苍，地</a:t>
            </a:r>
            <a:r>
              <a:rPr lang="zh-CN" altLang="en-US" sz="2400" dirty="0"/>
              <a:t>履其黄。</a:t>
            </a:r>
            <a:r>
              <a:rPr lang="zh-CN" altLang="en-US" sz="2400" dirty="0">
                <a:sym typeface="+mn-ea"/>
              </a:rPr>
              <a:t>(   )</a:t>
            </a:r>
            <a:endParaRPr lang="zh-CN" altLang="en-US" sz="2400" dirty="0"/>
          </a:p>
          <a:p>
            <a:endParaRPr lang="zh-CN" altLang="en-US" sz="2400" dirty="0"/>
          </a:p>
          <a:p>
            <a:r>
              <a:rPr lang="zh-CN" altLang="en-US" sz="2400" dirty="0"/>
              <a:t>A.象征少年中国突然崛起;B.象征中国的巨大声威;C.象征中国的进步不可限量;D.象征少年中国奋发有为;E.象征祖国顶天立地的高大形象;F.象征中国的美好生活;G.象征中国的前途灿烂。</a:t>
            </a:r>
            <a:endParaRPr lang="zh-CN" altLang="en-US" sz="2400" dirty="0"/>
          </a:p>
        </p:txBody>
      </p:sp>
      <p:sp>
        <p:nvSpPr>
          <p:cNvPr id="3" name="文本框 2"/>
          <p:cNvSpPr txBox="1"/>
          <p:nvPr/>
        </p:nvSpPr>
        <p:spPr>
          <a:xfrm>
            <a:off x="140335" y="354965"/>
            <a:ext cx="4704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/>
              <a:t>3.</a:t>
            </a:r>
            <a:r>
              <a:rPr lang="zh-CN" altLang="en-US" sz="2400"/>
              <a:t>选择与下列句子对应关系的选项</a:t>
            </a:r>
            <a:endParaRPr lang="zh-CN" altLang="en-US" sz="2400"/>
          </a:p>
        </p:txBody>
      </p:sp>
      <p:sp>
        <p:nvSpPr>
          <p:cNvPr id="4" name="文本框 3"/>
          <p:cNvSpPr txBox="1"/>
          <p:nvPr/>
        </p:nvSpPr>
        <p:spPr>
          <a:xfrm>
            <a:off x="3987800" y="1048385"/>
            <a:ext cx="41973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>
                <a:sym typeface="+mn-ea"/>
              </a:rPr>
              <a:t>G</a:t>
            </a:r>
            <a:endParaRPr lang="zh-CN" altLang="en-US" sz="2400"/>
          </a:p>
        </p:txBody>
      </p:sp>
      <p:sp>
        <p:nvSpPr>
          <p:cNvPr id="5" name="文本框 4"/>
          <p:cNvSpPr txBox="1"/>
          <p:nvPr/>
        </p:nvSpPr>
        <p:spPr>
          <a:xfrm>
            <a:off x="8284845" y="1048385"/>
            <a:ext cx="40322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/>
              <a:t>C</a:t>
            </a:r>
            <a:endParaRPr lang="en-US" altLang="zh-CN" sz="2400"/>
          </a:p>
        </p:txBody>
      </p:sp>
      <p:sp>
        <p:nvSpPr>
          <p:cNvPr id="6" name="文本框 5"/>
          <p:cNvSpPr txBox="1"/>
          <p:nvPr/>
        </p:nvSpPr>
        <p:spPr>
          <a:xfrm>
            <a:off x="3987800" y="1445260"/>
            <a:ext cx="386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/>
              <a:t>A</a:t>
            </a:r>
            <a:endParaRPr lang="en-US" altLang="zh-CN" sz="2400"/>
          </a:p>
        </p:txBody>
      </p:sp>
      <p:sp>
        <p:nvSpPr>
          <p:cNvPr id="7" name="文本框 6"/>
          <p:cNvSpPr txBox="1"/>
          <p:nvPr/>
        </p:nvSpPr>
        <p:spPr>
          <a:xfrm>
            <a:off x="8293100" y="1445260"/>
            <a:ext cx="386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/>
              <a:t>B</a:t>
            </a:r>
            <a:endParaRPr lang="en-US" altLang="zh-CN" sz="2400"/>
          </a:p>
        </p:txBody>
      </p:sp>
      <p:sp>
        <p:nvSpPr>
          <p:cNvPr id="8" name="文本框 7"/>
          <p:cNvSpPr txBox="1"/>
          <p:nvPr/>
        </p:nvSpPr>
        <p:spPr>
          <a:xfrm>
            <a:off x="4038600" y="1725295"/>
            <a:ext cx="36893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/>
              <a:t>F</a:t>
            </a:r>
            <a:endParaRPr lang="en-US" altLang="zh-CN" sz="2400" dirty="0"/>
          </a:p>
        </p:txBody>
      </p:sp>
      <p:sp>
        <p:nvSpPr>
          <p:cNvPr id="9" name="文本框 8"/>
          <p:cNvSpPr txBox="1"/>
          <p:nvPr/>
        </p:nvSpPr>
        <p:spPr>
          <a:xfrm>
            <a:off x="8293100" y="1822450"/>
            <a:ext cx="40322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/>
              <a:t>D</a:t>
            </a:r>
            <a:endParaRPr lang="en-US" altLang="zh-CN" sz="2400"/>
          </a:p>
        </p:txBody>
      </p:sp>
      <p:sp>
        <p:nvSpPr>
          <p:cNvPr id="10" name="文本框 9"/>
          <p:cNvSpPr txBox="1"/>
          <p:nvPr/>
        </p:nvSpPr>
        <p:spPr>
          <a:xfrm>
            <a:off x="3836987" y="2185670"/>
            <a:ext cx="386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/>
              <a:t>E</a:t>
            </a:r>
            <a:endParaRPr lang="en-US" altLang="zh-CN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54635" y="1048385"/>
            <a:ext cx="8237855" cy="3046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 smtClean="0">
                <a:sym typeface="+mn-ea"/>
              </a:rPr>
              <a:t>       ⑴  </a:t>
            </a:r>
            <a:r>
              <a:rPr lang="zh-CN" altLang="en-US" sz="2400" dirty="0"/>
              <a:t>“即使是蒙蒙细雨的夜晚，也有一只两只萤火虫，闪着朦胧的微光在飞行。”写的是动态美。(     )</a:t>
            </a:r>
            <a:endParaRPr lang="zh-CN" altLang="en-US" sz="2400" dirty="0"/>
          </a:p>
          <a:p>
            <a:endParaRPr lang="zh-CN" altLang="en-US" sz="2400" dirty="0"/>
          </a:p>
          <a:p>
            <a:r>
              <a:rPr lang="zh-CN" altLang="en-US" sz="2400" dirty="0" smtClean="0">
                <a:sym typeface="+mn-ea"/>
              </a:rPr>
              <a:t>       ⑵ </a:t>
            </a:r>
            <a:r>
              <a:rPr lang="zh-CN" altLang="en-US" sz="2400" dirty="0" smtClean="0"/>
              <a:t>秋天，最</a:t>
            </a:r>
            <a:r>
              <a:rPr lang="zh-CN" altLang="en-US" sz="2400" dirty="0"/>
              <a:t>美的时间是</a:t>
            </a:r>
            <a:r>
              <a:rPr lang="zh-CN" altLang="en-US" sz="2400" dirty="0" smtClean="0"/>
              <a:t>黄昏，最</a:t>
            </a:r>
            <a:r>
              <a:rPr lang="zh-CN" altLang="en-US" sz="2400" dirty="0"/>
              <a:t>美的景物有归鸦、大雁、风声、虫鸣。(       )</a:t>
            </a:r>
            <a:endParaRPr lang="zh-CN" altLang="en-US" sz="2400" dirty="0"/>
          </a:p>
          <a:p>
            <a:endParaRPr lang="zh-CN" altLang="en-US" sz="2400" dirty="0"/>
          </a:p>
          <a:p>
            <a:r>
              <a:rPr lang="zh-CN" altLang="en-US" sz="2400" dirty="0" smtClean="0">
                <a:sym typeface="+mn-ea"/>
              </a:rPr>
              <a:t>        ⑶</a:t>
            </a:r>
            <a:r>
              <a:rPr lang="zh-CN" altLang="en-US" sz="2400" dirty="0" smtClean="0"/>
              <a:t> </a:t>
            </a:r>
            <a:r>
              <a:rPr lang="zh-CN" altLang="en-US" sz="2400" dirty="0"/>
              <a:t>“大多变成了一堆白灰，这未免令人有点扫兴”，表现出作者对冬季的厌恶之情。(        )</a:t>
            </a:r>
            <a:endParaRPr lang="zh-CN" altLang="en-US" sz="2400" dirty="0"/>
          </a:p>
        </p:txBody>
      </p:sp>
      <p:sp>
        <p:nvSpPr>
          <p:cNvPr id="3" name="文本框 2"/>
          <p:cNvSpPr txBox="1"/>
          <p:nvPr/>
        </p:nvSpPr>
        <p:spPr>
          <a:xfrm>
            <a:off x="254635" y="335915"/>
            <a:ext cx="64719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>
                <a:sym typeface="+mn-ea"/>
              </a:rPr>
              <a:t>4.</a:t>
            </a:r>
            <a:r>
              <a:rPr lang="zh-CN" altLang="en-US" sz="2400">
                <a:sym typeface="+mn-ea"/>
              </a:rPr>
              <a:t>判断正误，在正确题号后面的括号里画“√”</a:t>
            </a:r>
            <a:endParaRPr lang="zh-CN" altLang="en-US" sz="2400"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156176" y="1418590"/>
            <a:ext cx="4044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ym typeface="+mn-ea"/>
              </a:rPr>
              <a:t>√</a:t>
            </a:r>
            <a:endParaRPr lang="zh-CN" altLang="en-US" sz="2400" dirty="0" smtClean="0">
              <a:ln>
                <a:noFill/>
              </a:ln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79619" y="2564129"/>
            <a:ext cx="4051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>
                <a:sym typeface="+mn-ea"/>
              </a:rPr>
              <a:t>√</a:t>
            </a:r>
            <a:endParaRPr lang="zh-CN" altLang="en-US" sz="2400" dirty="0" smtClean="0">
              <a:ln>
                <a:noFill/>
              </a:ln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0505" y="1163320"/>
            <a:ext cx="8682355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>
                <a:sym typeface="+mn-ea"/>
              </a:rPr>
              <a:t>⑴</a:t>
            </a:r>
            <a:r>
              <a:rPr lang="zh-CN" altLang="en-US" sz="2400" dirty="0"/>
              <a:t>知道就是知道，不知道就是不知道，这样是真正的智慧。</a:t>
            </a:r>
            <a:endParaRPr lang="zh-CN" altLang="en-US" sz="2400" dirty="0"/>
          </a:p>
          <a:p>
            <a:endParaRPr lang="zh-CN" altLang="en-US" sz="2400" dirty="0"/>
          </a:p>
          <a:p>
            <a:endParaRPr lang="zh-CN" altLang="en-US" sz="2400" dirty="0">
              <a:sym typeface="+mn-ea"/>
            </a:endParaRPr>
          </a:p>
          <a:p>
            <a:r>
              <a:rPr lang="zh-CN" altLang="en-US" sz="2400" dirty="0">
                <a:sym typeface="+mn-ea"/>
              </a:rPr>
              <a:t>⑵ </a:t>
            </a:r>
            <a:r>
              <a:rPr lang="zh-CN" altLang="en-US" sz="2400" dirty="0"/>
              <a:t>有见识则知道学无止境，不敢稍有心得自满</a:t>
            </a:r>
            <a:r>
              <a:rPr lang="zh-CN" altLang="en-US" sz="2400" dirty="0" smtClean="0"/>
              <a:t>自足。</a:t>
            </a:r>
            <a:endParaRPr lang="zh-CN" altLang="en-US" sz="2400" dirty="0"/>
          </a:p>
          <a:p>
            <a:endParaRPr lang="zh-CN" altLang="en-US" sz="2400" dirty="0">
              <a:sym typeface="+mn-ea"/>
            </a:endParaRPr>
          </a:p>
          <a:p>
            <a:endParaRPr lang="en-US" altLang="zh-CN" sz="2400" dirty="0" smtClean="0">
              <a:sym typeface="+mn-ea"/>
            </a:endParaRPr>
          </a:p>
          <a:p>
            <a:r>
              <a:rPr lang="zh-CN" altLang="en-US" sz="2400" dirty="0" smtClean="0">
                <a:sym typeface="+mn-ea"/>
              </a:rPr>
              <a:t>⑶</a:t>
            </a:r>
            <a:r>
              <a:rPr lang="zh-CN" altLang="en-US" sz="2400" dirty="0"/>
              <a:t>有恒心则没有成不了的事情</a:t>
            </a:r>
            <a:endParaRPr lang="zh-CN" altLang="en-US" sz="2400" dirty="0"/>
          </a:p>
          <a:p>
            <a:endParaRPr lang="zh-CN" altLang="en-US" sz="2400" dirty="0"/>
          </a:p>
          <a:p>
            <a:endParaRPr lang="zh-CN" altLang="en-US" sz="2400" dirty="0"/>
          </a:p>
        </p:txBody>
      </p:sp>
      <p:sp>
        <p:nvSpPr>
          <p:cNvPr id="21" name="文本框 20"/>
          <p:cNvSpPr txBox="1"/>
          <p:nvPr/>
        </p:nvSpPr>
        <p:spPr>
          <a:xfrm>
            <a:off x="328295" y="519430"/>
            <a:ext cx="88087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5.</a:t>
            </a:r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在课文中找出符合下列句释的句子。</a:t>
            </a:r>
            <a:endParaRPr lang="zh-CN" altLang="en-US" sz="2400" dirty="0" smtClean="0">
              <a:ln>
                <a:noFill/>
              </a:ln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73100" y="1635760"/>
            <a:ext cx="68776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知之为知之，不知为不知，是知也。</a:t>
            </a:r>
            <a:endParaRPr lang="zh-CN" altLang="en-US" sz="2400" dirty="0" smtClean="0">
              <a:ln>
                <a:noFill/>
              </a:ln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73100" y="2823845"/>
            <a:ext cx="52120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有时则知学问无尽，不敢以一得自足。</a:t>
            </a:r>
            <a:endParaRPr lang="zh-CN" altLang="en-US" sz="2400" dirty="0" smtClean="0">
              <a:ln>
                <a:noFill/>
              </a:ln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73100" y="3903345"/>
            <a:ext cx="649033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有恒者则断无不成之事。</a:t>
            </a:r>
            <a:endParaRPr lang="zh-CN" altLang="en-US" sz="2400" dirty="0" smtClean="0">
              <a:ln>
                <a:noFill/>
              </a:ln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5160" y="238442"/>
            <a:ext cx="36360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一、需背诵古诗</a:t>
            </a:r>
            <a:endParaRPr lang="zh-CN" altLang="en-US" sz="2400" dirty="0"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5160" y="770572"/>
            <a:ext cx="68986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2400" dirty="0" smtClean="0">
                <a:sym typeface="+mn-ea"/>
              </a:rPr>
              <a:t>12.</a:t>
            </a:r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《</a:t>
            </a:r>
            <a:r>
              <a:rPr lang="zh-CN" altLang="en-US" sz="2400" dirty="0" smtClean="0">
                <a:sym typeface="+mn-ea"/>
              </a:rPr>
              <a:t>古诗三首</a:t>
            </a:r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》全文、</a:t>
            </a:r>
            <a:r>
              <a:rPr lang="en-US" altLang="zh-CN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21</a:t>
            </a:r>
            <a:r>
              <a:rPr lang="en-US" altLang="zh-CN" sz="2400" dirty="0" smtClean="0">
                <a:sym typeface="+mn-ea"/>
              </a:rPr>
              <a:t>.</a:t>
            </a:r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《</a:t>
            </a:r>
            <a:r>
              <a:rPr lang="zh-CN" altLang="en-US" sz="2400" dirty="0" smtClean="0">
                <a:sym typeface="+mn-ea"/>
              </a:rPr>
              <a:t>古诗三首</a:t>
            </a:r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》全文。</a:t>
            </a:r>
            <a:endParaRPr lang="zh-CN" altLang="en-US" sz="2400" dirty="0" smtClean="0">
              <a:solidFill>
                <a:schemeClr val="tx1"/>
              </a:solidFill>
            </a:endParaRPr>
          </a:p>
        </p:txBody>
      </p:sp>
      <p:sp>
        <p:nvSpPr>
          <p:cNvPr id="20" name="TextBox 3"/>
          <p:cNvSpPr txBox="1"/>
          <p:nvPr/>
        </p:nvSpPr>
        <p:spPr>
          <a:xfrm>
            <a:off x="645160" y="1426943"/>
            <a:ext cx="25146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latin typeface="+mn-ea"/>
              </a:rPr>
              <a:t>二、默写古诗</a:t>
            </a:r>
            <a:endParaRPr lang="zh-CN" altLang="en-US" sz="2400" dirty="0">
              <a:latin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717290" y="8255"/>
            <a:ext cx="9906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古诗</a:t>
            </a:r>
            <a:endParaRPr lang="zh-CN" altLang="en-US" sz="2400" dirty="0" smtClean="0">
              <a:ln>
                <a:noFill/>
              </a:ln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45160" y="1959073"/>
            <a:ext cx="7730490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让学生先默写</a:t>
            </a:r>
            <a:r>
              <a:rPr lang="zh-CN" altLang="en-US" sz="240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第</a:t>
            </a:r>
            <a:r>
              <a:rPr lang="en-US" altLang="zh-CN" sz="2400" dirty="0" smtClean="0">
                <a:solidFill>
                  <a:srgbClr val="FF0000"/>
                </a:solidFill>
                <a:sym typeface="+mn-ea"/>
              </a:rPr>
              <a:t>12</a:t>
            </a:r>
            <a:r>
              <a:rPr lang="zh-CN" altLang="en-US" sz="2400" dirty="0" smtClean="0">
                <a:solidFill>
                  <a:srgbClr val="FF0000"/>
                </a:solidFill>
                <a:sym typeface="+mn-ea"/>
              </a:rPr>
              <a:t>课</a:t>
            </a:r>
            <a:r>
              <a:rPr lang="zh-CN" altLang="en-US" sz="240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《</a:t>
            </a:r>
            <a:r>
              <a:rPr lang="zh-CN" altLang="en-US" sz="2400" dirty="0" smtClean="0">
                <a:solidFill>
                  <a:srgbClr val="FF0000"/>
                </a:solidFill>
                <a:sym typeface="+mn-ea"/>
              </a:rPr>
              <a:t>古诗三首</a:t>
            </a:r>
            <a:r>
              <a:rPr lang="zh-CN" altLang="en-US" sz="240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》</a:t>
            </a:r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，还是采用小组互查的形式。互相查漏补缺，针对出现的错别字进行纠正。</a:t>
            </a:r>
            <a:endParaRPr lang="zh-CN" altLang="en-US" sz="2400" dirty="0" smtClean="0">
              <a:ln>
                <a:noFill/>
              </a:ln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45160" y="3170718"/>
            <a:ext cx="25146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三、古诗再现</a:t>
            </a:r>
            <a:endParaRPr lang="zh-CN" altLang="en-US" sz="2400" dirty="0" smtClean="0">
              <a:ln>
                <a:noFill/>
              </a:ln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45160" y="3702848"/>
            <a:ext cx="806132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这一环节</a:t>
            </a:r>
            <a:r>
              <a:rPr lang="zh-CN" altLang="en-US" sz="2400" dirty="0">
                <a:sym typeface="+mn-ea"/>
              </a:rPr>
              <a:t>首先进行作者介绍，让学生了解作者及写作背景。接着</a:t>
            </a:r>
            <a:r>
              <a:rPr lang="zh-CN" altLang="en-US" sz="2400" dirty="0" smtClean="0">
                <a:ln>
                  <a:noFill/>
                </a:ln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不仅要强调字的写法，还要解释字义、词义，进而让学生正确理解诗的意思和作者要表达的情感。</a:t>
            </a:r>
            <a:endParaRPr lang="zh-CN" altLang="en-US" sz="2400" dirty="0" smtClean="0">
              <a:ln>
                <a:noFill/>
              </a:ln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</p:bldLst>
  </p:timing>
</p:sld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5869</Words>
  <Application>WPS 演示</Application>
  <PresentationFormat>全屏显示(16:9)</PresentationFormat>
  <Paragraphs>485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9" baseType="lpstr">
      <vt:lpstr>Arial</vt:lpstr>
      <vt:lpstr>宋体</vt:lpstr>
      <vt:lpstr>Wingdings</vt:lpstr>
      <vt:lpstr>黑体</vt:lpstr>
      <vt:lpstr>微软雅黑</vt:lpstr>
      <vt:lpstr>Arial Unicode MS</vt:lpstr>
      <vt:lpstr>Calibri</vt:lpstr>
      <vt:lpstr>Xingkai SC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3588.pptx</dc:title>
  <dc:creator/>
  <cp:lastModifiedBy>秋日宁静</cp:lastModifiedBy>
  <cp:revision>525</cp:revision>
  <dcterms:created xsi:type="dcterms:W3CDTF">2017-03-17T02:28:00Z</dcterms:created>
  <dcterms:modified xsi:type="dcterms:W3CDTF">2020-06-08T12:27:59Z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