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2"/>
  </p:notesMasterIdLst>
  <p:sldIdLst>
    <p:sldId id="1367" r:id="rId3"/>
    <p:sldId id="1310" r:id="rId4"/>
    <p:sldId id="1311" r:id="rId5"/>
    <p:sldId id="1368" r:id="rId6"/>
    <p:sldId id="1313" r:id="rId7"/>
    <p:sldId id="1369" r:id="rId8"/>
    <p:sldId id="1370" r:id="rId9"/>
    <p:sldId id="1474" r:id="rId10"/>
    <p:sldId id="1475" r:id="rId11"/>
    <p:sldId id="1476" r:id="rId12"/>
    <p:sldId id="1489" r:id="rId13"/>
    <p:sldId id="1490" r:id="rId14"/>
    <p:sldId id="1496" r:id="rId15"/>
    <p:sldId id="1497" r:id="rId16"/>
    <p:sldId id="1491" r:id="rId17"/>
    <p:sldId id="1500" r:id="rId18"/>
    <p:sldId id="1502" r:id="rId19"/>
    <p:sldId id="1503" r:id="rId20"/>
    <p:sldId id="1552" r:id="rId21"/>
    <p:sldId id="1553" r:id="rId22"/>
    <p:sldId id="1554" r:id="rId23"/>
    <p:sldId id="1555" r:id="rId24"/>
    <p:sldId id="1556" r:id="rId25"/>
    <p:sldId id="1557" r:id="rId26"/>
    <p:sldId id="1558" r:id="rId27"/>
    <p:sldId id="1559" r:id="rId28"/>
    <p:sldId id="1511" r:id="rId29"/>
    <p:sldId id="1512" r:id="rId30"/>
    <p:sldId id="1513" r:id="rId31"/>
    <p:sldId id="1514" r:id="rId32"/>
    <p:sldId id="1516" r:id="rId33"/>
    <p:sldId id="1517" r:id="rId34"/>
    <p:sldId id="1521" r:id="rId35"/>
    <p:sldId id="1522" r:id="rId36"/>
    <p:sldId id="1519" r:id="rId37"/>
    <p:sldId id="1518" r:id="rId38"/>
    <p:sldId id="1528" r:id="rId39"/>
    <p:sldId id="1532" r:id="rId40"/>
    <p:sldId id="1533" r:id="rId41"/>
    <p:sldId id="1534" r:id="rId42"/>
    <p:sldId id="1536" r:id="rId43"/>
    <p:sldId id="1531" r:id="rId44"/>
    <p:sldId id="1529" r:id="rId45"/>
    <p:sldId id="1539" r:id="rId46"/>
    <p:sldId id="1537" r:id="rId47"/>
    <p:sldId id="1560" r:id="rId48"/>
    <p:sldId id="1561" r:id="rId49"/>
    <p:sldId id="1562" r:id="rId50"/>
    <p:sldId id="1563" r:id="rId51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56"/>
    </p:embeddedFont>
    <p:embeddedFont>
      <p:font typeface="楷体" panose="02010609060101010101" pitchFamily="49" charset="-122"/>
      <p:regular r:id="rId57"/>
    </p:embeddedFont>
    <p:embeddedFont>
      <p:font typeface="Calibri" panose="020F0502020204030204" charset="0"/>
      <p:regular r:id="rId58"/>
      <p:bold r:id="rId59"/>
      <p:italic r:id="rId60"/>
      <p:boldItalic r:id="rId6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FF"/>
    <a:srgbClr val="0000FF"/>
    <a:srgbClr val="ECAAC3"/>
    <a:srgbClr val="98D267"/>
    <a:srgbClr val="FFFFFF"/>
    <a:srgbClr val="D1F5B8"/>
    <a:srgbClr val="D2F5B9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45" autoAdjust="0"/>
    <p:restoredTop sz="94424" autoAdjust="0"/>
  </p:normalViewPr>
  <p:slideViewPr>
    <p:cSldViewPr>
      <p:cViewPr>
        <p:scale>
          <a:sx n="100" d="100"/>
          <a:sy n="100" d="100"/>
        </p:scale>
        <p:origin x="-504" y="-288"/>
      </p:cViewPr>
      <p:guideLst>
        <p:guide orient="horz" pos="18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font" Target="fonts/font6.fntdata"/><Relationship Id="rId60" Type="http://schemas.openxmlformats.org/officeDocument/2006/relationships/font" Target="fonts/font5.fntdata"/><Relationship Id="rId6" Type="http://schemas.openxmlformats.org/officeDocument/2006/relationships/slide" Target="slides/slide4.xml"/><Relationship Id="rId59" Type="http://schemas.openxmlformats.org/officeDocument/2006/relationships/font" Target="fonts/font4.fntdata"/><Relationship Id="rId58" Type="http://schemas.openxmlformats.org/officeDocument/2006/relationships/font" Target="fonts/font3.fntdata"/><Relationship Id="rId57" Type="http://schemas.openxmlformats.org/officeDocument/2006/relationships/font" Target="fonts/font2.fntdata"/><Relationship Id="rId56" Type="http://schemas.openxmlformats.org/officeDocument/2006/relationships/font" Target="fonts/font1.fntdata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F523EE6-E698-4786-83CD-52F2138E206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00328DF-5ACE-441F-A9CA-EADF63B8B98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/>
          <p:cNvSpPr txBox="1"/>
          <p:nvPr/>
        </p:nvSpPr>
        <p:spPr>
          <a:xfrm>
            <a:off x="1763688" y="1768624"/>
            <a:ext cx="5616623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专项</a:t>
            </a:r>
            <a:r>
              <a:rPr lang="zh-CN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复习</a:t>
            </a:r>
            <a:endParaRPr lang="zh-CN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-36512" y="121776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13" y="95821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   语文    </a:t>
            </a:r>
            <a:r>
              <a:rPr lang="zh-CN" altLang="en-US" sz="1200" dirty="0"/>
              <a:t>五</a:t>
            </a:r>
            <a:r>
              <a:rPr lang="zh-CN" altLang="en-US" sz="1200" dirty="0" smtClean="0"/>
              <a:t>年级    上册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2563" y="550863"/>
            <a:ext cx="4019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扩写句子。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82563" y="2414588"/>
            <a:ext cx="8424862" cy="1722437"/>
          </a:xfrm>
          <a:prstGeom prst="borderCallout1">
            <a:avLst>
              <a:gd name="adj1" fmla="val 56832"/>
              <a:gd name="adj2" fmla="val 1235"/>
              <a:gd name="adj3" fmla="val 113871"/>
              <a:gd name="adj4" fmla="val -1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扩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句之后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让人们知道是一对什么样的眼睛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疲惫，以及怎样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望着我---吃惊地。这样使句子的表达效果更好。但注意:扩充的词语要与原句搭配得当。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2563" y="1127125"/>
            <a:ext cx="52689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眼睛望着我。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2563" y="1701800"/>
            <a:ext cx="5872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一对眼神疲惫的眼睛吃惊地望着我。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2563" y="550863"/>
            <a:ext cx="4019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缩写句子。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82563" y="2414588"/>
            <a:ext cx="8424862" cy="1128712"/>
          </a:xfrm>
          <a:prstGeom prst="borderCallout1">
            <a:avLst>
              <a:gd name="adj1" fmla="val 56832"/>
              <a:gd name="adj2" fmla="val 1235"/>
              <a:gd name="adj3" fmla="val 113871"/>
              <a:gd name="adj4" fmla="val -1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缩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句之后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句子表达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简洁、明了，让人们一看就知道要表达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的意思是什么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8450" y="1073150"/>
            <a:ext cx="6734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七八十台缝纫机发出的噪声震耳欲聋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8450" y="1647825"/>
            <a:ext cx="2671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噪声震耳欲聋。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3525" y="550863"/>
            <a:ext cx="4019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修改病句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6600825" y="2225675"/>
            <a:ext cx="1963738" cy="692150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用词不当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3525" y="1127125"/>
            <a:ext cx="6734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①渐渐它胆子大了，就躺在我的书桌上 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3525" y="1701800"/>
            <a:ext cx="7116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渐渐它胆子大了，就落在我的书桌上。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3525" y="3048000"/>
            <a:ext cx="5516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②笔尖一动，流泻下一时的感受。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63525" y="3679825"/>
            <a:ext cx="70596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我笔尖一动，流泻下一时的感受。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6508750" y="3508375"/>
            <a:ext cx="1965325" cy="693738"/>
          </a:xfrm>
          <a:prstGeom prst="borderCallout1">
            <a:avLst>
              <a:gd name="adj1" fmla="val 56832"/>
              <a:gd name="adj2" fmla="val 1235"/>
              <a:gd name="adj3" fmla="val 16300"/>
              <a:gd name="adj4" fmla="val -3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成分残缺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形标注 1 11"/>
          <p:cNvSpPr/>
          <p:nvPr/>
        </p:nvSpPr>
        <p:spPr>
          <a:xfrm>
            <a:off x="6600825" y="2225675"/>
            <a:ext cx="1963738" cy="692150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搭配不当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563" y="935038"/>
            <a:ext cx="8509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从此以后他们两个成为好朋友，勾心斗角保卫赵国。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563" y="1565275"/>
            <a:ext cx="9250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从此以后他们两个成为好朋友，同心协力保卫赵国。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563" y="2909888"/>
            <a:ext cx="5160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④构成了家乡的一道风景搭石。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563" y="3543300"/>
            <a:ext cx="70596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搭石构成了家乡的一道风景。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5889625" y="3563938"/>
            <a:ext cx="1965325" cy="693737"/>
          </a:xfrm>
          <a:prstGeom prst="borderCallout1">
            <a:avLst>
              <a:gd name="adj1" fmla="val 56832"/>
              <a:gd name="adj2" fmla="val 1235"/>
              <a:gd name="adj3" fmla="val 16300"/>
              <a:gd name="adj4" fmla="val -3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语序颠倒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形标注 1 11"/>
          <p:cNvSpPr/>
          <p:nvPr/>
        </p:nvSpPr>
        <p:spPr>
          <a:xfrm>
            <a:off x="5259388" y="1962150"/>
            <a:ext cx="1963737" cy="692150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语义重复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2075" y="542925"/>
            <a:ext cx="80724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⑤经常到山里的人，大概差不多都见过这样的情景。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2075" y="1220788"/>
            <a:ext cx="87026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经常到山里的人，大概都见过这样的情景。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113" y="2773363"/>
            <a:ext cx="10026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⑥这种问题往往看起来很大，却直接关系到部队的战斗力。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113" y="3368675"/>
            <a:ext cx="909161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改正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这种问题往往看起来很小，却直接关系到部队的战斗力。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6049963" y="3829050"/>
            <a:ext cx="1965325" cy="692150"/>
          </a:xfrm>
          <a:prstGeom prst="borderCallout1">
            <a:avLst>
              <a:gd name="adj1" fmla="val 56832"/>
              <a:gd name="adj2" fmla="val 1235"/>
              <a:gd name="adj3" fmla="val 16300"/>
              <a:gd name="adj4" fmla="val -3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前后矛盾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2563" y="423863"/>
            <a:ext cx="4019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句子排序。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3898900" y="3981450"/>
            <a:ext cx="3406775" cy="6588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按事情发展顺序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4300" y="1168400"/>
            <a:ext cx="8729663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/>
              <a:t>   </a:t>
            </a:r>
            <a:r>
              <a:rPr lang="zh-CN" altLang="en-US" sz="2400" dirty="0"/>
              <a:t>   </a:t>
            </a:r>
            <a:r>
              <a:rPr lang="zh-CN" altLang="en-US" sz="2400" dirty="0" smtClean="0"/>
              <a:t>   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刹那间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吹散了满天的乌云。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忽然之间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，狂风席卷大地。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在望湖楼上往下看去，西湖上水平如镜、水天一色的风光让人心旷神怡、流连忘返。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74068" y="1168400"/>
            <a:ext cx="7223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(2)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74068" y="2006599"/>
            <a:ext cx="7223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74068" y="2873375"/>
            <a:ext cx="7223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5"/>
          <p:cNvSpPr txBox="1">
            <a:spLocks noChangeArrowheads="1"/>
          </p:cNvSpPr>
          <p:nvPr/>
        </p:nvSpPr>
        <p:spPr bwMode="auto">
          <a:xfrm>
            <a:off x="207963" y="522288"/>
            <a:ext cx="8728075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)十天过去了，幼芽变成了嫩叶，形状像一个个巴掌绿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可爱。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)一天清晨，我去浇水时发现它已出芽了。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)春天来了，我们和老师一起在校园种下了蓖麻籽。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)夏天来了，叶子大得像一把把扇子。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)花落了，结出一颗颗淡绿色的小果实，还有淡淡的红色。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)慢慢地开出了小花，花柱。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)秋天到了，我们的蓖麻收获了。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15616" y="522287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27523" y="183594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73946" y="2714159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27523" y="1389858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73946" y="3101509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71167" y="3939902"/>
            <a:ext cx="5492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71167" y="4401205"/>
            <a:ext cx="4746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5630863" y="3451225"/>
            <a:ext cx="3406775" cy="6302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按时间发展顺序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1362075" y="1019175"/>
            <a:ext cx="31115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1746" name="文本框 4"/>
          <p:cNvSpPr txBox="1">
            <a:spLocks noChangeArrowheads="1"/>
          </p:cNvSpPr>
          <p:nvPr/>
        </p:nvSpPr>
        <p:spPr bwMode="auto">
          <a:xfrm>
            <a:off x="234950" y="803275"/>
            <a:ext cx="8674100" cy="3754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)一听到这熟悉的叫声，我就猜准它一定生蛋了。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)我高兴地把蛋拣在手里，还热乎乎的呢。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)跨进屋门，果然，一个鹅蛋似的双黄蛋躺在鸡窝里。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)一天下午，我参加学习小组后回家，老远就听到我家的那只老母鸡“咯咯哒”“咯咯哒”地在房子里叫个不停。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88243" y="818575"/>
            <a:ext cx="4524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88243" y="1651218"/>
            <a:ext cx="4524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88243" y="2092543"/>
            <a:ext cx="4524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88243" y="2931790"/>
            <a:ext cx="5556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3786187" y="3983037"/>
            <a:ext cx="3876675" cy="6064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按空间推移的顺序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4"/>
          <p:cNvSpPr txBox="1">
            <a:spLocks noChangeArrowheads="1"/>
          </p:cNvSpPr>
          <p:nvPr/>
        </p:nvSpPr>
        <p:spPr bwMode="auto">
          <a:xfrm>
            <a:off x="492125" y="1584325"/>
            <a:ext cx="63722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770" name="文本框 6"/>
          <p:cNvSpPr txBox="1">
            <a:spLocks noChangeArrowheads="1"/>
          </p:cNvSpPr>
          <p:nvPr/>
        </p:nvSpPr>
        <p:spPr bwMode="auto">
          <a:xfrm>
            <a:off x="-41275" y="447675"/>
            <a:ext cx="9226550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)它的树干又粗又高，枝叶特别茂盛。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)银杏树又叫白果树。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)银杏的果实很像杏，我们平时买的白果实际上是银杏的核，它富有营养，是一种绿色保健食品。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)这一片片叶子像精美的小纸扇，又像漂亮的蝴蝶翅膀。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)每年四月份，当成群的蜜蜂在繁茂的枝叶间忙碌的时候，人们才注意到银杏树开花了。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(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)原来是因为无论是它的雄花还是雌花，都很不显眼。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99592" y="447675"/>
            <a:ext cx="3635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99592" y="898525"/>
            <a:ext cx="3635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99592" y="1357313"/>
            <a:ext cx="3635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99592" y="2149475"/>
            <a:ext cx="3635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28168" y="3003798"/>
            <a:ext cx="334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28168" y="3810347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813074" y="4443958"/>
            <a:ext cx="5905500" cy="45720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按先总述后分述或先分述后总述顺序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152400" y="1439863"/>
            <a:ext cx="9102725" cy="3106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①和例向句意不同的一句是(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例句，你没有看见他们怎样地急着要到那儿去吗?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A.你没有看见他们怎样地急着要到那儿去。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B.难道你没有看见他们怎样地急着要到那儿去吗?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C.你应该看见他们怎样地急着要到那儿去。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D.你不是看见他们怎样地急着要到那儿去吗?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4" name="文本框 5"/>
          <p:cNvSpPr txBox="1">
            <a:spLocks noChangeArrowheads="1"/>
          </p:cNvSpPr>
          <p:nvPr/>
        </p:nvSpPr>
        <p:spPr bwMode="auto">
          <a:xfrm>
            <a:off x="152400" y="917575"/>
            <a:ext cx="1604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选择。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95825" y="1439863"/>
            <a:ext cx="3635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6" name="文本框 10"/>
          <p:cNvSpPr txBox="1">
            <a:spLocks noChangeArrowheads="1"/>
          </p:cNvSpPr>
          <p:nvPr/>
        </p:nvSpPr>
        <p:spPr bwMode="auto">
          <a:xfrm>
            <a:off x="152400" y="395288"/>
            <a:ext cx="2671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八、巩固练习。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4775" y="515938"/>
            <a:ext cx="1962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一、比喻句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4775" y="1171575"/>
            <a:ext cx="8362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所以你们要像花生，它虽然不好看，可是很有用。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4775" y="3582988"/>
            <a:ext cx="7386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她搂住了我，赞扬声雨点般的落在我身上。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703262" y="1946275"/>
            <a:ext cx="7397129" cy="1384300"/>
          </a:xfrm>
          <a:prstGeom prst="borderCallout1">
            <a:avLst>
              <a:gd name="adj1" fmla="val 37347"/>
              <a:gd name="adj2" fmla="val 5648"/>
              <a:gd name="adj3" fmla="val -28559"/>
              <a:gd name="adj4" fmla="val 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把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比喻成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，告诉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做人的道理，让人更能够接受，理解。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93663" y="587375"/>
            <a:ext cx="8556625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②下列句子中没有语病的一项是(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A.阅读课外书籍可以使我们增长知识和写作水平。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B.雨一来，便放假了。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C.班长接受了虚心地同学们的建议。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D.至于书里的意思，先生从来不讲。</a:t>
            </a:r>
            <a:endParaRPr lang="zh-CN" altLang="en-US" sz="2800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384800" y="587375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196850" y="587375"/>
            <a:ext cx="8555038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③下列各句中没有使用修辞手法的一项是(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A.他们也有他们的妈妈，就像我有我自己的妈妈一样。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B.白鹭本身不就是一首很优美的歌吗?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C.它不会像狗一样叫，不会像猫一样叫，也不会像牛那样哞哞叫，更不会像马。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D.秋风吹来，落叶在林间飞舞。</a:t>
            </a:r>
            <a:endParaRPr lang="zh-CN" altLang="en-US" sz="2800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38950" y="587375"/>
            <a:ext cx="3635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25400" y="587375"/>
            <a:ext cx="8772525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④下列修辞手法或说明方法判断不正确的一项是(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A.全年，整个村庄都浸在桂花的香气里。(夸张)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B.秦王我都不怕，还会怕廉将军吗?(疑问)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C.太阳离我们有一亿五千万千米远。(列数字)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D.松鼠有一条帽缨形的美丽尾巴，显得格外漂亮。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(打比方)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767638" y="58737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322263" y="506413"/>
            <a:ext cx="7351712" cy="418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⑤下面的句子不是祈使句的是(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A.请您给我讲讲吧!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B.橘子、柿子你挤我碰，争着要让人们去摘呢!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C.咱们捉迷藏玩吧!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D.谁偷了嘴，罚扫地三天，不给东西吃!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384800" y="587375"/>
            <a:ext cx="361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>
            <a:spLocks noChangeArrowheads="1"/>
          </p:cNvSpPr>
          <p:nvPr/>
        </p:nvSpPr>
        <p:spPr bwMode="auto">
          <a:xfrm>
            <a:off x="225425" y="587375"/>
            <a:ext cx="8693150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⑥下列句子，关联词使用不正确的一项是 (   )。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早晨，草地不是一片金黄，而是一片碧绿。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B.因为他近视，所以没有发现漏刮了一根胡子。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C.哪怕是一只夜莺，他们也会给打下来。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D.如果从前没干过这一行，但是我好像有剃头的天分。</a:t>
            </a: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137400" y="587375"/>
            <a:ext cx="3635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254000" y="587375"/>
            <a:ext cx="8199438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⑦下面的省略号与其他用法不同的是(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A.你瞧，这多像两只棕红色的小鸟，在秋天里变得金黄的叶丛间，愉快地蹦跳着、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B.我国东北的小兴安岭，有数不清的红松、白桦、栎树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C.男孩说:“没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我没看见。”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D.凤尾竹的影子，在洁白的粉墙上摇晃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278563" y="58737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104775" y="587375"/>
            <a:ext cx="828040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⑧下面说法错误的一项是(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A.《桂花雨》这篇课文是琦君写的，表达了作者对家乡的怀念。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B.《太阳》是一篇说明文，文中主要用了举例子、列数字、打比方等说明方法。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C.《鸟的天堂》的作者是老舍。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D.“负荆请罪”出自《史记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•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廉颇蔺相如列传》，讲述了发生在赵国首都邯郸廉颇和蔺相如的故事。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84663" y="58737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43520" y="2101850"/>
            <a:ext cx="871569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完晚饭，妈妈坐在沙发上一边看电视，一边织毛衣。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6" name="文本框 1"/>
          <p:cNvSpPr txBox="1">
            <a:spLocks noChangeArrowheads="1"/>
          </p:cNvSpPr>
          <p:nvPr/>
        </p:nvSpPr>
        <p:spPr bwMode="auto">
          <a:xfrm>
            <a:off x="104775" y="428625"/>
            <a:ext cx="51609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用句子中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线的词语写句子。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7" name="文本框 2"/>
          <p:cNvSpPr txBox="1">
            <a:spLocks noChangeArrowheads="1"/>
          </p:cNvSpPr>
          <p:nvPr/>
        </p:nvSpPr>
        <p:spPr bwMode="auto">
          <a:xfrm>
            <a:off x="104775" y="1147763"/>
            <a:ext cx="89931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姑娘穿上衣裳，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一边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梳她长长的黑头发，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一边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跟牛郎谈话。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8" name="文本框 3"/>
          <p:cNvSpPr txBox="1">
            <a:spLocks noChangeArrowheads="1"/>
          </p:cNvSpPr>
          <p:nvPr/>
        </p:nvSpPr>
        <p:spPr bwMode="auto">
          <a:xfrm>
            <a:off x="104775" y="3019425"/>
            <a:ext cx="7366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园中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不仅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有西洋建筑，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有民族景观。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0228" y="3740149"/>
            <a:ext cx="857168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我们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学校不仅有篮球场地、足球场地，还有乒乓球场地。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2875" y="1546225"/>
            <a:ext cx="88963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遇到困难不要抱怨,既然改变不了过去,那就改变未来。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0" name="文本框 2"/>
          <p:cNvSpPr txBox="1">
            <a:spLocks noChangeArrowheads="1"/>
          </p:cNvSpPr>
          <p:nvPr/>
        </p:nvSpPr>
        <p:spPr bwMode="auto">
          <a:xfrm>
            <a:off x="142875" y="701675"/>
            <a:ext cx="89947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牛郎告诉织女，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既然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天上没什么好，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不用回去了。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1" name="文本框 3"/>
          <p:cNvSpPr txBox="1">
            <a:spLocks noChangeArrowheads="1"/>
          </p:cNvSpPr>
          <p:nvPr/>
        </p:nvSpPr>
        <p:spPr bwMode="auto">
          <a:xfrm>
            <a:off x="142875" y="2390775"/>
            <a:ext cx="87185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太阳离我们太远了，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看上去只有盘子那么大。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2875" y="3235325"/>
            <a:ext cx="6584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因为她的穿着与众不同，所以引人注目。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3063" y="1827213"/>
            <a:ext cx="88265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也许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你的语文成绩非常好，不过要取得更好的成绩，仍需要努力。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34" name="文本框 2"/>
          <p:cNvSpPr txBox="1">
            <a:spLocks noChangeArrowheads="1"/>
          </p:cNvSpPr>
          <p:nvPr/>
        </p:nvSpPr>
        <p:spPr bwMode="auto">
          <a:xfrm>
            <a:off x="373063" y="712788"/>
            <a:ext cx="89931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⑤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也许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你跑得很快，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要是你跟猎豹或鸵鸟赛跑的话，就一点赢得希望也没有了。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35" name="文本框 3"/>
          <p:cNvSpPr txBox="1">
            <a:spLocks noChangeArrowheads="1"/>
          </p:cNvSpPr>
          <p:nvPr/>
        </p:nvSpPr>
        <p:spPr bwMode="auto">
          <a:xfrm>
            <a:off x="373063" y="2941638"/>
            <a:ext cx="871696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⑥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大鸟在笼里生气地叫一声，它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立即飞回笼里去。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5288" y="3867150"/>
            <a:ext cx="59298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只要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我们努力了，就无愧于心。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0975" y="1416050"/>
            <a:ext cx="89916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只要大鸟在笼中生气地叫一声，它就立即飞回笼去。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0975" y="665163"/>
            <a:ext cx="19605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二、拟人句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0975" y="3446463"/>
            <a:ext cx="878363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她用宽大的衣衫当着风寒，却捧起沉甸甸的果实奉献人间。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819275" y="2009775"/>
            <a:ext cx="5413375" cy="1285875"/>
          </a:xfrm>
          <a:prstGeom prst="borderCallout1">
            <a:avLst>
              <a:gd name="adj1" fmla="val 37347"/>
              <a:gd name="adj2" fmla="val 5648"/>
              <a:gd name="adj3" fmla="val -20750"/>
              <a:gd name="adj4" fmla="val -32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运用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拟人的修辞手法，写出了珍珠鸟很有灵性，让我们产生喜爱之情。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文本框 2"/>
          <p:cNvSpPr txBox="1">
            <a:spLocks noChangeArrowheads="1"/>
          </p:cNvSpPr>
          <p:nvPr/>
        </p:nvSpPr>
        <p:spPr bwMode="auto">
          <a:xfrm>
            <a:off x="104775" y="1111747"/>
            <a:ext cx="8994775" cy="3970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书，被人们称为人类文明的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长生果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白鹭本身就是一首很优美的歌吗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?(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珍珠鸟神气十足地站在书架上。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下课了，同学们就像出笼的小鸟，有的踢毽子，有的跳皮筋、有的做游戏，热闹极了。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6133" y="1951286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反问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44208" y="2827586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拟人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44208" y="406717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排比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961858" y="1071563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比喻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5058" name="文本框 1"/>
          <p:cNvSpPr txBox="1">
            <a:spLocks noChangeArrowheads="1"/>
          </p:cNvSpPr>
          <p:nvPr/>
        </p:nvSpPr>
        <p:spPr bwMode="auto">
          <a:xfrm>
            <a:off x="104775" y="428625"/>
            <a:ext cx="55165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判断下列句子所用的修辞手法。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616575" y="88900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反问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76200" y="889000"/>
            <a:ext cx="8993188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⑤校长他都不怕，还会怕老师吗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⑥这巴掌大的地方，怎么住下我们三个人。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⑦啊，真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下雨，好香的雨啊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!(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⑧春天到了，小鸟在枝头欢快地歌唱。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18375" y="174625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夸张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513513" y="343058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拟人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195888" y="2613025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比喻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"/>
          <p:cNvSpPr txBox="1">
            <a:spLocks noChangeArrowheads="1"/>
          </p:cNvSpPr>
          <p:nvPr/>
        </p:nvSpPr>
        <p:spPr bwMode="auto">
          <a:xfrm>
            <a:off x="127000" y="520700"/>
            <a:ext cx="3027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修改下列病句。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825" y="2195513"/>
            <a:ext cx="4805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父母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为了孩子，付出了很多。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矩形 13"/>
          <p:cNvSpPr>
            <a:spLocks noChangeArrowheads="1"/>
          </p:cNvSpPr>
          <p:nvPr/>
        </p:nvSpPr>
        <p:spPr bwMode="auto">
          <a:xfrm>
            <a:off x="504825" y="1325563"/>
            <a:ext cx="4449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为了孩子，付出了很多。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04825" y="3067050"/>
            <a:ext cx="4094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他诡计多端，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很机灵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4825" y="3937000"/>
            <a:ext cx="3738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他诡计多端，很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狡猾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-11113" y="1677988"/>
            <a:ext cx="91551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0" hangingPunct="0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我的诗写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很糟糕，但是母亲仍一如既往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鼓励我。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-11114" y="727075"/>
            <a:ext cx="91551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 eaLnBrk="0" hangingPunc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即使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我的诗写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很糟糕，也母亲仍一如既往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鼓励我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-11113" y="2628900"/>
            <a:ext cx="4805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我猜想他今天一定不来了。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1113" y="3579813"/>
            <a:ext cx="8820151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我猜想他今天不来了。或我肯定他今天一定不来了。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5"/>
          <p:cNvSpPr txBox="1">
            <a:spLocks noChangeArrowheads="1"/>
          </p:cNvSpPr>
          <p:nvPr/>
        </p:nvSpPr>
        <p:spPr bwMode="auto">
          <a:xfrm>
            <a:off x="287338" y="666750"/>
            <a:ext cx="7650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记得七八岁的时候，我第一次写了第一首诗。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338" y="1584325"/>
            <a:ext cx="693896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记得七八岁的时候，我第一次写了一首诗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记得七八岁的时候，我写了第一首诗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87338" y="2955925"/>
            <a:ext cx="6227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这明月高悬、繁星满天的夜空真美。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87338" y="3873500"/>
            <a:ext cx="8361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这繁星满天的夜空真美。或这明月高悬的夜空真美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>
            <a:spLocks noChangeArrowheads="1"/>
          </p:cNvSpPr>
          <p:nvPr/>
        </p:nvSpPr>
        <p:spPr bwMode="auto">
          <a:xfrm>
            <a:off x="357188" y="1247775"/>
            <a:ext cx="8029575" cy="353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)作文果然有了进步。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)自己不动脑子，作文简直是七拼八凑。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)以前，我每写篇作文，都要先找别人的文章来参考。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) 此后，我就试着用自己的话写真实的故事。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)老师在我的作文后面批着:“不真实，要用自己的话写真实的故事。”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900" y="1287463"/>
            <a:ext cx="3635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6438" y="1652588"/>
            <a:ext cx="381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6438" y="2012950"/>
            <a:ext cx="381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6438" y="2947988"/>
            <a:ext cx="381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6438" y="3367088"/>
            <a:ext cx="381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357188" y="531813"/>
            <a:ext cx="30273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给下列句子排序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-53975" y="371475"/>
            <a:ext cx="9090025" cy="440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 )小溪的一边是果园。春天，花香弥漫;秋天，硕果累累。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 )田野的尽头， 连绵起伏的山峰犹如大海里起伏的波涛。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 )溪水是那么清澈、明净，水里的小鱼无忧无虑地游来游去。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 )山腰的公路，像一条银灰色的带子飘向远方。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    )一条小溪从我们村里流过。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)小溪的另一边是田野。如今沉甸甸的麦穗，正点着头报告丰收的喜讯。       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0" y="3425825"/>
            <a:ext cx="352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2125663"/>
            <a:ext cx="363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371475"/>
            <a:ext cx="363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4175" y="380682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475" y="1247775"/>
            <a:ext cx="361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988" y="2903538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1"/>
          <p:cNvSpPr txBox="1">
            <a:spLocks noChangeArrowheads="1"/>
          </p:cNvSpPr>
          <p:nvPr/>
        </p:nvSpPr>
        <p:spPr bwMode="auto">
          <a:xfrm>
            <a:off x="155575" y="1292225"/>
            <a:ext cx="3308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赞赏诗。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5575" y="2051050"/>
            <a:ext cx="772519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一定会比母亲更加赞赏我这首精彩的诗。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5575" y="3568700"/>
            <a:ext cx="86899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舍己为人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的海力布把大山要崩塌的消息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告诉了乡亲们。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28" name="文本框 5"/>
          <p:cNvSpPr txBox="1">
            <a:spLocks noChangeArrowheads="1"/>
          </p:cNvSpPr>
          <p:nvPr/>
        </p:nvSpPr>
        <p:spPr bwMode="auto">
          <a:xfrm>
            <a:off x="155575" y="2809875"/>
            <a:ext cx="86899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海力布把消息告诉了乡亲们。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2229" name="文本框 3"/>
          <p:cNvSpPr txBox="1">
            <a:spLocks noChangeArrowheads="1"/>
          </p:cNvSpPr>
          <p:nvPr/>
        </p:nvSpPr>
        <p:spPr bwMode="auto">
          <a:xfrm>
            <a:off x="155575" y="533400"/>
            <a:ext cx="3027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扩写下列句子。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1"/>
          <p:cNvSpPr txBox="1">
            <a:spLocks noChangeArrowheads="1"/>
          </p:cNvSpPr>
          <p:nvPr/>
        </p:nvSpPr>
        <p:spPr bwMode="auto">
          <a:xfrm>
            <a:off x="327025" y="668338"/>
            <a:ext cx="3306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③我买了罐头。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7025" y="1543050"/>
            <a:ext cx="7294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我用那一元五角钱给母亲买了一听水果罐头。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3614738"/>
            <a:ext cx="4805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信赖往往创造出美好的境界。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252" name="文本框 5"/>
          <p:cNvSpPr txBox="1">
            <a:spLocks noChangeArrowheads="1"/>
          </p:cNvSpPr>
          <p:nvPr/>
        </p:nvSpPr>
        <p:spPr bwMode="auto">
          <a:xfrm>
            <a:off x="327025" y="2762250"/>
            <a:ext cx="86899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④信赖创造境界。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 flipH="1">
            <a:off x="552450" y="703263"/>
            <a:ext cx="47117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太阳落下了山坡。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52450" y="1492250"/>
            <a:ext cx="51625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火红的太阳慢慢地落下了山坡。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2450" y="2578100"/>
            <a:ext cx="2317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他望着夜空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52450" y="3343275"/>
            <a:ext cx="5873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他出神地望着布满星星的寒冷夜空。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9388" y="1187450"/>
            <a:ext cx="8588375" cy="138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那雪白的蓑毛，那全身的流线型结构，那铁色的长喙，那青色的脚，增之一分则嫌长，减之一分则嫌短，素之一忽则嫌白，黛之一忽则嫌黑。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9388" y="539750"/>
            <a:ext cx="19605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三、排比句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2763838" y="3806825"/>
            <a:ext cx="2540000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" name="线形标注 1 33"/>
          <p:cNvSpPr/>
          <p:nvPr/>
        </p:nvSpPr>
        <p:spPr>
          <a:xfrm>
            <a:off x="1327150" y="2984500"/>
            <a:ext cx="6917258" cy="1128713"/>
          </a:xfrm>
          <a:prstGeom prst="borderCallout1">
            <a:avLst>
              <a:gd name="adj1" fmla="val 37347"/>
              <a:gd name="adj2" fmla="val 5648"/>
              <a:gd name="adj3" fmla="val -31907"/>
              <a:gd name="adj4" fmla="val -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运用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排比句，分别从颜色、身段大小来写白鹭，突出了白鹭外形的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适宜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1"/>
          <p:cNvSpPr txBox="1">
            <a:spLocks noChangeArrowheads="1"/>
          </p:cNvSpPr>
          <p:nvPr/>
        </p:nvSpPr>
        <p:spPr bwMode="auto">
          <a:xfrm>
            <a:off x="155575" y="1304925"/>
            <a:ext cx="87852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①圆明园的毁灭是中国文化史不可估量的损失。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575" y="2051050"/>
            <a:ext cx="23161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毁灭是损失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5575" y="3546475"/>
            <a:ext cx="59864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圆明园是博物馆、艺术馆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300" name="文本框 5"/>
          <p:cNvSpPr txBox="1">
            <a:spLocks noChangeArrowheads="1"/>
          </p:cNvSpPr>
          <p:nvPr/>
        </p:nvSpPr>
        <p:spPr bwMode="auto">
          <a:xfrm>
            <a:off x="155575" y="2798763"/>
            <a:ext cx="86899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②圆明园是世界上当时最大的博物馆、艺术馆。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5301" name="文本框 3"/>
          <p:cNvSpPr txBox="1">
            <a:spLocks noChangeArrowheads="1"/>
          </p:cNvSpPr>
          <p:nvPr/>
        </p:nvSpPr>
        <p:spPr bwMode="auto">
          <a:xfrm>
            <a:off x="155575" y="557213"/>
            <a:ext cx="3027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缩写下列句子。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>
            <a:spLocks noChangeArrowheads="1"/>
          </p:cNvSpPr>
          <p:nvPr/>
        </p:nvSpPr>
        <p:spPr bwMode="auto">
          <a:xfrm>
            <a:off x="327025" y="668338"/>
            <a:ext cx="7661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松鼠是一种漂亮的小动物。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025" y="1506538"/>
            <a:ext cx="34163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松鼠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是小动物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5" y="3613150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看见人。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6324" name="文本框 5"/>
          <p:cNvSpPr txBox="1">
            <a:spLocks noChangeArrowheads="1"/>
          </p:cNvSpPr>
          <p:nvPr/>
        </p:nvSpPr>
        <p:spPr bwMode="auto">
          <a:xfrm>
            <a:off x="327025" y="2344738"/>
            <a:ext cx="868997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我看见一个极其瘦弱的脊椎弯曲着，头凑到缝纫机板上的人。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1"/>
          <p:cNvSpPr txBox="1">
            <a:spLocks noChangeArrowheads="1"/>
          </p:cNvSpPr>
          <p:nvPr/>
        </p:nvSpPr>
        <p:spPr bwMode="auto">
          <a:xfrm>
            <a:off x="327025" y="668338"/>
            <a:ext cx="84851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万花筒里那千变万化的图案花样，是我最早的抽象美的启迪者吧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41325" y="1720850"/>
            <a:ext cx="39549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图案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花样是启迪者。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3810000"/>
            <a:ext cx="3416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回头看榕树。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348" name="文本框 5"/>
          <p:cNvSpPr txBox="1">
            <a:spLocks noChangeArrowheads="1"/>
          </p:cNvSpPr>
          <p:nvPr/>
        </p:nvSpPr>
        <p:spPr bwMode="auto">
          <a:xfrm>
            <a:off x="327025" y="2543175"/>
            <a:ext cx="86899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当小船向着高塔下面的乡村划去的时候，我回头看那被抛在后面的茂盛的榕树。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3"/>
          <p:cNvSpPr>
            <a:spLocks noChangeArrowheads="1"/>
          </p:cNvSpPr>
          <p:nvPr/>
        </p:nvSpPr>
        <p:spPr bwMode="auto">
          <a:xfrm>
            <a:off x="20638" y="3106738"/>
            <a:ext cx="922972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他向着太阳，向着那片绿色，也向着小岛，行了一个标准的军礼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638" y="4119563"/>
            <a:ext cx="907256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向着老师，向着同学，也向着学校，鞠了一个深深的躬。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8371" name="文本框 1"/>
          <p:cNvSpPr txBox="1">
            <a:spLocks noChangeArrowheads="1"/>
          </p:cNvSpPr>
          <p:nvPr/>
        </p:nvSpPr>
        <p:spPr bwMode="auto">
          <a:xfrm>
            <a:off x="20638" y="1082675"/>
            <a:ext cx="91027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</a:t>
            </a:r>
            <a:r>
              <a:rPr lang="zh-CN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教室前方有一块黑板，不，那不是黑板，那是播种知识的沃土。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638" y="2095500"/>
            <a:ext cx="91027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zh-CN" sz="28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农民</a:t>
            </a:r>
            <a:r>
              <a:rPr lang="zh-CN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的脚下泛着黄泥巴，不，那不是黄泥巴，那是农民播下的希望的种子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8373" name="文本框 5"/>
          <p:cNvSpPr txBox="1">
            <a:spLocks noChangeArrowheads="1"/>
          </p:cNvSpPr>
          <p:nvPr/>
        </p:nvSpPr>
        <p:spPr bwMode="auto">
          <a:xfrm>
            <a:off x="20638" y="501650"/>
            <a:ext cx="3027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8.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仿写下列句子。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1"/>
          <p:cNvSpPr txBox="1">
            <a:spLocks noChangeArrowheads="1"/>
          </p:cNvSpPr>
          <p:nvPr/>
        </p:nvSpPr>
        <p:spPr bwMode="auto">
          <a:xfrm>
            <a:off x="327025" y="896938"/>
            <a:ext cx="8467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③他们俩手拉着手，穿过树林，翻过山头，回到草房。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7025" y="1795463"/>
            <a:ext cx="8467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我们俩肩并着肩，翻过山岗，走过树林，来到湖边。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3590925"/>
            <a:ext cx="7651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阅读民间故事既可以丰富情感，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又能陶冶情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9396" name="文本框 5"/>
          <p:cNvSpPr txBox="1">
            <a:spLocks noChangeArrowheads="1"/>
          </p:cNvSpPr>
          <p:nvPr/>
        </p:nvSpPr>
        <p:spPr bwMode="auto">
          <a:xfrm>
            <a:off x="327025" y="2692400"/>
            <a:ext cx="8689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④阅读民间故事既可以积累知识，又能提升素养。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2"/>
          <p:cNvSpPr>
            <a:spLocks noChangeArrowheads="1"/>
          </p:cNvSpPr>
          <p:nvPr/>
        </p:nvSpPr>
        <p:spPr bwMode="auto">
          <a:xfrm>
            <a:off x="168275" y="2709863"/>
            <a:ext cx="88201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我冲出饭厅，跑进自己的房间，扑到床上失声痛哭起来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275" y="3770313"/>
            <a:ext cx="88550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离开家门，骑上心爱的自行车，来到学校努力学习起来。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0419" name="文本框 9"/>
          <p:cNvSpPr txBox="1">
            <a:spLocks noChangeArrowheads="1"/>
          </p:cNvSpPr>
          <p:nvPr/>
        </p:nvSpPr>
        <p:spPr bwMode="auto">
          <a:xfrm>
            <a:off x="3302000" y="1771650"/>
            <a:ext cx="2540000" cy="73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0420" name="文本框 5"/>
          <p:cNvSpPr txBox="1">
            <a:spLocks noChangeArrowheads="1"/>
          </p:cNvSpPr>
          <p:nvPr/>
        </p:nvSpPr>
        <p:spPr bwMode="auto">
          <a:xfrm>
            <a:off x="168275" y="587375"/>
            <a:ext cx="88217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他们走在路上，忽然乌云密布，狂风怒号，接着就是倾盆大雨。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68275" y="1647825"/>
            <a:ext cx="87503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来到学校，忽然天色暗淡，电闪雷鸣，接着就是暴风骤雨。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文本框 2"/>
          <p:cNvSpPr txBox="1">
            <a:spLocks noChangeArrowheads="1"/>
          </p:cNvSpPr>
          <p:nvPr/>
        </p:nvSpPr>
        <p:spPr bwMode="auto">
          <a:xfrm>
            <a:off x="107504" y="965210"/>
            <a:ext cx="835818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我什么时候能够用自己手中的笔，把那只载着父爱的小船画出来就好了。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(改“被”字句)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白鹭本身不就是一首很优美的歌吗?(改为陈述句)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7504" y="1923678"/>
            <a:ext cx="852646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只载着父爱的小船什么时候能够被我用自己手中的笔画出来就好了。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827584" y="4248150"/>
            <a:ext cx="6381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白鹭本身就是一首很优美的歌。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1444" name="文本框 1"/>
          <p:cNvSpPr txBox="1">
            <a:spLocks noChangeArrowheads="1"/>
          </p:cNvSpPr>
          <p:nvPr/>
        </p:nvSpPr>
        <p:spPr bwMode="auto">
          <a:xfrm>
            <a:off x="228600" y="346075"/>
            <a:ext cx="3028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9.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按要求写句子。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1"/>
          <p:cNvSpPr txBox="1">
            <a:spLocks noChangeArrowheads="1"/>
          </p:cNvSpPr>
          <p:nvPr/>
        </p:nvSpPr>
        <p:spPr bwMode="auto">
          <a:xfrm>
            <a:off x="252413" y="606425"/>
            <a:ext cx="8953500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这里的桂花再香，也比不上家乡院子里的桂花。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(改为反问句)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④蔺相如说:“秦王我都不怕， 还会怕廉将军吗?”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(改为转述句)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2413" y="1630363"/>
            <a:ext cx="8539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这里的桂花再香，难道比得上家乡院子里的桂花香吗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2413" y="3498850"/>
            <a:ext cx="7296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蔺相如说，秦王他都不怕，  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不会怕廉将军。</a:t>
            </a:r>
            <a:endParaRPr lang="zh-CN" altLang="en-US" sz="28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1"/>
          <p:cNvSpPr txBox="1">
            <a:spLocks noChangeArrowheads="1"/>
          </p:cNvSpPr>
          <p:nvPr/>
        </p:nvSpPr>
        <p:spPr bwMode="auto">
          <a:xfrm>
            <a:off x="371475" y="839788"/>
            <a:ext cx="8774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⑤搭石是家乡的一道风景。(改为反问句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1475" y="1703388"/>
            <a:ext cx="5340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搭石难道不是家乡的一道风景吗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1475" y="3432175"/>
            <a:ext cx="5873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草叶上的露珠像珍珠一样十分美丽。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492" name="文本框 5"/>
          <p:cNvSpPr txBox="1">
            <a:spLocks noChangeArrowheads="1"/>
          </p:cNvSpPr>
          <p:nvPr/>
        </p:nvSpPr>
        <p:spPr bwMode="auto">
          <a:xfrm>
            <a:off x="371475" y="2568575"/>
            <a:ext cx="86899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⑥草叶上的露珠十分美丽。(改为比喻句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3"/>
          <p:cNvSpPr>
            <a:spLocks noChangeArrowheads="1"/>
          </p:cNvSpPr>
          <p:nvPr/>
        </p:nvSpPr>
        <p:spPr bwMode="auto">
          <a:xfrm>
            <a:off x="244475" y="2752725"/>
            <a:ext cx="88217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⑧这不正是紧急事吗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(改为陈述句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4475" y="3595688"/>
            <a:ext cx="5048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这正是紧急事。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4515" name="文本框 1"/>
          <p:cNvSpPr txBox="1">
            <a:spLocks noChangeArrowheads="1"/>
          </p:cNvSpPr>
          <p:nvPr/>
        </p:nvSpPr>
        <p:spPr bwMode="auto">
          <a:xfrm>
            <a:off x="244475" y="638175"/>
            <a:ext cx="62880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圆明园是一座举世闻名的皇家园林。 (调换语序换种说法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4475" y="1911350"/>
            <a:ext cx="89328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一座举世闻名的皇家园林是圆明园。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6063" y="1368425"/>
            <a:ext cx="7354887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桂花盛开的时候，不说香飘十里，至少前后十几家邻居，没有不浸在桂花香里。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36550" y="587375"/>
            <a:ext cx="2047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四、夸张句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022350" y="2659063"/>
            <a:ext cx="7222058" cy="1128712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利用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夸张的修辞手法，再加上一个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浸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字，将桂花香描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写得更加传神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、生动。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5263" y="561975"/>
            <a:ext cx="1962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五、反问句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5263" y="1147763"/>
            <a:ext cx="845978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牛那么勤勤恳恳地干活，不好好照顾它，怎么对得起他呢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5263" y="3635375"/>
            <a:ext cx="65369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不是定了赶回舰上吃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饭的吗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990600" y="2266950"/>
            <a:ext cx="7162800" cy="1073150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通过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反问句，更加强调了牛郎要将老牛照顾周到。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3213" y="1420813"/>
            <a:ext cx="78057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1775" y="665163"/>
            <a:ext cx="1962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六、设问句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842963" y="2301875"/>
            <a:ext cx="7162800" cy="1073150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通过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设问句，这样自问自答，体现出将军的不搞特殊化，说明他心中装着战士。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4488" y="1354138"/>
            <a:ext cx="710406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圆明园的毁灭是中国历史上不可估量的损失，也是世界文化史上不可估量的损失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644525"/>
            <a:ext cx="26781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七、感叹句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690563" y="2566988"/>
            <a:ext cx="7161212" cy="1073150"/>
          </a:xfrm>
          <a:prstGeom prst="borderCallout1">
            <a:avLst>
              <a:gd name="adj1" fmla="val 2813"/>
              <a:gd name="adj2" fmla="val -1089"/>
              <a:gd name="adj3" fmla="val -52166"/>
              <a:gd name="adj4" fmla="val 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利用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感叹句，直接表达了作者无比愤怒和痛惜的感情。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4975" y="1317625"/>
            <a:ext cx="4019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仿写句子。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9713" y="601663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八、例题分析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582738" y="3260725"/>
            <a:ext cx="5451475" cy="927100"/>
          </a:xfrm>
          <a:prstGeom prst="borderCallout1">
            <a:avLst>
              <a:gd name="adj1" fmla="val 56832"/>
              <a:gd name="adj2" fmla="val 1235"/>
              <a:gd name="adj3" fmla="val -34452"/>
              <a:gd name="adj4" fmla="val -2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注意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修辞要怡当；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仿句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例句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不能雷同；用词不能重复。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9100" y="1930400"/>
            <a:ext cx="8005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人生像一首诗，有甜美的浪漫，也有严酷的现实。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34975" y="2555875"/>
            <a:ext cx="80613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生活像一首歌，有高亢的欢愉，也有低旋的沉郁。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5107</Words>
  <Application>WPS 演示</Application>
  <PresentationFormat>全屏显示(16:9)</PresentationFormat>
  <Paragraphs>538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Arial</vt:lpstr>
      <vt:lpstr>宋体</vt:lpstr>
      <vt:lpstr>Wingdings</vt:lpstr>
      <vt:lpstr>黑体</vt:lpstr>
      <vt:lpstr>楷体</vt:lpstr>
      <vt:lpstr>微软雅黑</vt:lpstr>
      <vt:lpstr>Arial Unicode MS</vt:lpstr>
      <vt:lpstr>Calibri</vt:lpstr>
      <vt:lpstr>Xingkai SC</vt:lpstr>
      <vt:lpstr>Times New Roman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492</cp:revision>
  <dcterms:created xsi:type="dcterms:W3CDTF">2017-03-17T02:28:00Z</dcterms:created>
  <dcterms:modified xsi:type="dcterms:W3CDTF">2020-06-08T12:27:40Z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