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35" r:id="rId3"/>
    <p:sldId id="1036" r:id="rId5"/>
    <p:sldId id="1037" r:id="rId6"/>
    <p:sldId id="1038" r:id="rId7"/>
    <p:sldId id="1050" r:id="rId8"/>
    <p:sldId id="708" r:id="rId9"/>
    <p:sldId id="1032" r:id="rId10"/>
    <p:sldId id="1041" r:id="rId11"/>
    <p:sldId id="1042" r:id="rId12"/>
    <p:sldId id="1052" r:id="rId13"/>
    <p:sldId id="1053" r:id="rId14"/>
    <p:sldId id="744" r:id="rId15"/>
    <p:sldId id="745" r:id="rId16"/>
    <p:sldId id="1055" r:id="rId17"/>
    <p:sldId id="1057" r:id="rId18"/>
    <p:sldId id="1058" r:id="rId19"/>
    <p:sldId id="1060" r:id="rId20"/>
    <p:sldId id="1061" r:id="rId21"/>
    <p:sldId id="1062" r:id="rId22"/>
    <p:sldId id="1063" r:id="rId23"/>
    <p:sldId id="1064" r:id="rId24"/>
    <p:sldId id="1065" r:id="rId25"/>
    <p:sldId id="1068" r:id="rId26"/>
    <p:sldId id="1069" r:id="rId27"/>
    <p:sldId id="1073" r:id="rId28"/>
    <p:sldId id="1071" r:id="rId29"/>
    <p:sldId id="1033" r:id="rId30"/>
    <p:sldId id="1034" r:id="rId31"/>
    <p:sldId id="746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EE277"/>
    <a:srgbClr val="EAD7B0"/>
    <a:srgbClr val="F4FBD1"/>
    <a:srgbClr val="5BC2FE"/>
    <a:srgbClr val="FE5430"/>
    <a:srgbClr val="42FFFF"/>
    <a:srgbClr val="2D6C95"/>
    <a:srgbClr val="0E618B"/>
    <a:srgbClr val="437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8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EF0D6-13E1-495F-908E-1557F043D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>
                <a:solidFill>
                  <a:srgbClr val="4A452A"/>
                </a:solidFill>
              </a:rPr>
              <a:t>PPT</a:t>
            </a:r>
            <a:r>
              <a:rPr lang="zh-CN" altLang="en-US">
                <a:solidFill>
                  <a:srgbClr val="4A452A"/>
                </a:solidFill>
              </a:rPr>
              <a:t>模板：</a:t>
            </a:r>
            <a:r>
              <a:rPr lang="en-US" altLang="zh-CN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>
                <a:solidFill>
                  <a:srgbClr val="4A452A"/>
                </a:solidFill>
              </a:rPr>
              <a:t>                  PPT</a:t>
            </a:r>
            <a:r>
              <a:rPr lang="zh-CN" altLang="en-US">
                <a:solidFill>
                  <a:srgbClr val="4A452A"/>
                </a:solidFill>
              </a:rPr>
              <a:t>素材：</a:t>
            </a:r>
            <a:r>
              <a:rPr lang="en-US" altLang="zh-CN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>
                <a:solidFill>
                  <a:srgbClr val="4A452A"/>
                </a:solidFill>
              </a:rPr>
              <a:t>PPT</a:t>
            </a:r>
            <a:r>
              <a:rPr lang="zh-CN" altLang="en-US">
                <a:solidFill>
                  <a:srgbClr val="4A452A"/>
                </a:solidFill>
              </a:rPr>
              <a:t>背景：</a:t>
            </a:r>
            <a:r>
              <a:rPr lang="en-US" altLang="zh-CN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>
                <a:solidFill>
                  <a:srgbClr val="4A452A"/>
                </a:solidFill>
              </a:rPr>
              <a:t>                   PPT</a:t>
            </a:r>
            <a:r>
              <a:rPr lang="zh-CN" altLang="en-US">
                <a:solidFill>
                  <a:srgbClr val="4A452A"/>
                </a:solidFill>
              </a:rPr>
              <a:t>图表：</a:t>
            </a:r>
            <a:r>
              <a:rPr lang="en-US" altLang="zh-CN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>
                <a:solidFill>
                  <a:srgbClr val="4A452A"/>
                </a:solidFill>
              </a:rPr>
              <a:t>     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>
                <a:solidFill>
                  <a:srgbClr val="4A452A"/>
                </a:solidFill>
              </a:rPr>
              <a:t>PPT</a:t>
            </a:r>
            <a:r>
              <a:rPr lang="zh-CN" altLang="en-US">
                <a:solidFill>
                  <a:srgbClr val="4A452A"/>
                </a:solidFill>
              </a:rPr>
              <a:t>下载：</a:t>
            </a:r>
            <a:r>
              <a:rPr lang="en-US" altLang="zh-CN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>
                <a:solidFill>
                  <a:srgbClr val="4A452A"/>
                </a:solidFill>
              </a:rPr>
              <a:t>                     PPT</a:t>
            </a:r>
            <a:r>
              <a:rPr lang="zh-CN" altLang="en-US">
                <a:solidFill>
                  <a:srgbClr val="4A452A"/>
                </a:solidFill>
              </a:rPr>
              <a:t>教程： </a:t>
            </a:r>
            <a:r>
              <a:rPr lang="en-US" altLang="zh-CN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>
                <a:solidFill>
                  <a:srgbClr val="4A452A"/>
                </a:solidFill>
              </a:rPr>
              <a:t>     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A452A"/>
                </a:solidFill>
              </a:rPr>
              <a:t>资料下载：</a:t>
            </a:r>
            <a:r>
              <a:rPr lang="en-US" altLang="zh-CN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>
                <a:solidFill>
                  <a:srgbClr val="4A452A"/>
                </a:solidFill>
              </a:rPr>
              <a:t>                   </a:t>
            </a:r>
            <a:r>
              <a:rPr lang="zh-CN" altLang="en-US">
                <a:solidFill>
                  <a:srgbClr val="4A452A"/>
                </a:solidFill>
              </a:rPr>
              <a:t>范文下载：</a:t>
            </a:r>
            <a:r>
              <a:rPr lang="en-US" altLang="zh-CN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>
                <a:solidFill>
                  <a:srgbClr val="4A452A"/>
                </a:solidFill>
              </a:rPr>
              <a:t>            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A452A"/>
                </a:solidFill>
              </a:rPr>
              <a:t>试卷下载：</a:t>
            </a:r>
            <a:r>
              <a:rPr lang="en-US" altLang="zh-CN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>
                <a:solidFill>
                  <a:srgbClr val="4A452A"/>
                </a:solidFill>
              </a:rPr>
              <a:t>                     </a:t>
            </a:r>
            <a:r>
              <a:rPr lang="zh-CN" altLang="en-US">
                <a:solidFill>
                  <a:srgbClr val="4A452A"/>
                </a:solidFill>
              </a:rPr>
              <a:t>教案下载：</a:t>
            </a:r>
            <a:r>
              <a:rPr lang="en-US" altLang="zh-CN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>
                <a:solidFill>
                  <a:srgbClr val="4A452A"/>
                </a:solidFill>
              </a:rPr>
              <a:t>              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>
                <a:solidFill>
                  <a:srgbClr val="4A452A"/>
                </a:solidFill>
              </a:rPr>
              <a:t>PPT</a:t>
            </a:r>
            <a:r>
              <a:rPr lang="zh-CN" altLang="en-US">
                <a:solidFill>
                  <a:srgbClr val="4A452A"/>
                </a:solidFill>
              </a:rPr>
              <a:t>论坛：</a:t>
            </a:r>
            <a:r>
              <a:rPr lang="en-US" altLang="zh-CN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>
                <a:solidFill>
                  <a:srgbClr val="4A452A"/>
                </a:solidFill>
              </a:rPr>
              <a:t>课件：</a:t>
            </a:r>
            <a:r>
              <a:rPr lang="en-US" altLang="zh-CN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>
                <a:solidFill>
                  <a:srgbClr val="4A452A"/>
                </a:solidFill>
              </a:rPr>
              <a:t>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A452A"/>
                </a:solidFill>
              </a:rPr>
              <a:t>语文课件：</a:t>
            </a:r>
            <a:r>
              <a:rPr lang="en-US" altLang="zh-CN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>
                <a:solidFill>
                  <a:srgbClr val="4A452A"/>
                </a:solidFill>
              </a:rPr>
              <a:t>    </a:t>
            </a:r>
            <a:r>
              <a:rPr lang="zh-CN" altLang="en-US">
                <a:solidFill>
                  <a:srgbClr val="4A452A"/>
                </a:solidFill>
              </a:rPr>
              <a:t>数学课件：</a:t>
            </a:r>
            <a:r>
              <a:rPr lang="en-US" altLang="zh-CN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>
                <a:solidFill>
                  <a:srgbClr val="4A452A"/>
                </a:solidFill>
              </a:rPr>
              <a:t>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A452A"/>
                </a:solidFill>
              </a:rPr>
              <a:t>英语课件：</a:t>
            </a:r>
            <a:r>
              <a:rPr lang="en-US" altLang="zh-CN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>
                <a:solidFill>
                  <a:srgbClr val="4A452A"/>
                </a:solidFill>
              </a:rPr>
              <a:t>    </a:t>
            </a:r>
            <a:r>
              <a:rPr lang="zh-CN" altLang="en-US">
                <a:solidFill>
                  <a:srgbClr val="4A452A"/>
                </a:solidFill>
              </a:rPr>
              <a:t>美术课件：</a:t>
            </a:r>
            <a:r>
              <a:rPr lang="en-US" altLang="zh-CN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>
                <a:solidFill>
                  <a:srgbClr val="4A452A"/>
                </a:solidFill>
              </a:rPr>
              <a:t>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A452A"/>
                </a:solidFill>
              </a:rPr>
              <a:t>科学课件：</a:t>
            </a:r>
            <a:r>
              <a:rPr lang="en-US" altLang="zh-CN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>
                <a:solidFill>
                  <a:srgbClr val="4A452A"/>
                </a:solidFill>
              </a:rPr>
              <a:t>     </a:t>
            </a:r>
            <a:r>
              <a:rPr lang="zh-CN" altLang="en-US">
                <a:solidFill>
                  <a:srgbClr val="4A452A"/>
                </a:solidFill>
              </a:rPr>
              <a:t>物理课件：</a:t>
            </a:r>
            <a:r>
              <a:rPr lang="en-US" altLang="zh-CN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>
                <a:solidFill>
                  <a:srgbClr val="4A452A"/>
                </a:solidFill>
              </a:rPr>
              <a:t>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A452A"/>
                </a:solidFill>
              </a:rPr>
              <a:t>化学课件：</a:t>
            </a:r>
            <a:r>
              <a:rPr lang="en-US" altLang="zh-CN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>
                <a:solidFill>
                  <a:srgbClr val="4A452A"/>
                </a:solidFill>
              </a:rPr>
              <a:t>  </a:t>
            </a:r>
            <a:r>
              <a:rPr lang="zh-CN" altLang="en-US">
                <a:solidFill>
                  <a:srgbClr val="4A452A"/>
                </a:solidFill>
              </a:rPr>
              <a:t>生物课件：</a:t>
            </a:r>
            <a:r>
              <a:rPr lang="en-US" altLang="zh-CN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>
                <a:solidFill>
                  <a:srgbClr val="4A452A"/>
                </a:solidFill>
              </a:rPr>
              <a:t>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A452A"/>
                </a:solidFill>
              </a:rPr>
              <a:t>地理课件：</a:t>
            </a:r>
            <a:r>
              <a:rPr lang="en-US" altLang="zh-CN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>
                <a:solidFill>
                  <a:srgbClr val="4A452A"/>
                </a:solidFill>
              </a:rPr>
              <a:t>          </a:t>
            </a:r>
            <a:r>
              <a:rPr lang="zh-CN" altLang="en-US">
                <a:solidFill>
                  <a:srgbClr val="4A452A"/>
                </a:solidFill>
              </a:rPr>
              <a:t>历史课件：</a:t>
            </a:r>
            <a:r>
              <a:rPr lang="en-US" altLang="zh-CN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>
                <a:solidFill>
                  <a:srgbClr val="4A452A"/>
                </a:solidFill>
              </a:rPr>
              <a:t>        </a:t>
            </a:r>
            <a:endParaRPr lang="en-US" altLang="zh-CN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>
                <a:solidFill>
                  <a:srgbClr val="4A452A"/>
                </a:solidFill>
              </a:rPr>
              <a:t>  </a:t>
            </a:r>
            <a:endParaRPr lang="zh-CN" altLang="en-US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46A1C2D-8ABA-4E18-B29E-DC54F657F20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A749B-7618-4CBC-A6B6-BA42F1CC7C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4265297"/>
            <a:ext cx="9144000" cy="828199"/>
            <a:chOff x="0" y="9060"/>
            <a:chExt cx="19200" cy="1739"/>
          </a:xfrm>
        </p:grpSpPr>
        <p:sp>
          <p:nvSpPr>
            <p:cNvPr id="8" name="矩形 7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23" name="椭圆 22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" name="组合 19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21" name="椭圆 20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11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17" name="椭圆 16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" name="组合 13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15" name="椭圆 14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0" Type="http://schemas.openxmlformats.org/officeDocument/2006/relationships/notesSlide" Target="../notesSlides/notesSlide16.xml"/><Relationship Id="rId2" Type="http://schemas.openxmlformats.org/officeDocument/2006/relationships/image" Target="../media/image18.jpe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7" Type="http://schemas.openxmlformats.org/officeDocument/2006/relationships/image" Target="../media/image33.jpeg"/><Relationship Id="rId16" Type="http://schemas.openxmlformats.org/officeDocument/2006/relationships/image" Target="../media/image32.jpeg"/><Relationship Id="rId15" Type="http://schemas.openxmlformats.org/officeDocument/2006/relationships/image" Target="../media/image31.jpeg"/><Relationship Id="rId14" Type="http://schemas.openxmlformats.org/officeDocument/2006/relationships/image" Target="../media/image30.jpeg"/><Relationship Id="rId13" Type="http://schemas.openxmlformats.org/officeDocument/2006/relationships/image" Target="../media/image29.jpeg"/><Relationship Id="rId12" Type="http://schemas.openxmlformats.org/officeDocument/2006/relationships/image" Target="../media/image28.jpeg"/><Relationship Id="rId11" Type="http://schemas.openxmlformats.org/officeDocument/2006/relationships/image" Target="../media/image27.jpeg"/><Relationship Id="rId10" Type="http://schemas.openxmlformats.org/officeDocument/2006/relationships/image" Target="../media/image26.jpeg"/><Relationship Id="rId1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audio" Target="../media/audio7.wav"/><Relationship Id="rId1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6.wav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9305" y="1109701"/>
            <a:ext cx="5667196" cy="1612673"/>
          </a:xfrm>
          <a:prstGeom prst="rect">
            <a:avLst/>
          </a:prstGeom>
          <a:solidFill>
            <a:srgbClr val="E3F2F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3382009" y="1133777"/>
            <a:ext cx="3618494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大自然的声音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189505" y="1283316"/>
            <a:ext cx="954036" cy="864871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8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21</a:t>
            </a:r>
            <a:endParaRPr lang="en-US" altLang="zh-CN" sz="38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17073" y="2210387"/>
            <a:ext cx="5471471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/>
          <p:nvPr/>
        </p:nvSpPr>
        <p:spPr>
          <a:xfrm>
            <a:off x="3685278" y="2225282"/>
            <a:ext cx="173506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三年级上册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37574" y="1050147"/>
            <a:ext cx="8042442" cy="33932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美妙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美好，奇妙。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        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演奏：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用乐器表演。 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温柔：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温和柔顺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多形容女性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雄伟：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雄壮而伟大。 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激动：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感情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因受刺激而冲动。 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威力：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强大的使人畏惧的力量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汇聚：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聚集。 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汹涌澎湃：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波浪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猛烈地向上涌，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大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浪互相撞击。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形容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水势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浩大。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轻快：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轻松愉快。 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波澜壮阔：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比喻声势雄壮浩大。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157" y="122158"/>
            <a:ext cx="2447659" cy="954698"/>
            <a:chOff x="9523" y="162876"/>
            <a:chExt cx="3263545" cy="1272930"/>
          </a:xfrm>
        </p:grpSpPr>
        <p:grpSp>
          <p:nvGrpSpPr>
            <p:cNvPr id="21" name="组合 20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charset="-122"/>
                    <a:ea typeface="黑体" panose="02010609060101010101" charset="-122"/>
                  </a:rPr>
                  <a:t>词语解释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9523" y="162876"/>
              <a:ext cx="1054004" cy="127293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83568" y="896786"/>
            <a:ext cx="3208314" cy="33932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ts val="25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手风琴：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风琴的一种，由金属簧、折叠的皮制风箱和键盘组成，演奏时左手拉动风箱，右手按键盘。</a:t>
            </a:r>
            <a:endParaRPr lang="en-US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lnSpc>
                <a:spcPts val="255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lnSpc>
                <a:spcPts val="25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打击乐器：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指由于敲打乐器本身而发音的乐器，如锣、鼓、木鱼等。</a:t>
            </a:r>
            <a:endParaRPr lang="zh-CN" altLang="zh-CN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prstClr val="black"/>
                </a:solidFill>
                <a:ea typeface="宋体" panose="02010600030101010101" pitchFamily="2" charset="-122"/>
              </a:rPr>
              <a:t> </a:t>
            </a:r>
            <a:endParaRPr lang="zh-CN" altLang="zh-CN" sz="21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298676" y="777525"/>
            <a:ext cx="2289923" cy="162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9187" y="2571751"/>
            <a:ext cx="2413605" cy="195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30284" y="1397327"/>
            <a:ext cx="8040754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美妙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优美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温柔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轻柔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雄伟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宏伟</a:t>
            </a:r>
            <a:endParaRPr lang="en-US" altLang="zh-CN" sz="24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激动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兴奋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散步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漫步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汹涌澎湃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波澜壮阔</a:t>
            </a:r>
            <a:endParaRPr lang="zh-CN" altLang="en-US" sz="24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4720" y="173724"/>
            <a:ext cx="2710890" cy="865560"/>
            <a:chOff x="32960" y="231632"/>
            <a:chExt cx="3614520" cy="115408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60" y="231632"/>
              <a:ext cx="1102179" cy="115408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970537" y="567600"/>
              <a:ext cx="2676943" cy="679269"/>
              <a:chOff x="1844447" y="2511380"/>
              <a:chExt cx="2676943" cy="679269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009049" y="2511380"/>
                <a:ext cx="199005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009049" y="3190649"/>
                <a:ext cx="199993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1844447" y="2551128"/>
                <a:ext cx="2676943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b="1" spc="30" dirty="0">
                    <a:solidFill>
                      <a:prstClr val="black"/>
                    </a:solidFill>
                    <a:latin typeface="黑体" panose="02010609060101010101" charset="-122"/>
                    <a:ea typeface="黑体" panose="02010609060101010101" charset="-122"/>
                  </a:rPr>
                  <a:t>词语对对碰</a:t>
                </a:r>
                <a:endParaRPr lang="zh-CN" altLang="en-US" sz="2400" b="1" spc="30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3990398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4007816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矩形 20"/>
          <p:cNvSpPr/>
          <p:nvPr/>
        </p:nvSpPr>
        <p:spPr>
          <a:xfrm>
            <a:off x="3036129" y="806607"/>
            <a:ext cx="2047676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514350" indent="-514350" algn="ctr"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近义词</a:t>
            </a:r>
            <a:endParaRPr lang="zh-CN" alt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33550" y="3209806"/>
            <a:ext cx="8037488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温柔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粗暴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激动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镇定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汇聚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分散</a:t>
            </a:r>
            <a:endParaRPr lang="en-US" altLang="zh-CN" sz="24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轻快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沉重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欢乐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痛苦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波澜壮阔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风平浪静</a:t>
            </a:r>
            <a:endParaRPr lang="zh-CN" altLang="en-US" sz="24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39394" y="2619083"/>
            <a:ext cx="2047676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514350" indent="-514350" algn="ctr"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反义词</a:t>
            </a:r>
            <a:endParaRPr lang="zh-CN" alt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703897" y="1257701"/>
            <a:ext cx="5611178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3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同学们，请大家认真朗读课文，注意生字词的读音，边读边思考：</a:t>
            </a:r>
            <a:endParaRPr lang="zh-CN" altLang="en-US" sz="3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1496" y="197339"/>
            <a:ext cx="2420069" cy="823481"/>
            <a:chOff x="108655" y="263109"/>
            <a:chExt cx="3226759" cy="10979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charset="-122"/>
                    <a:ea typeface="黑体" panose="02010609060101010101" charset="-122"/>
                  </a:rPr>
                  <a:t>妙解课文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787016" y="2910057"/>
            <a:ext cx="5620613" cy="1214864"/>
            <a:chOff x="1049339" y="3880076"/>
            <a:chExt cx="7494151" cy="1619818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49339" y="3880076"/>
              <a:ext cx="1227135" cy="1619818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389799" y="4077163"/>
              <a:ext cx="615369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3000" b="1" dirty="0">
                  <a:solidFill>
                    <a:srgbClr val="FF00FF"/>
                  </a:solidFill>
                  <a:latin typeface="楷体" panose="02010609060101010101" charset="-122"/>
                  <a:ea typeface="楷体" panose="02010609060101010101" charset="-122"/>
                  <a:cs typeface="黑体" panose="02010609060101010101" charset="-122"/>
                </a:rPr>
                <a:t>课文描写了哪些大自然的声音？</a:t>
              </a:r>
              <a:endParaRPr lang="zh-CN" altLang="en-US" sz="3000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64441" y="1810271"/>
            <a:ext cx="2547338" cy="169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7987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7" name="文本框 79876"/>
          <p:cNvSpPr txBox="1"/>
          <p:nvPr/>
        </p:nvSpPr>
        <p:spPr>
          <a:xfrm>
            <a:off x="2547461" y="1133951"/>
            <a:ext cx="4806554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大自然有许多美妙的声音</a:t>
            </a:r>
            <a:r>
              <a:rPr lang="zh-CN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。</a:t>
            </a:r>
            <a:endParaRPr lang="zh-CN" altLang="en-US" sz="27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4955" y="2660815"/>
            <a:ext cx="2924651" cy="392415"/>
          </a:xfrm>
          <a:prstGeom prst="rect">
            <a:avLst/>
          </a:prstGeom>
          <a:solidFill>
            <a:srgbClr val="0000FF"/>
          </a:solidFill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风，是大自然的音乐家</a:t>
            </a:r>
            <a:endParaRPr lang="zh-CN" altLang="en-US" sz="21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15579" y="3483775"/>
            <a:ext cx="3422333" cy="392415"/>
          </a:xfrm>
          <a:prstGeom prst="rect">
            <a:avLst/>
          </a:prstGeom>
          <a:solidFill>
            <a:srgbClr val="0000FF"/>
          </a:solidFill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水，也是大自然的音乐家</a:t>
            </a:r>
            <a:endParaRPr lang="zh-CN" altLang="en-US" sz="21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7273" y="4294353"/>
            <a:ext cx="2924651" cy="392415"/>
          </a:xfrm>
          <a:prstGeom prst="rect">
            <a:avLst/>
          </a:prstGeom>
          <a:solidFill>
            <a:srgbClr val="0000FF"/>
          </a:solidFill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动物是大自然的歌手</a:t>
            </a:r>
            <a:endParaRPr lang="zh-CN" altLang="en-US" sz="21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627472" y="1599725"/>
            <a:ext cx="2106454" cy="108013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626305" y="1599725"/>
            <a:ext cx="107633" cy="188404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33926" y="1599724"/>
            <a:ext cx="2430304" cy="270033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655677" y="68581"/>
            <a:ext cx="6370882" cy="99257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57150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</a:rPr>
              <a:t>     </a:t>
            </a:r>
            <a:r>
              <a:rPr lang="zh-CN" altLang="en-US" sz="27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自由朗读课文，说说课文描写了大自然哪些声音？</a:t>
            </a:r>
            <a:endParaRPr lang="zh-CN" altLang="en-US" sz="27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2" grpId="0" animBg="1"/>
      <p:bldP spid="4" grpId="0" animBg="1"/>
      <p:bldP spid="5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4818"/>
          <p:cNvSpPr/>
          <p:nvPr/>
        </p:nvSpPr>
        <p:spPr>
          <a:xfrm>
            <a:off x="3271325" y="560183"/>
            <a:ext cx="3671888" cy="41626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当微风拂过，</a:t>
            </a: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那声音轻轻柔柔的，</a:t>
            </a: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好像呢喃细语，</a:t>
            </a: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让人感受到大自然的温柔；</a:t>
            </a:r>
            <a:endParaRPr lang="en-US" altLang="zh-CN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当狂风吹起，</a:t>
            </a: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整座森林都激动起来，</a:t>
            </a: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合奏出一首雄壮的乐曲，</a:t>
            </a: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那声音充满力量，</a:t>
            </a: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7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令人感受到大自然的威力。</a:t>
            </a:r>
            <a:endParaRPr lang="zh-CN" altLang="en-US" sz="21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530" name="图片 348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5316">
            <a:off x="6137676" y="4731545"/>
            <a:ext cx="432197" cy="21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形标注 1"/>
          <p:cNvSpPr/>
          <p:nvPr/>
        </p:nvSpPr>
        <p:spPr>
          <a:xfrm>
            <a:off x="405417" y="1788323"/>
            <a:ext cx="2280136" cy="1978153"/>
          </a:xfrm>
          <a:prstGeom prst="wedgeEllipseCallout">
            <a:avLst>
              <a:gd name="adj1" fmla="val 65475"/>
              <a:gd name="adj2" fmla="val 197"/>
            </a:avLst>
          </a:prstGeom>
          <a:solidFill>
            <a:srgbClr val="FEE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400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风的</a:t>
            </a:r>
            <a:endParaRPr lang="en-US" altLang="zh-CN" sz="3400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400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声音</a:t>
            </a:r>
            <a:endParaRPr lang="zh-CN" altLang="en-US" sz="3400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44034"/>
          <p:cNvGrpSpPr/>
          <p:nvPr/>
        </p:nvGrpSpPr>
        <p:grpSpPr>
          <a:xfrm>
            <a:off x="2250296" y="735813"/>
            <a:ext cx="4427935" cy="701279"/>
            <a:chOff x="930" y="618"/>
            <a:chExt cx="3719" cy="589"/>
          </a:xfrm>
        </p:grpSpPr>
        <p:sp>
          <p:nvSpPr>
            <p:cNvPr id="19458" name="矩形 44035">
              <a:hlinkClick r:id="rId1" action="ppaction://hlinksldjump"/>
            </p:cNvPr>
            <p:cNvSpPr/>
            <p:nvPr/>
          </p:nvSpPr>
          <p:spPr>
            <a:xfrm>
              <a:off x="1383" y="618"/>
              <a:ext cx="3266" cy="3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</a:ln>
          </p:spPr>
          <p:txBody>
            <a:bodyPr anchor="t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59" name="矩形 44036">
              <a:hlinkClick r:id="rId1" action="ppaction://hlinksldjump"/>
            </p:cNvPr>
            <p:cNvSpPr/>
            <p:nvPr/>
          </p:nvSpPr>
          <p:spPr>
            <a:xfrm>
              <a:off x="930" y="890"/>
              <a:ext cx="2449" cy="3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</a:ln>
          </p:spPr>
          <p:txBody>
            <a:bodyPr anchor="t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0" name="矩形 44039"/>
          <p:cNvSpPr/>
          <p:nvPr/>
        </p:nvSpPr>
        <p:spPr>
          <a:xfrm>
            <a:off x="1763316" y="303613"/>
            <a:ext cx="5562600" cy="437435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4049" name="图片 44048" descr="fresh-greenery-%20%20wallpapers_8264_1280x80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50283" y="844154"/>
            <a:ext cx="4499372" cy="32944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0" name="图片 44049" descr="6093076_144052195000_2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50283" y="844154"/>
            <a:ext cx="4499372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1" name="图片 44050" descr="2692308152255098076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250283" y="844154"/>
            <a:ext cx="4499372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2" name="图片 44051" descr="3696892344117793993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250283" y="844154"/>
            <a:ext cx="4499372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3" name="图片 44052" descr="10540108_224914912000_2"/>
          <p:cNvPicPr/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249091" y="844154"/>
            <a:ext cx="4499372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4" name="图片 44053" descr="7443339_110736489000_2"/>
          <p:cNvPicPr/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249091" y="844154"/>
            <a:ext cx="4499372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5" name="图片 44054" descr="5252423_154151279000_2"/>
          <p:cNvPicPr/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49091" y="844154"/>
            <a:ext cx="4499372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6" name="图片 44055" descr="1201091700cd213cc91edfe963"/>
          <p:cNvPicPr/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250283" y="844154"/>
            <a:ext cx="4499372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67" name="矩形 44066"/>
          <p:cNvSpPr/>
          <p:nvPr/>
        </p:nvSpPr>
        <p:spPr>
          <a:xfrm>
            <a:off x="1656175" y="141693"/>
            <a:ext cx="5778103" cy="453628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68580" tIns="34290" rIns="68580" bIns="3429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4057" name="组合 44056"/>
          <p:cNvGrpSpPr/>
          <p:nvPr/>
        </p:nvGrpSpPr>
        <p:grpSpPr>
          <a:xfrm>
            <a:off x="1709753" y="411956"/>
            <a:ext cx="5831681" cy="4429125"/>
            <a:chOff x="476" y="210"/>
            <a:chExt cx="4898" cy="3720"/>
          </a:xfrm>
        </p:grpSpPr>
        <p:pic>
          <p:nvPicPr>
            <p:cNvPr id="19471" name="图片 44057" descr="fresh-greenery-%20%20wallpapers_8264_1280x800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21" y="346"/>
              <a:ext cx="1497" cy="10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图片 44058" descr="6093076_144052195000_2"/>
            <p:cNvPicPr/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1701" y="935"/>
              <a:ext cx="1406" cy="10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3" name="图片 44059" descr="2692308152255098076"/>
            <p:cNvPicPr/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2925" y="210"/>
              <a:ext cx="1497" cy="9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4" name="图片 44060" descr="3696892344117793993"/>
            <p:cNvPicPr/>
            <p:nvPr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3787" y="890"/>
              <a:ext cx="1452" cy="1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5" name="图片 44061" descr="10540108_224914912000_2"/>
            <p:cNvPicPr/>
            <p:nvPr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476" y="1979"/>
              <a:ext cx="1407" cy="1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6" name="图片 44062" descr="7443339_110736489000_2"/>
            <p:cNvPicPr/>
            <p:nvPr/>
          </p:nvPicPr>
          <p:blipFill>
            <a:blip r:embed="rId15" cstate="email"/>
            <a:srcRect/>
            <a:stretch>
              <a:fillRect/>
            </a:stretch>
          </p:blipFill>
          <p:spPr>
            <a:xfrm>
              <a:off x="1429" y="2568"/>
              <a:ext cx="1587" cy="10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7" name="图片 44063" descr="5252423_154151279000_2"/>
            <p:cNvPicPr/>
            <p:nvPr/>
          </p:nvPicPr>
          <p:blipFill>
            <a:blip r:embed="rId16" cstate="email"/>
            <a:srcRect/>
            <a:stretch>
              <a:fillRect/>
            </a:stretch>
          </p:blipFill>
          <p:spPr>
            <a:xfrm>
              <a:off x="3061" y="1979"/>
              <a:ext cx="1633" cy="13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8" name="图片 44064" descr="1201091700cd213cc91edfe963"/>
            <p:cNvPicPr/>
            <p:nvPr/>
          </p:nvPicPr>
          <p:blipFill>
            <a:blip r:embed="rId17" cstate="email"/>
            <a:srcRect/>
            <a:stretch>
              <a:fillRect/>
            </a:stretch>
          </p:blipFill>
          <p:spPr>
            <a:xfrm>
              <a:off x="3923" y="2976"/>
              <a:ext cx="1451" cy="95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479" name="图片 44068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5316">
            <a:off x="1980024" y="4569620"/>
            <a:ext cx="432197" cy="21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440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721" y="0"/>
            <a:ext cx="5149454" cy="1200150"/>
          </a:xfrm>
        </p:spPr>
        <p:txBody>
          <a:bodyPr anchor="b"/>
          <a:lstStyle/>
          <a:p>
            <a:pPr eaLnBrk="1" hangingPunct="1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水的声音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4550" y="3486150"/>
            <a:ext cx="5772150" cy="2628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/>
              <a:t>            </a:t>
            </a:r>
            <a:r>
              <a:rPr lang="zh-CN" altLang="en-US" sz="33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水</a:t>
            </a:r>
            <a:r>
              <a:rPr lang="zh-CN" altLang="en-US" sz="3300" dirty="0">
                <a:latin typeface="黑体" panose="02010609060101010101" charset="-122"/>
                <a:ea typeface="黑体" panose="02010609060101010101" charset="-122"/>
              </a:rPr>
              <a:t>，也是大自然的音乐家。</a:t>
            </a:r>
            <a:endParaRPr lang="en-US" altLang="zh-CN" sz="33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zh-CN" altLang="en-US" sz="49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拟声词</a:t>
            </a:r>
            <a:endParaRPr lang="zh-CN" altLang="en-US" sz="49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6181" y="1109089"/>
            <a:ext cx="7886700" cy="326350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/>
              <a:t>       </a:t>
            </a:r>
            <a:r>
              <a:rPr lang="zh-CN" altLang="en-US" sz="3400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淅淅沥沥    叮叮当当    噼噼啪啪</a:t>
            </a:r>
            <a:endParaRPr lang="zh-CN" altLang="en-US" sz="3400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sz="3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400" dirty="0"/>
              <a:t>                                        </a:t>
            </a:r>
            <a:endParaRPr lang="zh-CN" altLang="en-US" sz="3400" dirty="0"/>
          </a:p>
        </p:txBody>
      </p:sp>
      <p:sp>
        <p:nvSpPr>
          <p:cNvPr id="4" name="云形标注 3"/>
          <p:cNvSpPr/>
          <p:nvPr/>
        </p:nvSpPr>
        <p:spPr>
          <a:xfrm>
            <a:off x="1592318" y="2740846"/>
            <a:ext cx="5904186" cy="1978153"/>
          </a:xfrm>
          <a:prstGeom prst="cloudCallout">
            <a:avLst>
              <a:gd name="adj1" fmla="val -9084"/>
              <a:gd name="adj2" fmla="val -64220"/>
            </a:avLst>
          </a:prstGeom>
          <a:solidFill>
            <a:srgbClr val="FEE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你还能写出更多吗？</a:t>
            </a:r>
            <a:endParaRPr lang="zh-CN" altLang="en-US" sz="3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5056026"/>
          </a:xfrm>
          <a:prstGeom prst="rect">
            <a:avLst/>
          </a:prstGeom>
        </p:spPr>
      </p:pic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14" y="2171700"/>
            <a:ext cx="6534807" cy="2743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   </a:t>
            </a:r>
            <a:r>
              <a:rPr lang="zh-CN" alt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滴滴答答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……</a:t>
            </a:r>
            <a:r>
              <a:rPr lang="zh-CN" alt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叮叮咚咚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……</a:t>
            </a:r>
            <a:r>
              <a:rPr lang="zh-CN" alt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所有的树林，树林里的每片树叶；所有的房子，房子的屋顶和窗户，都发出不同的声音。</a:t>
            </a:r>
            <a:endParaRPr lang="zh-CN" altLang="en-US" sz="3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buFontTx/>
              <a:buNone/>
              <a:defRPr/>
            </a:pP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图片 4109">
            <a:hlinkClick r:id="" action="ppaction://noaction">
              <a:snd r:embed="rId1" name="水流.wav"/>
            </a:hlinkClick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5316">
            <a:off x="3168266" y="4782743"/>
            <a:ext cx="432197" cy="21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图片 4110">
            <a:hlinkClick r:id="" action="ppaction://noaction">
              <a:snd r:embed="rId3" name="鸟鸣.WAV"/>
            </a:hlinkClick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5316">
            <a:off x="3869547" y="4782743"/>
            <a:ext cx="432197" cy="21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图片 4111">
            <a:hlinkClick r:id="" action="ppaction://noaction">
              <a:snd r:embed="rId4" name="蝈蝈.wav"/>
            </a:hlinkClick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5316">
            <a:off x="4572014" y="4782743"/>
            <a:ext cx="432197" cy="21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图片 4112">
            <a:hlinkClick r:id="" action="ppaction://noaction">
              <a:snd r:embed="rId5" name="打雷下雨.WAV"/>
            </a:hlinkClick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5316">
            <a:off x="5274470" y="4782743"/>
            <a:ext cx="432197" cy="21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rcRect l="-52"/>
          <a:stretch>
            <a:fillRect/>
          </a:stretch>
        </p:blipFill>
        <p:spPr>
          <a:xfrm>
            <a:off x="-185220" y="-248575"/>
            <a:ext cx="4854866" cy="263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669647" y="1"/>
            <a:ext cx="4477640" cy="266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85219" y="2385485"/>
            <a:ext cx="4672422" cy="270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4495329" y="2663462"/>
            <a:ext cx="4648685" cy="248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9036" y="813197"/>
            <a:ext cx="7344816" cy="857250"/>
          </a:xfrm>
        </p:spPr>
        <p:txBody>
          <a:bodyPr anchor="b"/>
          <a:lstStyle/>
          <a:p>
            <a:pPr algn="l" eaLnBrk="1" hangingPunct="1"/>
            <a:r>
              <a:rPr lang="en-US" altLang="zh-CN" sz="3000" dirty="0"/>
              <a:t>   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当小雨滴汇聚起来，他们便一起唱</a:t>
            </a:r>
            <a:b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着歌：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9533" y="1299568"/>
            <a:ext cx="6042134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小溪淙淙地流向河流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河流潺潺地流向大海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大海哗啦啦地汹涌澎湃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。从一首轻快的山中小曲，唱到波澜壮阔的海洋大合唱。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6628" name="Picture 4" descr="小溪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9036" y="32575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152136" y="3886200"/>
            <a:ext cx="400050" cy="2286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6630" name="Picture 6" descr="河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6486" y="32575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5609586" y="3943358"/>
            <a:ext cx="400050" cy="198835"/>
          </a:xfrm>
          <a:prstGeom prst="rightArrow">
            <a:avLst>
              <a:gd name="adj1" fmla="val 50000"/>
              <a:gd name="adj2" fmla="val 50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6632" name="Picture 8" descr="大海1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6057900" y="3314700"/>
            <a:ext cx="1828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 animBg="1"/>
      <p:bldP spid="266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  <p:sp>
        <p:nvSpPr>
          <p:cNvPr id="1638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000262" y="685800"/>
            <a:ext cx="5153025" cy="1200150"/>
          </a:xfrm>
        </p:spPr>
        <p:txBody>
          <a:bodyPr anchor="b"/>
          <a:lstStyle/>
          <a:p>
            <a:pPr eaLnBrk="1" hangingPunct="1"/>
            <a:r>
              <a:rPr lang="zh-CN" altLang="zh-CN" dirty="0"/>
              <a:t>      </a:t>
            </a:r>
            <a:r>
              <a:rPr lang="zh-CN" altLang="en-US" b="1" dirty="0" smtClean="0">
                <a:solidFill>
                  <a:srgbClr val="7030A0"/>
                </a:solidFill>
              </a:rPr>
              <a:t>动物</a:t>
            </a:r>
            <a:r>
              <a:rPr lang="zh-CN" altLang="en-US" b="1" dirty="0" smtClean="0"/>
              <a:t>是</a:t>
            </a:r>
            <a:r>
              <a:rPr lang="zh-CN" altLang="en-US" b="1" dirty="0"/>
              <a:t>大自然的歌手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168633" y="1885950"/>
            <a:ext cx="6501305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300" dirty="0"/>
              <a:t>    </a:t>
            </a:r>
            <a:endParaRPr lang="en-US" altLang="zh-CN" sz="3300" dirty="0"/>
          </a:p>
          <a:p>
            <a:pPr eaLnBrk="1" hangingPunct="1">
              <a:buFontTx/>
              <a:buNone/>
            </a:pPr>
            <a:r>
              <a:rPr lang="en-US" altLang="zh-CN" sz="3300" dirty="0"/>
              <a:t>           </a:t>
            </a:r>
            <a:r>
              <a:rPr lang="zh-CN" altLang="en-US" sz="3400" b="1" dirty="0">
                <a:latin typeface="黑体" panose="02010609060101010101" charset="-122"/>
                <a:ea typeface="黑体" panose="02010609060101010101" charset="-122"/>
              </a:rPr>
              <a:t>想一想：哪些动物参加了音乐会？它们的歌声是怎样的？</a:t>
            </a:r>
            <a:endParaRPr lang="zh-CN" altLang="en-US" sz="3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1" name="鸟叫3428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2" name="鸟叫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2350" y="4572000"/>
            <a:ext cx="228600" cy="228600"/>
          </a:xfrm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67311" y="4274350"/>
            <a:ext cx="4057650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树上的叽叽喳喳的鸟叫</a:t>
            </a:r>
            <a:endParaRPr lang="zh-CN" alt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audio>
          </p:childTnLst>
        </p:cTn>
      </p:par>
    </p:tnLst>
    <p:bldLst>
      <p:bldP spid="266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918" y="1082139"/>
            <a:ext cx="8515349" cy="326350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dirty="0"/>
          </a:p>
          <a:p>
            <a:pPr eaLnBrk="1" hangingPunct="1">
              <a:buFontTx/>
              <a:buNone/>
            </a:pPr>
            <a:r>
              <a:rPr lang="en-US" altLang="zh-CN" dirty="0"/>
              <a:t>          </a:t>
            </a:r>
            <a:r>
              <a:rPr lang="en-US" altLang="zh-CN" dirty="0" smtClean="0"/>
              <a:t>            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你知道他们唱的是什么吗？他们的歌声好像告诉我们：“我在歌唱，我很快乐！”</a:t>
            </a:r>
            <a:endParaRPr lang="zh-CN" altLang="en-US" sz="4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110" y="114358"/>
            <a:ext cx="7886700" cy="994172"/>
          </a:xfrm>
        </p:spPr>
        <p:txBody>
          <a:bodyPr anchor="b"/>
          <a:lstStyle/>
          <a:p>
            <a:pPr algn="l" eaLnBrk="1" hangingPunct="1"/>
            <a:r>
              <a:rPr lang="zh-CN" altLang="en-US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小练笔</a:t>
            </a:r>
            <a:endParaRPr lang="zh-CN" altLang="en-US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91731" y="1431409"/>
            <a:ext cx="7020780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这里有几种声音，大家能给它们找到正确的主人吗？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buFontTx/>
              <a:buNone/>
            </a:pPr>
            <a:endParaRPr lang="zh-CN" altLang="en-US" b="1" dirty="0"/>
          </a:p>
          <a:p>
            <a:pPr eaLnBrk="1" hangingPunct="1">
              <a:buFontTx/>
              <a:buNone/>
            </a:pP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</a:rPr>
              <a:t>咩咩咩     呱呱     知了知了     咯咯嗒</a:t>
            </a:r>
            <a:endParaRPr lang="zh-CN" altLang="en-US" sz="2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buFontTx/>
              <a:buNone/>
            </a:pP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</a:rPr>
              <a:t>        </a:t>
            </a:r>
            <a:endParaRPr lang="zh-CN" altLang="en-US" sz="2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buFontTx/>
              <a:buNone/>
            </a:pP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</a:rPr>
              <a:t>             </a:t>
            </a:r>
            <a:endParaRPr lang="en-US" altLang="zh-CN" sz="2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buFontTx/>
              <a:buNone/>
            </a:pP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</a:rPr>
              <a:t>知了       青蛙        羊         母鸡</a:t>
            </a:r>
            <a:endParaRPr lang="zh-CN" altLang="en-US" sz="26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buFontTx/>
              <a:buNone/>
            </a:pPr>
            <a:endParaRPr lang="en-US" altLang="zh-CN" b="1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836152" y="2608137"/>
            <a:ext cx="3352074" cy="1089220"/>
          </a:xfrm>
          <a:prstGeom prst="line">
            <a:avLst/>
          </a:prstGeom>
          <a:ln w="53975">
            <a:solidFill>
              <a:srgbClr val="FF0000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348300" y="2627791"/>
            <a:ext cx="1193" cy="1069568"/>
          </a:xfrm>
          <a:prstGeom prst="line">
            <a:avLst/>
          </a:prstGeom>
          <a:ln w="53975">
            <a:solidFill>
              <a:srgbClr val="FF0000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580322" y="2639773"/>
            <a:ext cx="3444010" cy="1057586"/>
          </a:xfrm>
          <a:prstGeom prst="line">
            <a:avLst/>
          </a:prstGeom>
          <a:ln w="53975">
            <a:solidFill>
              <a:srgbClr val="FF0000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335078" y="2639773"/>
            <a:ext cx="38818" cy="1057586"/>
          </a:xfrm>
          <a:prstGeom prst="line">
            <a:avLst/>
          </a:prstGeom>
          <a:ln w="53975">
            <a:solidFill>
              <a:srgbClr val="FF0000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图片 4" descr="001QQ7bpgy6TNOzRMVwb6&amp;690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92559" y="2003854"/>
            <a:ext cx="3288030" cy="2477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" name="文本框 99"/>
          <p:cNvSpPr txBox="1"/>
          <p:nvPr/>
        </p:nvSpPr>
        <p:spPr>
          <a:xfrm>
            <a:off x="829628" y="282285"/>
            <a:ext cx="7269480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200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走进大自然，只要你细细地聆听，会感觉被众多美妙的声音所环绕，他们合奏着大自然的乐章，正用欢乐的音符向人们传达自然、和谐的美妙！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pic>
        <p:nvPicPr>
          <p:cNvPr id="20488" name="图片 9" descr="t0131e0c31601fdfcb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8707" y="2003847"/>
            <a:ext cx="3320415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7183" y="1296714"/>
            <a:ext cx="7043245" cy="2743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zh-CN" dirty="0"/>
          </a:p>
          <a:p>
            <a:pPr eaLnBrk="1" hangingPunct="1">
              <a:buFontTx/>
              <a:buNone/>
            </a:pPr>
            <a:r>
              <a:rPr lang="en-US" altLang="zh-CN" dirty="0"/>
              <a:t>   </a:t>
            </a:r>
            <a:r>
              <a:rPr lang="en-US" altLang="zh-CN" dirty="0" smtClean="0"/>
              <a:t>            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大自然就在我们身边，当你走进大自然，用心灵去感受那些美妙的声音，相信你一定会有新的发现，你曾经在大自然中听到过哪些有趣的声音呢？把你有趣的发现和同桌说一说吧！ </a:t>
            </a:r>
            <a:endParaRPr lang="zh-CN" altLang="en-US" sz="30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287719" y="189194"/>
            <a:ext cx="2118130" cy="1313639"/>
          </a:xfrm>
          <a:prstGeom prst="wedgeEllipseCallout">
            <a:avLst>
              <a:gd name="adj1" fmla="val 17225"/>
              <a:gd name="adj2" fmla="val 66701"/>
            </a:avLst>
          </a:prstGeom>
          <a:solidFill>
            <a:srgbClr val="FEE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说一说</a:t>
            </a:r>
            <a:endParaRPr lang="zh-CN" altLang="en-US" sz="3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4" name="TextBox 26"/>
          <p:cNvSpPr txBox="1">
            <a:spLocks noChangeArrowheads="1"/>
          </p:cNvSpPr>
          <p:nvPr/>
        </p:nvSpPr>
        <p:spPr bwMode="auto">
          <a:xfrm>
            <a:off x="958802" y="2497839"/>
            <a:ext cx="243252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大自然的声音</a:t>
            </a:r>
            <a:endParaRPr lang="zh-CN" altLang="en-US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3478259" y="1635389"/>
            <a:ext cx="132829" cy="2117302"/>
          </a:xfrm>
          <a:prstGeom prst="leftBrace">
            <a:avLst>
              <a:gd name="adj1" fmla="val 80725"/>
              <a:gd name="adj2" fmla="val 5000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3527239" y="1463243"/>
            <a:ext cx="189417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风</a:t>
            </a:r>
            <a:r>
              <a:rPr lang="en-US" altLang="zh-CN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音乐家</a:t>
            </a:r>
            <a:endParaRPr lang="zh-CN" altLang="en-US" sz="2000" b="1" dirty="0" smtClea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左大括号 27"/>
          <p:cNvSpPr/>
          <p:nvPr/>
        </p:nvSpPr>
        <p:spPr>
          <a:xfrm flipH="1">
            <a:off x="5414852" y="1612880"/>
            <a:ext cx="173831" cy="2116800"/>
          </a:xfrm>
          <a:prstGeom prst="leftBrace">
            <a:avLst>
              <a:gd name="adj1" fmla="val 80725"/>
              <a:gd name="adj2" fmla="val 5000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>
              <a:solidFill>
                <a:prstClr val="black"/>
              </a:solidFill>
            </a:endParaRPr>
          </a:p>
        </p:txBody>
      </p:sp>
      <p:grpSp>
        <p:nvGrpSpPr>
          <p:cNvPr id="76814" name="组合 29"/>
          <p:cNvGrpSpPr/>
          <p:nvPr/>
        </p:nvGrpSpPr>
        <p:grpSpPr bwMode="auto">
          <a:xfrm>
            <a:off x="9525" y="248848"/>
            <a:ext cx="2445544" cy="823913"/>
            <a:chOff x="12038" y="331387"/>
            <a:chExt cx="3261030" cy="1098952"/>
          </a:xfrm>
        </p:grpSpPr>
        <p:grpSp>
          <p:nvGrpSpPr>
            <p:cNvPr id="76816" name="组合 30"/>
            <p:cNvGrpSpPr/>
            <p:nvPr/>
          </p:nvGrpSpPr>
          <p:grpSpPr bwMode="auto">
            <a:xfrm>
              <a:off x="1026546" y="568010"/>
              <a:ext cx="2246522" cy="678111"/>
              <a:chOff x="1937780" y="2511790"/>
              <a:chExt cx="2246522" cy="678111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964769" y="2511790"/>
                <a:ext cx="187501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974295" y="3189901"/>
                <a:ext cx="1876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"/>
              <p:cNvSpPr txBox="1">
                <a:spLocks noChangeArrowheads="1"/>
              </p:cNvSpPr>
              <p:nvPr/>
            </p:nvSpPr>
            <p:spPr bwMode="auto">
              <a:xfrm>
                <a:off x="1937780" y="2543552"/>
                <a:ext cx="2246522" cy="6157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spc="375">
                    <a:solidFill>
                      <a:prstClr val="black"/>
                    </a:solidFill>
                    <a:latin typeface="黑体" panose="02010609060101010101" charset="-122"/>
                    <a:ea typeface="黑体" panose="02010609060101010101" charset="-122"/>
                  </a:rPr>
                  <a:t>层次梳理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831844" y="2511790"/>
                <a:ext cx="306417" cy="335085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3849309" y="2827819"/>
                <a:ext cx="269900" cy="36208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6817" name="图片 31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38" y="331387"/>
              <a:ext cx="1051489" cy="109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3563374" y="3514889"/>
            <a:ext cx="185804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动物</a:t>
            </a:r>
            <a:r>
              <a:rPr lang="en-US" altLang="zh-CN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歌手</a:t>
            </a:r>
            <a:endParaRPr lang="zh-CN" altLang="en-US" sz="2000" b="1" dirty="0" smtClea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5650296" y="2475079"/>
            <a:ext cx="177143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声音美妙</a:t>
            </a:r>
            <a:endParaRPr lang="zh-CN" altLang="en-US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483723" y="2511062"/>
            <a:ext cx="193769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水</a:t>
            </a:r>
            <a:r>
              <a:rPr lang="en-US" altLang="zh-CN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音乐家</a:t>
            </a:r>
            <a:endParaRPr lang="en-US" altLang="zh-CN" sz="2000" b="1" dirty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4" grpId="0"/>
      <p:bldP spid="19" grpId="0" animBg="1"/>
      <p:bldP spid="20" grpId="0"/>
      <p:bldP spid="28" grpId="0" animBg="1"/>
      <p:bldP spid="31" grpId="0"/>
      <p:bldP spid="22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2"/>
          <p:cNvSpPr txBox="1"/>
          <p:nvPr/>
        </p:nvSpPr>
        <p:spPr>
          <a:xfrm>
            <a:off x="4499372" y="2837265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文本框 34"/>
          <p:cNvSpPr txBox="1"/>
          <p:nvPr/>
        </p:nvSpPr>
        <p:spPr>
          <a:xfrm rot="-280097">
            <a:off x="7182719" y="186104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文本框 36"/>
          <p:cNvSpPr txBox="1"/>
          <p:nvPr/>
        </p:nvSpPr>
        <p:spPr>
          <a:xfrm rot="-5350866">
            <a:off x="5528948" y="1627675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文本框 37"/>
          <p:cNvSpPr txBox="1"/>
          <p:nvPr/>
        </p:nvSpPr>
        <p:spPr>
          <a:xfrm rot="-4150866">
            <a:off x="5131279" y="193366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0" name="文本框 45"/>
          <p:cNvSpPr txBox="1"/>
          <p:nvPr/>
        </p:nvSpPr>
        <p:spPr>
          <a:xfrm rot="-5350866">
            <a:off x="5949239" y="164434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1" name="文本框 46"/>
          <p:cNvSpPr txBox="1"/>
          <p:nvPr/>
        </p:nvSpPr>
        <p:spPr>
          <a:xfrm rot="-424911">
            <a:off x="6433816" y="181817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2" name="文本框 47"/>
          <p:cNvSpPr txBox="1"/>
          <p:nvPr/>
        </p:nvSpPr>
        <p:spPr>
          <a:xfrm rot="-4150866">
            <a:off x="6874353" y="251469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3" name="文本框 49"/>
          <p:cNvSpPr txBox="1"/>
          <p:nvPr/>
        </p:nvSpPr>
        <p:spPr>
          <a:xfrm rot="657351">
            <a:off x="7258919" y="152766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文本框 50"/>
          <p:cNvSpPr txBox="1"/>
          <p:nvPr/>
        </p:nvSpPr>
        <p:spPr>
          <a:xfrm rot="1480325">
            <a:off x="6676703" y="157410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5" name="文本框 51"/>
          <p:cNvSpPr txBox="1"/>
          <p:nvPr/>
        </p:nvSpPr>
        <p:spPr>
          <a:xfrm rot="-5350866">
            <a:off x="7407754" y="267661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6" name="文本框 32"/>
          <p:cNvSpPr txBox="1"/>
          <p:nvPr/>
        </p:nvSpPr>
        <p:spPr>
          <a:xfrm>
            <a:off x="3589735" y="331351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7" name="文本框 34"/>
          <p:cNvSpPr txBox="1"/>
          <p:nvPr/>
        </p:nvSpPr>
        <p:spPr>
          <a:xfrm rot="4149897">
            <a:off x="4481198" y="326478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8" name="文本框 36"/>
          <p:cNvSpPr txBox="1"/>
          <p:nvPr/>
        </p:nvSpPr>
        <p:spPr>
          <a:xfrm rot="-1380000">
            <a:off x="4058519" y="161696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9" name="文本框 37"/>
          <p:cNvSpPr txBox="1"/>
          <p:nvPr/>
        </p:nvSpPr>
        <p:spPr>
          <a:xfrm rot="-180000">
            <a:off x="4231159" y="218132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0" name="文本框 45"/>
          <p:cNvSpPr txBox="1"/>
          <p:nvPr/>
        </p:nvSpPr>
        <p:spPr>
          <a:xfrm rot="-1380000">
            <a:off x="4478809" y="163363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1" name="文本框 46"/>
          <p:cNvSpPr txBox="1"/>
          <p:nvPr/>
        </p:nvSpPr>
        <p:spPr>
          <a:xfrm rot="-1380000">
            <a:off x="4756225" y="179436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2" name="文本框 47"/>
          <p:cNvSpPr txBox="1"/>
          <p:nvPr/>
        </p:nvSpPr>
        <p:spPr>
          <a:xfrm rot="-180000">
            <a:off x="4931247" y="231705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3" name="文本框 49"/>
          <p:cNvSpPr txBox="1"/>
          <p:nvPr/>
        </p:nvSpPr>
        <p:spPr>
          <a:xfrm rot="-5350866">
            <a:off x="5865891" y="222298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4" name="文本框 50"/>
          <p:cNvSpPr txBox="1"/>
          <p:nvPr/>
        </p:nvSpPr>
        <p:spPr>
          <a:xfrm rot="-170103">
            <a:off x="5325344" y="258375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5" name="文本框 51"/>
          <p:cNvSpPr txBox="1"/>
          <p:nvPr/>
        </p:nvSpPr>
        <p:spPr>
          <a:xfrm rot="-5350866">
            <a:off x="5517041" y="321596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6" name="文本框 32"/>
          <p:cNvSpPr txBox="1"/>
          <p:nvPr/>
        </p:nvSpPr>
        <p:spPr>
          <a:xfrm rot="1209897">
            <a:off x="1985641" y="354696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7" name="文本框 34"/>
          <p:cNvSpPr txBox="1"/>
          <p:nvPr/>
        </p:nvSpPr>
        <p:spPr>
          <a:xfrm rot="4149897">
            <a:off x="2740504" y="323263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8" name="文本框 36"/>
          <p:cNvSpPr txBox="1"/>
          <p:nvPr/>
        </p:nvSpPr>
        <p:spPr>
          <a:xfrm rot="-1380000">
            <a:off x="2336875" y="306238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9" name="文本框 37"/>
          <p:cNvSpPr txBox="1"/>
          <p:nvPr/>
        </p:nvSpPr>
        <p:spPr>
          <a:xfrm rot="1029897">
            <a:off x="2997672" y="270638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0" name="文本框 45"/>
          <p:cNvSpPr txBox="1"/>
          <p:nvPr/>
        </p:nvSpPr>
        <p:spPr>
          <a:xfrm rot="-1380000">
            <a:off x="3504878" y="300047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1" name="文本框 46"/>
          <p:cNvSpPr txBox="1"/>
          <p:nvPr/>
        </p:nvSpPr>
        <p:spPr>
          <a:xfrm rot="-170103">
            <a:off x="1723703" y="178841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2" name="文本框 47"/>
          <p:cNvSpPr txBox="1"/>
          <p:nvPr/>
        </p:nvSpPr>
        <p:spPr>
          <a:xfrm rot="1029897">
            <a:off x="1754659" y="319097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3" name="文本框 49"/>
          <p:cNvSpPr txBox="1"/>
          <p:nvPr/>
        </p:nvSpPr>
        <p:spPr>
          <a:xfrm rot="-170103">
            <a:off x="3390578" y="351839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4" name="文本框 50"/>
          <p:cNvSpPr txBox="1"/>
          <p:nvPr/>
        </p:nvSpPr>
        <p:spPr>
          <a:xfrm rot="-170103">
            <a:off x="4251400" y="301832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5" name="文本框 51"/>
          <p:cNvSpPr txBox="1"/>
          <p:nvPr/>
        </p:nvSpPr>
        <p:spPr>
          <a:xfrm rot="-170103">
            <a:off x="4376416" y="358744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6" name="文本框 32"/>
          <p:cNvSpPr txBox="1"/>
          <p:nvPr/>
        </p:nvSpPr>
        <p:spPr>
          <a:xfrm rot="-5070842">
            <a:off x="1374857" y="217179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7" name="文本框 34"/>
          <p:cNvSpPr txBox="1"/>
          <p:nvPr/>
        </p:nvSpPr>
        <p:spPr>
          <a:xfrm rot="4149897">
            <a:off x="2138048" y="2259897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8" name="文本框 36"/>
          <p:cNvSpPr txBox="1"/>
          <p:nvPr/>
        </p:nvSpPr>
        <p:spPr>
          <a:xfrm rot="-170103">
            <a:off x="1374850" y="1643157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9" name="文本框 37"/>
          <p:cNvSpPr txBox="1"/>
          <p:nvPr/>
        </p:nvSpPr>
        <p:spPr>
          <a:xfrm rot="1029897">
            <a:off x="2136850" y="190390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0" name="文本框 45"/>
          <p:cNvSpPr txBox="1"/>
          <p:nvPr/>
        </p:nvSpPr>
        <p:spPr>
          <a:xfrm rot="-1380000">
            <a:off x="2721447" y="150028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1" name="文本框 46"/>
          <p:cNvSpPr txBox="1"/>
          <p:nvPr/>
        </p:nvSpPr>
        <p:spPr>
          <a:xfrm rot="-1380000">
            <a:off x="3148882" y="162767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2" name="文本框 47"/>
          <p:cNvSpPr txBox="1"/>
          <p:nvPr/>
        </p:nvSpPr>
        <p:spPr>
          <a:xfrm rot="-180000">
            <a:off x="2945284" y="205035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3" name="文本框 49"/>
          <p:cNvSpPr txBox="1"/>
          <p:nvPr/>
        </p:nvSpPr>
        <p:spPr>
          <a:xfrm rot="-1380000">
            <a:off x="3590603" y="179436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4" name="文本框 50"/>
          <p:cNvSpPr txBox="1"/>
          <p:nvPr/>
        </p:nvSpPr>
        <p:spPr>
          <a:xfrm rot="-1380000">
            <a:off x="3270325" y="223013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5" name="文本框 51"/>
          <p:cNvSpPr txBox="1"/>
          <p:nvPr/>
        </p:nvSpPr>
        <p:spPr>
          <a:xfrm rot="-1380000">
            <a:off x="3746575" y="233252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6" name="文本框 32"/>
          <p:cNvSpPr txBox="1"/>
          <p:nvPr/>
        </p:nvSpPr>
        <p:spPr>
          <a:xfrm rot="1209897">
            <a:off x="4969347" y="329455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7" name="文本框 34"/>
          <p:cNvSpPr txBox="1"/>
          <p:nvPr/>
        </p:nvSpPr>
        <p:spPr>
          <a:xfrm rot="-1030866">
            <a:off x="5868269" y="356125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8" name="文本框 36"/>
          <p:cNvSpPr txBox="1"/>
          <p:nvPr/>
        </p:nvSpPr>
        <p:spPr>
          <a:xfrm rot="368503">
            <a:off x="5463457" y="278496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9" name="文本框 37"/>
          <p:cNvSpPr txBox="1"/>
          <p:nvPr/>
        </p:nvSpPr>
        <p:spPr>
          <a:xfrm rot="829244">
            <a:off x="5096744" y="362078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0" name="文本框 45"/>
          <p:cNvSpPr txBox="1"/>
          <p:nvPr/>
        </p:nvSpPr>
        <p:spPr>
          <a:xfrm rot="-4502722">
            <a:off x="6217129" y="251588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1" name="文本框 46"/>
          <p:cNvSpPr txBox="1"/>
          <p:nvPr/>
        </p:nvSpPr>
        <p:spPr>
          <a:xfrm rot="2702238">
            <a:off x="6808870" y="293736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2" name="文本框 47"/>
          <p:cNvSpPr txBox="1"/>
          <p:nvPr/>
        </p:nvSpPr>
        <p:spPr>
          <a:xfrm rot="-3456638">
            <a:off x="6190933" y="3193347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3" name="文本框 49"/>
          <p:cNvSpPr txBox="1"/>
          <p:nvPr/>
        </p:nvSpPr>
        <p:spPr>
          <a:xfrm rot="-3180423">
            <a:off x="7213682" y="308976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4" name="文本框 50"/>
          <p:cNvSpPr txBox="1"/>
          <p:nvPr/>
        </p:nvSpPr>
        <p:spPr>
          <a:xfrm rot="-3640556">
            <a:off x="6562410" y="333384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5" name="文本框 51"/>
          <p:cNvSpPr txBox="1"/>
          <p:nvPr/>
        </p:nvSpPr>
        <p:spPr>
          <a:xfrm rot="1549510">
            <a:off x="7155334" y="244206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6" name="文本框 32"/>
          <p:cNvSpPr txBox="1"/>
          <p:nvPr/>
        </p:nvSpPr>
        <p:spPr>
          <a:xfrm rot="4190103">
            <a:off x="4349039" y="252064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7" name="文本框 34"/>
          <p:cNvSpPr txBox="1"/>
          <p:nvPr/>
        </p:nvSpPr>
        <p:spPr>
          <a:xfrm rot="8340000">
            <a:off x="4825282" y="299451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8" name="文本框 36"/>
          <p:cNvSpPr txBox="1"/>
          <p:nvPr/>
        </p:nvSpPr>
        <p:spPr>
          <a:xfrm rot="-1160763">
            <a:off x="5463457" y="195391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9" name="文本框 37"/>
          <p:cNvSpPr txBox="1"/>
          <p:nvPr/>
        </p:nvSpPr>
        <p:spPr>
          <a:xfrm rot="39237">
            <a:off x="5370588" y="2345625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0" name="文本框 45"/>
          <p:cNvSpPr txBox="1"/>
          <p:nvPr/>
        </p:nvSpPr>
        <p:spPr>
          <a:xfrm rot="-1160763">
            <a:off x="5883747" y="197057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1" name="文本框 46"/>
          <p:cNvSpPr txBox="1"/>
          <p:nvPr/>
        </p:nvSpPr>
        <p:spPr>
          <a:xfrm rot="-1160763">
            <a:off x="6161163" y="213131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2" name="文本框 47"/>
          <p:cNvSpPr txBox="1"/>
          <p:nvPr/>
        </p:nvSpPr>
        <p:spPr>
          <a:xfrm rot="39237">
            <a:off x="6521922" y="248373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3" name="文本框 49"/>
          <p:cNvSpPr txBox="1"/>
          <p:nvPr/>
        </p:nvSpPr>
        <p:spPr>
          <a:xfrm rot="-1160763">
            <a:off x="7149382" y="2190845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4" name="文本框 50"/>
          <p:cNvSpPr txBox="1"/>
          <p:nvPr/>
        </p:nvSpPr>
        <p:spPr>
          <a:xfrm rot="-1160763">
            <a:off x="6749332" y="209083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5" name="文本框 51"/>
          <p:cNvSpPr txBox="1"/>
          <p:nvPr/>
        </p:nvSpPr>
        <p:spPr>
          <a:xfrm rot="-1160763">
            <a:off x="7106519" y="273615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6" name="文本框 32"/>
          <p:cNvSpPr txBox="1"/>
          <p:nvPr/>
        </p:nvSpPr>
        <p:spPr>
          <a:xfrm rot="4190103">
            <a:off x="3207223" y="314572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7" name="文本框 34"/>
          <p:cNvSpPr txBox="1"/>
          <p:nvPr/>
        </p:nvSpPr>
        <p:spPr>
          <a:xfrm rot="8340000">
            <a:off x="4076378" y="275282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8" name="文本框 36"/>
          <p:cNvSpPr txBox="1"/>
          <p:nvPr/>
        </p:nvSpPr>
        <p:spPr>
          <a:xfrm rot="2810103">
            <a:off x="3993041" y="194200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9" name="文本框 37"/>
          <p:cNvSpPr txBox="1"/>
          <p:nvPr/>
        </p:nvSpPr>
        <p:spPr>
          <a:xfrm rot="4010103">
            <a:off x="3993041" y="234919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0" name="文本框 45"/>
          <p:cNvSpPr txBox="1"/>
          <p:nvPr/>
        </p:nvSpPr>
        <p:spPr>
          <a:xfrm rot="2810103">
            <a:off x="4413332" y="195866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1" name="文本框 46"/>
          <p:cNvSpPr txBox="1"/>
          <p:nvPr/>
        </p:nvSpPr>
        <p:spPr>
          <a:xfrm rot="2810103">
            <a:off x="4690742" y="211940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2" name="文本框 47"/>
          <p:cNvSpPr txBox="1"/>
          <p:nvPr/>
        </p:nvSpPr>
        <p:spPr>
          <a:xfrm rot="4010103">
            <a:off x="4690742" y="2526597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3" name="文本框 49"/>
          <p:cNvSpPr txBox="1"/>
          <p:nvPr/>
        </p:nvSpPr>
        <p:spPr>
          <a:xfrm rot="-1160763">
            <a:off x="5801594" y="254922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4" name="文本框 50"/>
          <p:cNvSpPr txBox="1"/>
          <p:nvPr/>
        </p:nvSpPr>
        <p:spPr>
          <a:xfrm rot="4020000">
            <a:off x="5046739" y="261351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5" name="文本框 51"/>
          <p:cNvSpPr txBox="1"/>
          <p:nvPr/>
        </p:nvSpPr>
        <p:spPr>
          <a:xfrm rot="-1160763">
            <a:off x="5332488" y="305523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6" name="文本框 32"/>
          <p:cNvSpPr txBox="1"/>
          <p:nvPr/>
        </p:nvSpPr>
        <p:spPr>
          <a:xfrm rot="5400000">
            <a:off x="1989220" y="306237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7" name="文本框 34"/>
          <p:cNvSpPr txBox="1"/>
          <p:nvPr/>
        </p:nvSpPr>
        <p:spPr>
          <a:xfrm rot="8340000">
            <a:off x="2544044" y="330527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8" name="文本框 36"/>
          <p:cNvSpPr txBox="1"/>
          <p:nvPr/>
        </p:nvSpPr>
        <p:spPr>
          <a:xfrm rot="2810103">
            <a:off x="2529764" y="268971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9" name="文本框 37"/>
          <p:cNvSpPr txBox="1"/>
          <p:nvPr/>
        </p:nvSpPr>
        <p:spPr>
          <a:xfrm rot="5220000">
            <a:off x="2855995" y="290164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0" name="文本框 45"/>
          <p:cNvSpPr txBox="1"/>
          <p:nvPr/>
        </p:nvSpPr>
        <p:spPr>
          <a:xfrm rot="2810103">
            <a:off x="3240566" y="270042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1" name="文本框 46"/>
          <p:cNvSpPr txBox="1"/>
          <p:nvPr/>
        </p:nvSpPr>
        <p:spPr>
          <a:xfrm rot="4020000">
            <a:off x="1658226" y="211345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2" name="文本框 47"/>
          <p:cNvSpPr txBox="1"/>
          <p:nvPr/>
        </p:nvSpPr>
        <p:spPr>
          <a:xfrm rot="5220000">
            <a:off x="1659411" y="281353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3" name="文本框 49"/>
          <p:cNvSpPr txBox="1"/>
          <p:nvPr/>
        </p:nvSpPr>
        <p:spPr>
          <a:xfrm rot="4020000">
            <a:off x="2981008" y="344575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4" name="文本框 50"/>
          <p:cNvSpPr txBox="1"/>
          <p:nvPr/>
        </p:nvSpPr>
        <p:spPr>
          <a:xfrm rot="4020000">
            <a:off x="3909698" y="316596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5" name="文本框 51"/>
          <p:cNvSpPr txBox="1"/>
          <p:nvPr/>
        </p:nvSpPr>
        <p:spPr>
          <a:xfrm rot="4020000">
            <a:off x="4187114" y="3326697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6" name="文本框 32"/>
          <p:cNvSpPr txBox="1"/>
          <p:nvPr/>
        </p:nvSpPr>
        <p:spPr>
          <a:xfrm rot="-880739">
            <a:off x="1518916" y="252660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7" name="文本框 34"/>
          <p:cNvSpPr txBox="1"/>
          <p:nvPr/>
        </p:nvSpPr>
        <p:spPr>
          <a:xfrm rot="8340000">
            <a:off x="2073747" y="258494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8" name="文本框 36"/>
          <p:cNvSpPr txBox="1"/>
          <p:nvPr/>
        </p:nvSpPr>
        <p:spPr>
          <a:xfrm rot="4020000">
            <a:off x="2385690" y="177412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09" name="文本框 37"/>
          <p:cNvSpPr txBox="1"/>
          <p:nvPr/>
        </p:nvSpPr>
        <p:spPr>
          <a:xfrm rot="5220000">
            <a:off x="2385690" y="218131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0" name="文本框 45"/>
          <p:cNvSpPr txBox="1"/>
          <p:nvPr/>
        </p:nvSpPr>
        <p:spPr>
          <a:xfrm rot="2810103">
            <a:off x="2805989" y="179079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1" name="文本框 46"/>
          <p:cNvSpPr txBox="1"/>
          <p:nvPr/>
        </p:nvSpPr>
        <p:spPr>
          <a:xfrm rot="2810103">
            <a:off x="3083397" y="1951525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2" name="文本框 47"/>
          <p:cNvSpPr txBox="1"/>
          <p:nvPr/>
        </p:nvSpPr>
        <p:spPr>
          <a:xfrm rot="4010103">
            <a:off x="2879807" y="2375388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3" name="文本框 49"/>
          <p:cNvSpPr txBox="1"/>
          <p:nvPr/>
        </p:nvSpPr>
        <p:spPr>
          <a:xfrm rot="2810103">
            <a:off x="3523935" y="2119403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4" name="文本框 50"/>
          <p:cNvSpPr txBox="1"/>
          <p:nvPr/>
        </p:nvSpPr>
        <p:spPr>
          <a:xfrm rot="2810103">
            <a:off x="3439394" y="244563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5" name="文本框 51"/>
          <p:cNvSpPr txBox="1"/>
          <p:nvPr/>
        </p:nvSpPr>
        <p:spPr>
          <a:xfrm rot="2810103">
            <a:off x="3716816" y="2606369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6" name="文本框 32"/>
          <p:cNvSpPr txBox="1"/>
          <p:nvPr/>
        </p:nvSpPr>
        <p:spPr>
          <a:xfrm rot="5400000">
            <a:off x="4696701" y="3402897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7" name="文本框 34"/>
          <p:cNvSpPr txBox="1"/>
          <p:nvPr/>
        </p:nvSpPr>
        <p:spPr>
          <a:xfrm rot="3159237">
            <a:off x="5497991" y="364578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8" name="文本框 36"/>
          <p:cNvSpPr txBox="1"/>
          <p:nvPr/>
        </p:nvSpPr>
        <p:spPr>
          <a:xfrm rot="-1160763">
            <a:off x="5811119" y="283497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19" name="文本框 37"/>
          <p:cNvSpPr txBox="1"/>
          <p:nvPr/>
        </p:nvSpPr>
        <p:spPr>
          <a:xfrm rot="39237">
            <a:off x="5811119" y="3242166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0" name="文本框 45"/>
          <p:cNvSpPr txBox="1"/>
          <p:nvPr/>
        </p:nvSpPr>
        <p:spPr>
          <a:xfrm rot="-1160763">
            <a:off x="6231409" y="285164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1" name="文本框 46"/>
          <p:cNvSpPr txBox="1"/>
          <p:nvPr/>
        </p:nvSpPr>
        <p:spPr>
          <a:xfrm rot="-1160763">
            <a:off x="6508825" y="3012375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2" name="文本框 47"/>
          <p:cNvSpPr txBox="1"/>
          <p:nvPr/>
        </p:nvSpPr>
        <p:spPr>
          <a:xfrm rot="39237">
            <a:off x="6274272" y="3438620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3" name="文本框 49"/>
          <p:cNvSpPr txBox="1"/>
          <p:nvPr/>
        </p:nvSpPr>
        <p:spPr>
          <a:xfrm rot="-1160763">
            <a:off x="6899350" y="3230261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4" name="文本框 50"/>
          <p:cNvSpPr txBox="1"/>
          <p:nvPr/>
        </p:nvSpPr>
        <p:spPr>
          <a:xfrm rot="-1160763">
            <a:off x="6864822" y="3506484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25" name="文本框 51"/>
          <p:cNvSpPr txBox="1"/>
          <p:nvPr/>
        </p:nvSpPr>
        <p:spPr>
          <a:xfrm rot="-1160763">
            <a:off x="6218313" y="1500282"/>
            <a:ext cx="394980" cy="13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400" dirty="0">
                <a:solidFill>
                  <a:srgbClr val="EEECE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zh-CN" sz="400" dirty="0">
              <a:solidFill>
                <a:srgbClr val="EEECE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Rectangle 7"/>
          <p:cNvSpPr/>
          <p:nvPr/>
        </p:nvSpPr>
        <p:spPr>
          <a:xfrm>
            <a:off x="1547813" y="1545438"/>
            <a:ext cx="6418740" cy="23898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9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这篇课文以清新活泼的笔调介绍了大自然中风的声音、水的声音和动物的声音，表现了大自然声音的美妙，抒发了作者对大自然的热爱之情。</a:t>
            </a:r>
            <a:endParaRPr lang="en-US" altLang="zh-CN" sz="29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13997" y="267794"/>
            <a:ext cx="2440805" cy="735689"/>
            <a:chOff x="18662" y="357049"/>
            <a:chExt cx="3254406" cy="980919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charset="-122"/>
                    <a:ea typeface="黑体" panose="02010609060101010101" charset="-122"/>
                  </a:rPr>
                  <a:t>主旨归纳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113" name="直接连接符 112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8662" y="357049"/>
              <a:ext cx="1090423" cy="98091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54781" y="144422"/>
            <a:ext cx="2400020" cy="837497"/>
            <a:chOff x="73041" y="192552"/>
            <a:chExt cx="3200027" cy="1116663"/>
          </a:xfrm>
        </p:grpSpPr>
        <p:grpSp>
          <p:nvGrpSpPr>
            <p:cNvPr id="46" name="组合 45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400" b="1" spc="375" dirty="0">
                    <a:solidFill>
                      <a:srgbClr val="000000"/>
                    </a:solidFill>
                    <a:latin typeface="黑体" panose="02010609060101010101" charset="-122"/>
                    <a:ea typeface="黑体" panose="02010609060101010101" charset="-122"/>
                  </a:rPr>
                  <a:t>课后作业</a:t>
                </a:r>
                <a:endParaRPr lang="zh-CN" altLang="en-US" sz="2400" b="1" spc="375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874046" y="1880103"/>
            <a:ext cx="7538374" cy="646331"/>
            <a:chOff x="1058284" y="1986826"/>
            <a:chExt cx="10051165" cy="861774"/>
          </a:xfrm>
        </p:grpSpPr>
        <p:sp>
          <p:nvSpPr>
            <p:cNvPr id="34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428625" indent="-428625">
                <a:buFont typeface="Wingdings" panose="05000000000000000000" pitchFamily="2" charset="2"/>
                <a:buChar char="Ø"/>
                <a:defRPr/>
              </a:pPr>
              <a:r>
                <a:rPr lang="en-US" altLang="zh-CN" sz="36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endParaRPr lang="zh-CN" altLang="en-US" sz="3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97097" y="2061578"/>
              <a:ext cx="9212352" cy="718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9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有感情地朗读课文。背诵第</a:t>
              </a:r>
              <a:r>
                <a:rPr lang="en-US" altLang="zh-CN" sz="29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2—3</a:t>
              </a:r>
              <a:r>
                <a:rPr lang="zh-CN" altLang="en-US" sz="29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自然段。</a:t>
              </a:r>
              <a:endParaRPr lang="zh-CN" altLang="en-US" sz="2900" dirty="0">
                <a:solidFill>
                  <a:srgbClr val="0000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4046" y="2804306"/>
            <a:ext cx="7910270" cy="646331"/>
            <a:chOff x="1058284" y="3122273"/>
            <a:chExt cx="10547026" cy="861774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428625" indent="-428625">
                <a:buFont typeface="Wingdings" panose="05000000000000000000" pitchFamily="2" charset="2"/>
                <a:buChar char="Ø"/>
                <a:defRPr/>
              </a:pPr>
              <a:r>
                <a:rPr lang="en-US" altLang="zh-CN" sz="36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endParaRPr lang="zh-CN" altLang="en-US" sz="36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97097" y="3195932"/>
              <a:ext cx="9708213" cy="718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9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在田字格中书写本课生字及词语表的词语。</a:t>
              </a:r>
              <a:endParaRPr lang="zh-CN" altLang="en-US" sz="2900" dirty="0">
                <a:solidFill>
                  <a:srgbClr val="0000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69324" y="122544"/>
            <a:ext cx="2329301" cy="949967"/>
            <a:chOff x="225760" y="163382"/>
            <a:chExt cx="3105734" cy="1266623"/>
          </a:xfrm>
        </p:grpSpPr>
        <p:grpSp>
          <p:nvGrpSpPr>
            <p:cNvPr id="27" name="组合 26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900" dirty="0">
                    <a:solidFill>
                      <a:prstClr val="black"/>
                    </a:solidFill>
                    <a:latin typeface="黑体" panose="02010609060101010101" charset="-122"/>
                    <a:ea typeface="黑体" panose="02010609060101010101" charset="-122"/>
                  </a:rPr>
                  <a:t>我会认</a:t>
                </a:r>
                <a:endParaRPr lang="zh-CN" altLang="en-US" sz="2400" b="1" spc="900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254083" y="1993158"/>
            <a:ext cx="1389490" cy="1475564"/>
            <a:chOff x="902641" y="1669124"/>
            <a:chExt cx="1852653" cy="1967419"/>
          </a:xfrm>
        </p:grpSpPr>
        <p:sp>
          <p:nvSpPr>
            <p:cNvPr id="22" name="文本框 21"/>
            <p:cNvSpPr txBox="1"/>
            <p:nvPr/>
          </p:nvSpPr>
          <p:spPr>
            <a:xfrm>
              <a:off x="902641" y="1669124"/>
              <a:ext cx="1852653" cy="718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zòu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1287888" y="2118179"/>
              <a:ext cx="1072140" cy="15183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r>
                <a:rPr lang="zh-CN" altLang="en-US" sz="6800" b="1" dirty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</a:rPr>
                <a:t>奏</a:t>
              </a:r>
              <a:endParaRPr lang="zh-CN" altLang="en-US" sz="6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04713" y="1993158"/>
            <a:ext cx="1389490" cy="1475564"/>
            <a:chOff x="902641" y="1669124"/>
            <a:chExt cx="1852653" cy="1967419"/>
          </a:xfrm>
        </p:grpSpPr>
        <p:sp>
          <p:nvSpPr>
            <p:cNvPr id="35" name="文本框 34"/>
            <p:cNvSpPr txBox="1"/>
            <p:nvPr/>
          </p:nvSpPr>
          <p:spPr>
            <a:xfrm>
              <a:off x="902641" y="1669124"/>
              <a:ext cx="1852653" cy="718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ní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287888" y="2118179"/>
              <a:ext cx="1072140" cy="15183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r>
                <a:rPr lang="zh-CN" altLang="en-US" sz="6800" b="1" dirty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</a:rPr>
                <a:t>呢</a:t>
              </a:r>
              <a:endParaRPr lang="zh-CN" altLang="en-US" sz="6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14129" y="1940905"/>
            <a:ext cx="1389490" cy="1527816"/>
            <a:chOff x="981022" y="1599453"/>
            <a:chExt cx="1852653" cy="2037089"/>
          </a:xfrm>
        </p:grpSpPr>
        <p:sp>
          <p:nvSpPr>
            <p:cNvPr id="43" name="文本框 42"/>
            <p:cNvSpPr txBox="1"/>
            <p:nvPr/>
          </p:nvSpPr>
          <p:spPr>
            <a:xfrm>
              <a:off x="981022" y="1599453"/>
              <a:ext cx="185265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á</a:t>
              </a: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"/>
            <p:cNvSpPr txBox="1"/>
            <p:nvPr/>
          </p:nvSpPr>
          <p:spPr>
            <a:xfrm>
              <a:off x="1287889" y="2118178"/>
              <a:ext cx="1072140" cy="15183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r>
                <a:rPr lang="zh-CN" altLang="en-US" sz="6800" b="1" dirty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</a:rPr>
                <a:t>喃</a:t>
              </a:r>
              <a:endParaRPr lang="zh-CN" altLang="en-US" sz="6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38632" y="1980096"/>
            <a:ext cx="1389490" cy="1488626"/>
            <a:chOff x="946186" y="1651708"/>
            <a:chExt cx="1852653" cy="1984835"/>
          </a:xfrm>
        </p:grpSpPr>
        <p:sp>
          <p:nvSpPr>
            <p:cNvPr id="52" name="文本框 51"/>
            <p:cNvSpPr txBox="1"/>
            <p:nvPr/>
          </p:nvSpPr>
          <p:spPr>
            <a:xfrm>
              <a:off x="946186" y="1651708"/>
              <a:ext cx="1852653" cy="718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wěi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TextBox 4"/>
            <p:cNvSpPr txBox="1"/>
            <p:nvPr/>
          </p:nvSpPr>
          <p:spPr>
            <a:xfrm>
              <a:off x="1287889" y="2118179"/>
              <a:ext cx="1072140" cy="15183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r>
                <a:rPr lang="zh-CN" altLang="en-US" sz="6800" b="1" dirty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</a:rPr>
                <a:t>伟</a:t>
              </a:r>
              <a:endParaRPr lang="zh-CN" altLang="en-US" sz="6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469666" y="2006227"/>
            <a:ext cx="1389490" cy="1462501"/>
            <a:chOff x="920059" y="1686542"/>
            <a:chExt cx="1852653" cy="1949999"/>
          </a:xfrm>
        </p:grpSpPr>
        <p:sp>
          <p:nvSpPr>
            <p:cNvPr id="55" name="文本框 54"/>
            <p:cNvSpPr txBox="1"/>
            <p:nvPr/>
          </p:nvSpPr>
          <p:spPr>
            <a:xfrm>
              <a:off x="920059" y="1686542"/>
              <a:ext cx="1852653" cy="718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jī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Box 4"/>
            <p:cNvSpPr txBox="1"/>
            <p:nvPr/>
          </p:nvSpPr>
          <p:spPr>
            <a:xfrm>
              <a:off x="1287888" y="2118179"/>
              <a:ext cx="1072140" cy="15183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r>
                <a:rPr lang="zh-CN" altLang="en-US" sz="6800" b="1" dirty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</a:rPr>
                <a:t>击</a:t>
              </a:r>
              <a:endParaRPr lang="zh-CN" altLang="en-US" sz="6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507233" y="1999696"/>
            <a:ext cx="1389490" cy="1469033"/>
            <a:chOff x="902641" y="1677833"/>
            <a:chExt cx="1852653" cy="1958708"/>
          </a:xfrm>
        </p:grpSpPr>
        <p:sp>
          <p:nvSpPr>
            <p:cNvPr id="58" name="文本框 57"/>
            <p:cNvSpPr txBox="1"/>
            <p:nvPr/>
          </p:nvSpPr>
          <p:spPr>
            <a:xfrm>
              <a:off x="902641" y="1677833"/>
              <a:ext cx="1852653" cy="718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huì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4"/>
            <p:cNvSpPr txBox="1"/>
            <p:nvPr/>
          </p:nvSpPr>
          <p:spPr>
            <a:xfrm>
              <a:off x="1287888" y="2118179"/>
              <a:ext cx="1072140" cy="15183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r>
                <a:rPr lang="zh-CN" altLang="en-US" sz="6800" b="1" dirty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</a:rPr>
                <a:t>汇</a:t>
              </a:r>
              <a:endParaRPr lang="zh-CN" altLang="en-US" sz="6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577457" y="1940904"/>
            <a:ext cx="1389490" cy="1527818"/>
            <a:chOff x="928768" y="1599452"/>
            <a:chExt cx="1852653" cy="2037091"/>
          </a:xfrm>
        </p:grpSpPr>
        <p:sp>
          <p:nvSpPr>
            <p:cNvPr id="61" name="文本框 60"/>
            <p:cNvSpPr txBox="1"/>
            <p:nvPr/>
          </p:nvSpPr>
          <p:spPr>
            <a:xfrm>
              <a:off x="928768" y="1599452"/>
              <a:ext cx="185265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zh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ā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Box 4"/>
            <p:cNvSpPr txBox="1"/>
            <p:nvPr/>
          </p:nvSpPr>
          <p:spPr>
            <a:xfrm>
              <a:off x="1287888" y="2118179"/>
              <a:ext cx="1072140" cy="15183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r>
                <a:rPr lang="zh-CN" altLang="en-US" sz="6800" b="1" dirty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</a:rPr>
                <a:t>喳</a:t>
              </a:r>
              <a:endParaRPr lang="zh-CN" altLang="en-US" sz="6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03453" y="1967032"/>
            <a:ext cx="1389490" cy="1501691"/>
            <a:chOff x="902641" y="1634288"/>
            <a:chExt cx="1852653" cy="2002255"/>
          </a:xfrm>
        </p:grpSpPr>
        <p:sp>
          <p:nvSpPr>
            <p:cNvPr id="64" name="文本框 63"/>
            <p:cNvSpPr txBox="1"/>
            <p:nvPr/>
          </p:nvSpPr>
          <p:spPr>
            <a:xfrm>
              <a:off x="902641" y="1634288"/>
              <a:ext cx="185265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mi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ào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TextBox 4"/>
            <p:cNvSpPr txBox="1"/>
            <p:nvPr/>
          </p:nvSpPr>
          <p:spPr>
            <a:xfrm>
              <a:off x="1287888" y="2118179"/>
              <a:ext cx="1072140" cy="15183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r>
                <a:rPr lang="zh-CN" altLang="en-US" sz="6800" b="1" dirty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</a:rPr>
                <a:t>妙</a:t>
              </a:r>
              <a:endParaRPr lang="zh-CN" altLang="en-US" sz="6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cxnSp>
        <p:nvCxnSpPr>
          <p:cNvPr id="91" name="直接连接符 90"/>
          <p:cNvCxnSpPr/>
          <p:nvPr/>
        </p:nvCxnSpPr>
        <p:spPr>
          <a:xfrm>
            <a:off x="444872" y="1767041"/>
            <a:ext cx="8279027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444872" y="3610793"/>
            <a:ext cx="8279027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03998" y="216614"/>
            <a:ext cx="2510246" cy="1001355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68657" y="1733630"/>
            <a:ext cx="143243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美妙</a:t>
            </a:r>
            <a:endParaRPr lang="zh-CN" altLang="en-US" sz="4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48624" y="1407356"/>
            <a:ext cx="1332416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</a:t>
            </a:r>
            <a:r>
              <a:rPr lang="en-US" altLang="zh-CN" sz="2600" b="1" dirty="0" err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à</a:t>
            </a:r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723194" y="1733630"/>
            <a:ext cx="143243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演奏</a:t>
            </a:r>
            <a:endParaRPr lang="zh-CN" altLang="en-US" sz="4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46515" y="1470416"/>
            <a:ext cx="736298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zòu</a:t>
            </a:r>
            <a:r>
              <a:rPr lang="en-US" altLang="zh-CN" sz="23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677730" y="1733630"/>
            <a:ext cx="143243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呢喃</a:t>
            </a:r>
            <a:endParaRPr lang="zh-CN" altLang="en-US" sz="4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56414" y="1407356"/>
            <a:ext cx="1186975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ní</a:t>
            </a:r>
            <a:r>
              <a:rPr lang="en-US" altLang="zh-CN" sz="23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600" b="1" dirty="0" err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á</a:t>
            </a:r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84985" y="2814586"/>
            <a:ext cx="143243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雄伟</a:t>
            </a:r>
            <a:endParaRPr lang="zh-CN" altLang="en-US" sz="4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59607" y="2532905"/>
            <a:ext cx="876737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wěi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728096" y="2814586"/>
            <a:ext cx="143243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打击</a:t>
            </a:r>
            <a:endParaRPr lang="zh-CN" altLang="en-US" sz="4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99907" y="2532905"/>
            <a:ext cx="876737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jī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671208" y="2814586"/>
            <a:ext cx="143243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汇聚</a:t>
            </a:r>
            <a:endParaRPr lang="zh-CN" altLang="en-US" sz="4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59560" y="2540788"/>
            <a:ext cx="109553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huì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4781" y="3869410"/>
            <a:ext cx="2463880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叽叽喳喳</a:t>
            </a:r>
            <a:endParaRPr lang="zh-CN" altLang="en-US" sz="45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97551" y="3556199"/>
            <a:ext cx="876737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3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en-US" altLang="zh-CN" sz="2600" b="1" dirty="0" err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ā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5" grpId="0"/>
      <p:bldP spid="16" grpId="0"/>
      <p:bldP spid="17" grpId="0"/>
      <p:bldP spid="18" grpId="0"/>
      <p:bldP spid="31" grpId="0"/>
      <p:bldP spid="32" grpId="0"/>
      <p:bldP spid="33" grpId="0"/>
      <p:bldP spid="34" grpId="0"/>
      <p:bldP spid="35" grpId="0"/>
      <p:bldP spid="36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25" name="组合 72724"/>
          <p:cNvGrpSpPr/>
          <p:nvPr/>
        </p:nvGrpSpPr>
        <p:grpSpPr>
          <a:xfrm>
            <a:off x="1464034" y="699316"/>
            <a:ext cx="5831681" cy="3643313"/>
            <a:chOff x="657" y="506"/>
            <a:chExt cx="4898" cy="3060"/>
          </a:xfrm>
        </p:grpSpPr>
        <p:sp>
          <p:nvSpPr>
            <p:cNvPr id="12290" name="矩形 72725"/>
            <p:cNvSpPr/>
            <p:nvPr/>
          </p:nvSpPr>
          <p:spPr>
            <a:xfrm>
              <a:off x="692" y="697"/>
              <a:ext cx="4863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滴滴答答  叮叮咚咚  叽叽喳喳 </a:t>
              </a:r>
              <a:endParaRPr lang="zh-CN" altLang="en-US" sz="3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291" name="矩形 72726"/>
            <p:cNvSpPr/>
            <p:nvPr/>
          </p:nvSpPr>
          <p:spPr>
            <a:xfrm>
              <a:off x="827" y="1842"/>
              <a:ext cx="2430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淙淙     潺潺 </a:t>
              </a:r>
              <a:endParaRPr lang="zh-CN" altLang="en-US" sz="3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292" name="矩形 72727"/>
            <p:cNvSpPr/>
            <p:nvPr/>
          </p:nvSpPr>
          <p:spPr>
            <a:xfrm>
              <a:off x="657" y="3010"/>
              <a:ext cx="2916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哗啦啦    唧哩哩</a:t>
              </a:r>
              <a:r>
                <a:rPr lang="zh-CN" altLang="en-US" sz="30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endPara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2293" name="组合 72728"/>
            <p:cNvGrpSpPr/>
            <p:nvPr/>
          </p:nvGrpSpPr>
          <p:grpSpPr>
            <a:xfrm>
              <a:off x="975" y="2296"/>
              <a:ext cx="1905" cy="91"/>
              <a:chOff x="975" y="2296"/>
              <a:chExt cx="1905" cy="91"/>
            </a:xfrm>
          </p:grpSpPr>
          <p:sp>
            <p:nvSpPr>
              <p:cNvPr id="12294" name="椭圆 72729"/>
              <p:cNvSpPr/>
              <p:nvPr/>
            </p:nvSpPr>
            <p:spPr>
              <a:xfrm>
                <a:off x="975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5" name="椭圆 72730"/>
              <p:cNvSpPr/>
              <p:nvPr/>
            </p:nvSpPr>
            <p:spPr>
              <a:xfrm>
                <a:off x="1292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6" name="椭圆 72731"/>
              <p:cNvSpPr/>
              <p:nvPr/>
            </p:nvSpPr>
            <p:spPr>
              <a:xfrm>
                <a:off x="2472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7" name="椭圆 72732"/>
              <p:cNvSpPr/>
              <p:nvPr/>
            </p:nvSpPr>
            <p:spPr>
              <a:xfrm>
                <a:off x="2789" y="229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298" name="椭圆 72733"/>
            <p:cNvSpPr/>
            <p:nvPr/>
          </p:nvSpPr>
          <p:spPr>
            <a:xfrm>
              <a:off x="2426" y="3475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299" name="组合 72734"/>
            <p:cNvGrpSpPr/>
            <p:nvPr/>
          </p:nvGrpSpPr>
          <p:grpSpPr>
            <a:xfrm>
              <a:off x="2200" y="1609"/>
              <a:ext cx="1035" cy="352"/>
              <a:chOff x="2200" y="1609"/>
              <a:chExt cx="1035" cy="352"/>
            </a:xfrm>
          </p:grpSpPr>
          <p:sp>
            <p:nvSpPr>
              <p:cNvPr id="12300" name="矩形 72735"/>
              <p:cNvSpPr/>
              <p:nvPr/>
            </p:nvSpPr>
            <p:spPr>
              <a:xfrm>
                <a:off x="2200" y="1612"/>
                <a:ext cx="582" cy="3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ch</a:t>
                </a:r>
                <a:r>
                  <a:rPr lang="en-US" altLang="zh-CN" sz="2100" b="1" dirty="0" err="1">
                    <a:solidFill>
                      <a:srgbClr val="0000FF"/>
                    </a:solidFill>
                    <a:latin typeface="黑体" panose="02010609060101010101" charset="-122"/>
                    <a:ea typeface="黑体" panose="02010609060101010101" charset="-122"/>
                  </a:rPr>
                  <a:t>á</a:t>
                </a:r>
                <a:r>
                  <a:rPr lang="en-US" altLang="zh-CN" sz="18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</a:t>
                </a:r>
                <a:endParaRPr lang="zh-CN" altLang="en-US" sz="18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1" name="矩形 72736"/>
              <p:cNvSpPr/>
              <p:nvPr/>
            </p:nvSpPr>
            <p:spPr>
              <a:xfrm>
                <a:off x="2653" y="1609"/>
                <a:ext cx="582" cy="3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ch</a:t>
                </a:r>
                <a:r>
                  <a:rPr lang="en-US" altLang="zh-CN" sz="2100" b="1" dirty="0" err="1">
                    <a:solidFill>
                      <a:srgbClr val="0000FF"/>
                    </a:solidFill>
                    <a:latin typeface="黑体" panose="02010609060101010101" charset="-122"/>
                    <a:ea typeface="黑体" panose="02010609060101010101" charset="-122"/>
                  </a:rPr>
                  <a:t>á</a:t>
                </a:r>
                <a:r>
                  <a:rPr lang="en-US" altLang="zh-CN" sz="18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</a:t>
                </a:r>
                <a:endParaRPr lang="zh-CN" altLang="en-US" sz="18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302" name="组合 72737"/>
            <p:cNvGrpSpPr/>
            <p:nvPr/>
          </p:nvGrpSpPr>
          <p:grpSpPr>
            <a:xfrm>
              <a:off x="793" y="527"/>
              <a:ext cx="590" cy="310"/>
              <a:chOff x="793" y="527"/>
              <a:chExt cx="590" cy="310"/>
            </a:xfrm>
          </p:grpSpPr>
          <p:sp>
            <p:nvSpPr>
              <p:cNvPr id="12303" name="矩形 72738"/>
              <p:cNvSpPr/>
              <p:nvPr/>
            </p:nvSpPr>
            <p:spPr>
              <a:xfrm>
                <a:off x="793" y="527"/>
                <a:ext cx="31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d</a:t>
                </a:r>
                <a:r>
                  <a:rPr lang="en-US" altLang="en-US" sz="1800" b="1" err="1">
                    <a:solidFill>
                      <a:srgbClr val="0000FF"/>
                    </a:solidFill>
                    <a:latin typeface="Arial" panose="020B0604020202020204" pitchFamily="34" charset="0"/>
                    <a:ea typeface="Dotum" panose="020B0600000101010101" pitchFamily="34" charset="-127"/>
                  </a:rPr>
                  <a:t>ī</a:t>
                </a:r>
                <a:endPara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Dotum" panose="020B0600000101010101" pitchFamily="34" charset="-127"/>
                </a:endParaRPr>
              </a:p>
            </p:txBody>
          </p:sp>
          <p:sp>
            <p:nvSpPr>
              <p:cNvPr id="12304" name="矩形 72739"/>
              <p:cNvSpPr/>
              <p:nvPr/>
            </p:nvSpPr>
            <p:spPr>
              <a:xfrm>
                <a:off x="1066" y="527"/>
                <a:ext cx="31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d</a:t>
                </a:r>
                <a:r>
                  <a:rPr lang="en-US" altLang="en-US" sz="18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Dotum" panose="020B0600000101010101" pitchFamily="34" charset="-127"/>
                  </a:rPr>
                  <a:t>ī</a:t>
                </a:r>
                <a:endPara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Dotum" panose="020B0600000101010101" pitchFamily="34" charset="-127"/>
                </a:endParaRPr>
              </a:p>
            </p:txBody>
          </p:sp>
        </p:grpSp>
        <p:grpSp>
          <p:nvGrpSpPr>
            <p:cNvPr id="12305" name="组合 72740"/>
            <p:cNvGrpSpPr/>
            <p:nvPr/>
          </p:nvGrpSpPr>
          <p:grpSpPr>
            <a:xfrm>
              <a:off x="703" y="1661"/>
              <a:ext cx="1040" cy="310"/>
              <a:chOff x="703" y="1661"/>
              <a:chExt cx="1040" cy="310"/>
            </a:xfrm>
          </p:grpSpPr>
          <p:sp>
            <p:nvSpPr>
              <p:cNvPr id="12306" name="矩形 72741"/>
              <p:cNvSpPr/>
              <p:nvPr/>
            </p:nvSpPr>
            <p:spPr>
              <a:xfrm>
                <a:off x="703" y="1661"/>
                <a:ext cx="575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  <a:r>
                  <a:rPr lang="en-US" altLang="en-US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ó</a:t>
                </a:r>
                <a:r>
                  <a:rPr lang="en-US" altLang="zh-CN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ng</a:t>
                </a:r>
                <a:endParaRPr lang="zh-CN" altLang="en-US" sz="18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7" name="矩形 72742"/>
              <p:cNvSpPr/>
              <p:nvPr/>
            </p:nvSpPr>
            <p:spPr>
              <a:xfrm>
                <a:off x="1168" y="1661"/>
                <a:ext cx="575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  <a:r>
                  <a:rPr lang="en-US" altLang="en-US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ó</a:t>
                </a:r>
                <a:r>
                  <a:rPr lang="en-US" altLang="zh-CN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ng</a:t>
                </a:r>
                <a:endParaRPr lang="zh-CN" altLang="en-US" sz="18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08" name="矩形 72743"/>
            <p:cNvSpPr/>
            <p:nvPr/>
          </p:nvSpPr>
          <p:spPr>
            <a:xfrm>
              <a:off x="2381" y="2825"/>
              <a:ext cx="25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err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j</a:t>
              </a:r>
              <a:r>
                <a:rPr lang="en-US" altLang="en-US" sz="1800" b="1" err="1">
                  <a:solidFill>
                    <a:srgbClr val="0000FF"/>
                  </a:solidFill>
                  <a:latin typeface="Arial" panose="020B0604020202020204" pitchFamily="34" charset="0"/>
                  <a:ea typeface="Dotum" panose="020B0600000101010101" pitchFamily="34" charset="-127"/>
                </a:rPr>
                <a:t>ī</a:t>
              </a:r>
              <a:endPara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Dotum" panose="020B0600000101010101" pitchFamily="34" charset="-127"/>
              </a:endParaRPr>
            </a:p>
          </p:txBody>
        </p:sp>
        <p:grpSp>
          <p:nvGrpSpPr>
            <p:cNvPr id="12309" name="组合 72744"/>
            <p:cNvGrpSpPr/>
            <p:nvPr/>
          </p:nvGrpSpPr>
          <p:grpSpPr>
            <a:xfrm>
              <a:off x="839" y="1162"/>
              <a:ext cx="4309" cy="91"/>
              <a:chOff x="839" y="1162"/>
              <a:chExt cx="4309" cy="91"/>
            </a:xfrm>
          </p:grpSpPr>
          <p:sp>
            <p:nvSpPr>
              <p:cNvPr id="12310" name="椭圆 72745"/>
              <p:cNvSpPr/>
              <p:nvPr/>
            </p:nvSpPr>
            <p:spPr>
              <a:xfrm>
                <a:off x="839" y="116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11" name="椭圆 72746"/>
              <p:cNvSpPr/>
              <p:nvPr/>
            </p:nvSpPr>
            <p:spPr>
              <a:xfrm>
                <a:off x="4104" y="116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12" name="椭圆 72747"/>
              <p:cNvSpPr/>
              <p:nvPr/>
            </p:nvSpPr>
            <p:spPr>
              <a:xfrm>
                <a:off x="1156" y="116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13" name="椭圆 72748"/>
              <p:cNvSpPr/>
              <p:nvPr/>
            </p:nvSpPr>
            <p:spPr>
              <a:xfrm>
                <a:off x="4422" y="116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14" name="椭圆 72749"/>
              <p:cNvSpPr/>
              <p:nvPr/>
            </p:nvSpPr>
            <p:spPr>
              <a:xfrm>
                <a:off x="4739" y="116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15" name="椭圆 72750"/>
              <p:cNvSpPr/>
              <p:nvPr/>
            </p:nvSpPr>
            <p:spPr>
              <a:xfrm>
                <a:off x="5057" y="116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316" name="组合 72751"/>
            <p:cNvGrpSpPr/>
            <p:nvPr/>
          </p:nvGrpSpPr>
          <p:grpSpPr>
            <a:xfrm>
              <a:off x="4035" y="506"/>
              <a:ext cx="1336" cy="315"/>
              <a:chOff x="4035" y="506"/>
              <a:chExt cx="1336" cy="315"/>
            </a:xfrm>
          </p:grpSpPr>
          <p:sp>
            <p:nvSpPr>
              <p:cNvPr id="12317" name="矩形 72752"/>
              <p:cNvSpPr/>
              <p:nvPr/>
            </p:nvSpPr>
            <p:spPr>
              <a:xfrm>
                <a:off x="4035" y="511"/>
                <a:ext cx="252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j</a:t>
                </a:r>
                <a:r>
                  <a:rPr lang="en-US" altLang="en-US" sz="1800" b="1" err="1">
                    <a:solidFill>
                      <a:srgbClr val="0000FF"/>
                    </a:solidFill>
                    <a:latin typeface="Arial" panose="020B0604020202020204" pitchFamily="34" charset="0"/>
                    <a:ea typeface="Dotum" panose="020B0600000101010101" pitchFamily="34" charset="-127"/>
                  </a:rPr>
                  <a:t>ī</a:t>
                </a:r>
                <a:endPara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Dotum" panose="020B0600000101010101" pitchFamily="34" charset="-127"/>
                </a:endParaRPr>
              </a:p>
            </p:txBody>
          </p:sp>
          <p:sp>
            <p:nvSpPr>
              <p:cNvPr id="12318" name="矩形 72753"/>
              <p:cNvSpPr/>
              <p:nvPr/>
            </p:nvSpPr>
            <p:spPr>
              <a:xfrm>
                <a:off x="4352" y="511"/>
                <a:ext cx="252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00" err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j</a:t>
                </a:r>
                <a:r>
                  <a:rPr lang="en-US" altLang="en-US" sz="1800" b="1" err="1">
                    <a:solidFill>
                      <a:srgbClr val="0000FF"/>
                    </a:solidFill>
                    <a:latin typeface="Arial" panose="020B0604020202020204" pitchFamily="34" charset="0"/>
                    <a:ea typeface="Dotum" panose="020B0600000101010101" pitchFamily="34" charset="-127"/>
                  </a:rPr>
                  <a:t>ī</a:t>
                </a:r>
                <a:endPara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Dotum" panose="020B0600000101010101" pitchFamily="34" charset="-127"/>
                </a:endParaRPr>
              </a:p>
            </p:txBody>
          </p:sp>
          <p:grpSp>
            <p:nvGrpSpPr>
              <p:cNvPr id="12319" name="组合 72754"/>
              <p:cNvGrpSpPr/>
              <p:nvPr/>
            </p:nvGrpSpPr>
            <p:grpSpPr>
              <a:xfrm>
                <a:off x="4516" y="506"/>
                <a:ext cx="855" cy="315"/>
                <a:chOff x="4516" y="506"/>
                <a:chExt cx="855" cy="315"/>
              </a:xfrm>
            </p:grpSpPr>
            <p:sp>
              <p:nvSpPr>
                <p:cNvPr id="12320" name="矩形 72755"/>
                <p:cNvSpPr/>
                <p:nvPr/>
              </p:nvSpPr>
              <p:spPr>
                <a:xfrm>
                  <a:off x="4516" y="506"/>
                  <a:ext cx="424" cy="3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500" dirty="0" err="1">
                      <a:solidFill>
                        <a:srgbClr val="0000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zh</a:t>
                  </a:r>
                  <a:r>
                    <a:rPr lang="en-US" altLang="zh-CN" sz="1800" b="1" dirty="0" err="1">
                      <a:solidFill>
                        <a:srgbClr val="0000FF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ā</a:t>
                  </a:r>
                  <a:endPara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21" name="矩形 72756"/>
                <p:cNvSpPr/>
                <p:nvPr/>
              </p:nvSpPr>
              <p:spPr>
                <a:xfrm>
                  <a:off x="4947" y="511"/>
                  <a:ext cx="424" cy="3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500" dirty="0" err="1">
                      <a:solidFill>
                        <a:srgbClr val="0000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zh</a:t>
                  </a:r>
                  <a:r>
                    <a:rPr lang="en-US" altLang="zh-CN" sz="1800" b="1" dirty="0" err="1">
                      <a:solidFill>
                        <a:srgbClr val="0000FF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ā</a:t>
                  </a:r>
                  <a:endPara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 bwMode="auto">
          <a:xfrm>
            <a:off x="4896391" y="1868107"/>
            <a:ext cx="1857374" cy="1339850"/>
            <a:chOff x="4506914" y="1018383"/>
            <a:chExt cx="1857495" cy="1340188"/>
          </a:xfrm>
        </p:grpSpPr>
        <p:sp>
          <p:nvSpPr>
            <p:cNvPr id="37" name="云形标注 3"/>
            <p:cNvSpPr/>
            <p:nvPr/>
          </p:nvSpPr>
          <p:spPr>
            <a:xfrm>
              <a:off x="4506914" y="1018383"/>
              <a:ext cx="1857495" cy="1340188"/>
            </a:xfrm>
            <a:prstGeom prst="cloudCallout">
              <a:avLst>
                <a:gd name="adj1" fmla="val -76699"/>
                <a:gd name="adj2" fmla="val -5338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8" name="矩形 5"/>
            <p:cNvSpPr>
              <a:spLocks noChangeArrowheads="1"/>
            </p:cNvSpPr>
            <p:nvPr/>
          </p:nvSpPr>
          <p:spPr bwMode="auto">
            <a:xfrm>
              <a:off x="4709333" y="1386683"/>
              <a:ext cx="1464768" cy="67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b="1" dirty="0">
                  <a:solidFill>
                    <a:prstClr val="white"/>
                  </a:solidFill>
                  <a:latin typeface="黑体" panose="02010609060101010101" charset="-122"/>
                  <a:ea typeface="黑体" panose="02010609060101010101" charset="-122"/>
                </a:rPr>
                <a:t>这组词语有什么特点？</a:t>
              </a:r>
              <a:endParaRPr lang="zh-CN" altLang="en-US" sz="19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9" name="椭圆 72733"/>
          <p:cNvSpPr/>
          <p:nvPr/>
        </p:nvSpPr>
        <p:spPr>
          <a:xfrm>
            <a:off x="1679849" y="4234207"/>
            <a:ext cx="108347" cy="108347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lIns="68580" tIns="34290" rIns="68580" bIns="3429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叮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506043" y="1560930"/>
            <a:ext cx="1320833" cy="122341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7500" b="1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</a:rPr>
              <a:t>呢</a:t>
            </a:r>
            <a:endParaRPr lang="zh-CN" altLang="en-US" sz="7500" b="1">
              <a:solidFill>
                <a:srgbClr val="FF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93037" y="1189096"/>
            <a:ext cx="1775222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ní</a:t>
            </a:r>
            <a:endParaRPr lang="zh-CN" altLang="en-US" sz="3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93620" y="2289404"/>
            <a:ext cx="1775222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3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</a:t>
            </a:r>
            <a:endParaRPr lang="zh-CN" altLang="en-US" sz="3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672600" y="1501343"/>
            <a:ext cx="90172" cy="1231905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63190" y="1123508"/>
            <a:ext cx="2585041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（呢喃）</a:t>
            </a:r>
            <a:endParaRPr lang="zh-CN" altLang="en-US" sz="41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7045" y="3254249"/>
            <a:ext cx="8063762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例：春天真美，燕子在空中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呢（  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喃，柳树甩动长长的绿发在风中跳舞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呢（   ）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70084" y="4272868"/>
            <a:ext cx="86400" cy="864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37960" y="3698572"/>
            <a:ext cx="122177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ne</a:t>
            </a:r>
            <a:endParaRPr lang="zh-CN" altLang="en-US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60721" y="3227937"/>
            <a:ext cx="116049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err="1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ní</a:t>
            </a:r>
            <a:r>
              <a:rPr lang="en-US" altLang="zh-CN" sz="3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928579" y="3761810"/>
            <a:ext cx="86400" cy="864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4115" y="30646"/>
            <a:ext cx="2448308" cy="1123862"/>
            <a:chOff x="98820" y="40860"/>
            <a:chExt cx="3264410" cy="1498483"/>
          </a:xfrm>
        </p:grpSpPr>
        <p:grpSp>
          <p:nvGrpSpPr>
            <p:cNvPr id="18" name="组合 17"/>
            <p:cNvGrpSpPr/>
            <p:nvPr/>
          </p:nvGrpSpPr>
          <p:grpSpPr>
            <a:xfrm>
              <a:off x="1117472" y="495408"/>
              <a:ext cx="2245758" cy="679269"/>
              <a:chOff x="2197150" y="2511380"/>
              <a:chExt cx="2245758" cy="679269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375">
                    <a:solidFill>
                      <a:prstClr val="black"/>
                    </a:solidFill>
                    <a:latin typeface="黑体" panose="02010609060101010101" charset="-122"/>
                    <a:ea typeface="黑体" panose="02010609060101010101" charset="-122"/>
                  </a:rPr>
                  <a:t>多音字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98820" y="40860"/>
              <a:ext cx="998989" cy="1498483"/>
            </a:xfrm>
            <a:prstGeom prst="rect">
              <a:avLst/>
            </a:prstGeom>
          </p:spPr>
        </p:pic>
      </p:grpSp>
      <p:cxnSp>
        <p:nvCxnSpPr>
          <p:cNvPr id="6" name="直接连接符 5"/>
          <p:cNvCxnSpPr/>
          <p:nvPr/>
        </p:nvCxnSpPr>
        <p:spPr>
          <a:xfrm flipV="1">
            <a:off x="2958250" y="2607363"/>
            <a:ext cx="14771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2" grpId="0" animBg="1"/>
      <p:bldP spid="4" grpId="0"/>
      <p:bldP spid="5" grpId="0"/>
      <p:bldP spid="25" grpId="0" animBg="1"/>
      <p:bldP spid="24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506043" y="1307278"/>
            <a:ext cx="1320833" cy="122341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7500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</a:rPr>
              <a:t>量</a:t>
            </a:r>
            <a:endParaRPr lang="zh-CN" altLang="en-US" sz="7500" b="1" dirty="0">
              <a:solidFill>
                <a:srgbClr val="FF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93037" y="935452"/>
            <a:ext cx="1775222" cy="6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  <a:r>
              <a:rPr lang="en-US" altLang="zh-CN" sz="3800" dirty="0" err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á</a:t>
            </a:r>
            <a:r>
              <a:rPr lang="en-US" altLang="zh-CN" sz="3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zh-CN" altLang="en-US" sz="3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93620" y="2035760"/>
            <a:ext cx="1775222" cy="6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  <a:r>
              <a:rPr lang="en-US" altLang="zh-CN" sz="3800" dirty="0" err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à</a:t>
            </a:r>
            <a:r>
              <a:rPr lang="en-US" altLang="zh-CN" sz="3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zh-CN" altLang="en-US" sz="3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672600" y="1247693"/>
            <a:ext cx="90172" cy="1231905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11508" y="929228"/>
            <a:ext cx="2585041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（测量）</a:t>
            </a:r>
            <a:endParaRPr lang="zh-CN" altLang="en-US" sz="41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30545" y="1989227"/>
            <a:ext cx="2450306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（力量）</a:t>
            </a:r>
            <a:endParaRPr lang="zh-CN" altLang="en-US" sz="41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7046" y="3000596"/>
            <a:ext cx="7701154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例：背着仪器爬到山顶的时候，他没有力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量（   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再去进行测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量（     ）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了。</a:t>
            </a:r>
            <a:endParaRPr lang="zh-CN" altLang="en-US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07143" y="4019216"/>
            <a:ext cx="86400" cy="864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53982" y="3473673"/>
            <a:ext cx="122177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err="1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li</a:t>
            </a:r>
            <a:r>
              <a:rPr lang="en-US" altLang="zh-CN" sz="3300" b="1" dirty="0" err="1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á</a:t>
            </a:r>
            <a:r>
              <a:rPr lang="en-US" altLang="zh-CN" sz="3200" b="1" dirty="0" err="1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en-US" altLang="zh-CN" sz="2700" b="1" dirty="0" err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3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60118" y="3479058"/>
            <a:ext cx="123650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 err="1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li</a:t>
            </a:r>
            <a:r>
              <a:rPr lang="en-US" altLang="zh-CN" sz="3300" b="1" dirty="0" err="1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à</a:t>
            </a:r>
            <a:r>
              <a:rPr lang="en-US" altLang="zh-CN" sz="3200" b="1" dirty="0" err="1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en-US" altLang="zh-CN" sz="2700" b="1" dirty="0" err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3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21607" y="4020645"/>
            <a:ext cx="86400" cy="864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2" grpId="0" animBg="1"/>
      <p:bldP spid="4" grpId="0"/>
      <p:bldP spid="19" grpId="0"/>
      <p:bldP spid="5" grpId="0"/>
      <p:bldP spid="25" grpId="0" animBg="1"/>
      <p:bldP spid="24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72537" y="168973"/>
            <a:ext cx="2349886" cy="797797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charset="-122"/>
                    <a:ea typeface="黑体" panose="02010609060101010101" charset="-122"/>
                  </a:rPr>
                  <a:t>我会写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883900" y="1614910"/>
            <a:ext cx="918370" cy="918001"/>
            <a:chOff x="1244432" y="2317964"/>
            <a:chExt cx="1224493" cy="1224001"/>
          </a:xfrm>
        </p:grpSpPr>
        <p:sp>
          <p:nvSpPr>
            <p:cNvPr id="36" name="文本框 35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妙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37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9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1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48" name="组合 147"/>
          <p:cNvGrpSpPr/>
          <p:nvPr/>
        </p:nvGrpSpPr>
        <p:grpSpPr>
          <a:xfrm>
            <a:off x="2114114" y="1614910"/>
            <a:ext cx="918370" cy="918001"/>
            <a:chOff x="1244432" y="2317964"/>
            <a:chExt cx="1224493" cy="1224001"/>
          </a:xfrm>
        </p:grpSpPr>
        <p:sp>
          <p:nvSpPr>
            <p:cNvPr id="149" name="文本框 148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演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50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51" name="矩形 150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2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53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55" name="组合 154"/>
          <p:cNvGrpSpPr/>
          <p:nvPr/>
        </p:nvGrpSpPr>
        <p:grpSpPr>
          <a:xfrm>
            <a:off x="3344329" y="1614910"/>
            <a:ext cx="918370" cy="918001"/>
            <a:chOff x="1244432" y="2317964"/>
            <a:chExt cx="1224493" cy="1224001"/>
          </a:xfrm>
        </p:grpSpPr>
        <p:sp>
          <p:nvSpPr>
            <p:cNvPr id="156" name="文本框 155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奏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57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58" name="矩形 157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9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60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62" name="组合 161"/>
          <p:cNvGrpSpPr/>
          <p:nvPr/>
        </p:nvGrpSpPr>
        <p:grpSpPr>
          <a:xfrm>
            <a:off x="4574543" y="1614910"/>
            <a:ext cx="918370" cy="918001"/>
            <a:chOff x="1244432" y="2317964"/>
            <a:chExt cx="1224493" cy="1224001"/>
          </a:xfrm>
        </p:grpSpPr>
        <p:sp>
          <p:nvSpPr>
            <p:cNvPr id="163" name="文本框 162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琴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6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65" name="矩形 164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6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67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69" name="组合 168"/>
          <p:cNvGrpSpPr/>
          <p:nvPr/>
        </p:nvGrpSpPr>
        <p:grpSpPr>
          <a:xfrm>
            <a:off x="5804758" y="1614910"/>
            <a:ext cx="918370" cy="918001"/>
            <a:chOff x="1244432" y="2317964"/>
            <a:chExt cx="1224493" cy="1224001"/>
          </a:xfrm>
        </p:grpSpPr>
        <p:sp>
          <p:nvSpPr>
            <p:cNvPr id="170" name="文本框 169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柔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71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72" name="矩形 171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3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74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76" name="组合 175"/>
          <p:cNvGrpSpPr/>
          <p:nvPr/>
        </p:nvGrpSpPr>
        <p:grpSpPr>
          <a:xfrm>
            <a:off x="7034974" y="1614910"/>
            <a:ext cx="918370" cy="918001"/>
            <a:chOff x="1244432" y="2317964"/>
            <a:chExt cx="1224493" cy="1224001"/>
          </a:xfrm>
        </p:grpSpPr>
        <p:sp>
          <p:nvSpPr>
            <p:cNvPr id="177" name="文本框 176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感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7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79" name="矩形 178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0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81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2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90" name="组合 189"/>
          <p:cNvGrpSpPr/>
          <p:nvPr/>
        </p:nvGrpSpPr>
        <p:grpSpPr>
          <a:xfrm>
            <a:off x="435963" y="2952534"/>
            <a:ext cx="918370" cy="918001"/>
            <a:chOff x="1244432" y="2317964"/>
            <a:chExt cx="1224493" cy="1224001"/>
          </a:xfrm>
        </p:grpSpPr>
        <p:sp>
          <p:nvSpPr>
            <p:cNvPr id="191" name="文本框 190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受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92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93" name="矩形 192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4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95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6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97" name="组合 196"/>
          <p:cNvGrpSpPr/>
          <p:nvPr/>
        </p:nvGrpSpPr>
        <p:grpSpPr>
          <a:xfrm>
            <a:off x="1639864" y="2952534"/>
            <a:ext cx="918370" cy="918001"/>
            <a:chOff x="1244432" y="2317964"/>
            <a:chExt cx="1224493" cy="1224001"/>
          </a:xfrm>
        </p:grpSpPr>
        <p:sp>
          <p:nvSpPr>
            <p:cNvPr id="198" name="文本框 197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激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99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00" name="矩形 199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1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02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3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04" name="组合 203"/>
          <p:cNvGrpSpPr/>
          <p:nvPr/>
        </p:nvGrpSpPr>
        <p:grpSpPr>
          <a:xfrm>
            <a:off x="2843763" y="2952534"/>
            <a:ext cx="918370" cy="918001"/>
            <a:chOff x="1244432" y="2317964"/>
            <a:chExt cx="1224493" cy="1224001"/>
          </a:xfrm>
        </p:grpSpPr>
        <p:sp>
          <p:nvSpPr>
            <p:cNvPr id="205" name="文本框 204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击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06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07" name="矩形 206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8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09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11" name="组合 210"/>
          <p:cNvGrpSpPr/>
          <p:nvPr/>
        </p:nvGrpSpPr>
        <p:grpSpPr>
          <a:xfrm>
            <a:off x="4047662" y="2952534"/>
            <a:ext cx="918370" cy="918001"/>
            <a:chOff x="1244432" y="2317964"/>
            <a:chExt cx="1224493" cy="1224001"/>
          </a:xfrm>
        </p:grpSpPr>
        <p:sp>
          <p:nvSpPr>
            <p:cNvPr id="212" name="文本框 211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器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13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14" name="矩形 213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5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16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7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18" name="组合 217"/>
          <p:cNvGrpSpPr/>
          <p:nvPr/>
        </p:nvGrpSpPr>
        <p:grpSpPr>
          <a:xfrm>
            <a:off x="5251561" y="2952534"/>
            <a:ext cx="918370" cy="918001"/>
            <a:chOff x="1244432" y="2317964"/>
            <a:chExt cx="1224493" cy="1224001"/>
          </a:xfrm>
        </p:grpSpPr>
        <p:sp>
          <p:nvSpPr>
            <p:cNvPr id="219" name="文本框 218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滴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20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21" name="矩形 220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2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23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4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5" name="组合 224"/>
          <p:cNvGrpSpPr/>
          <p:nvPr/>
        </p:nvGrpSpPr>
        <p:grpSpPr>
          <a:xfrm>
            <a:off x="6455461" y="2952534"/>
            <a:ext cx="918370" cy="918001"/>
            <a:chOff x="1244432" y="2317964"/>
            <a:chExt cx="1224493" cy="1224001"/>
          </a:xfrm>
        </p:grpSpPr>
        <p:sp>
          <p:nvSpPr>
            <p:cNvPr id="226" name="文本框 225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敲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27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28" name="矩形 227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9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30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32" name="组合 231"/>
          <p:cNvGrpSpPr/>
          <p:nvPr/>
        </p:nvGrpSpPr>
        <p:grpSpPr>
          <a:xfrm>
            <a:off x="7659358" y="2952534"/>
            <a:ext cx="918370" cy="918001"/>
            <a:chOff x="1244432" y="2317964"/>
            <a:chExt cx="1224493" cy="1224001"/>
          </a:xfrm>
        </p:grpSpPr>
        <p:sp>
          <p:nvSpPr>
            <p:cNvPr id="233" name="文本框 232"/>
            <p:cNvSpPr txBox="1"/>
            <p:nvPr/>
          </p:nvSpPr>
          <p:spPr>
            <a:xfrm>
              <a:off x="1312199" y="2317964"/>
              <a:ext cx="1156726" cy="121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鸣</a:t>
              </a:r>
              <a:endParaRPr lang="zh-CN" altLang="en-US" sz="53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3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35" name="矩形 234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8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6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37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8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1736" y="1384662"/>
            <a:ext cx="6873263" cy="2991394"/>
          </a:xfrm>
          <a:prstGeom prst="rect">
            <a:avLst/>
          </a:prstGeom>
          <a:solidFill>
            <a:srgbClr val="E6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398693" y="1384032"/>
            <a:ext cx="6605325" cy="302390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美妙 音乐家 演奏 手风琴 歌手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歌曲 轻柔 感受 温柔 激动 合奏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乐曲 充满 喜欢 乐器 雨滴 音乐会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滴答 所有 河流 轻快 合唱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04488" y="468266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rtlCol="0" anchor="ctr">
            <a:spAutoFit/>
          </a:bodyPr>
          <a:lstStyle/>
          <a:p>
            <a:r>
              <a:rPr lang="zh-CN" altLang="en-US" sz="33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词</a:t>
            </a:r>
            <a:endParaRPr lang="zh-CN" altLang="en-US" sz="3300" dirty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55754" y="468266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r>
              <a:rPr lang="zh-CN" altLang="en-US" sz="33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语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01992" y="468266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r>
              <a:rPr lang="zh-CN" altLang="en-US" sz="33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表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2224</Words>
  <PresentationFormat>全屏显示(16:9)</PresentationFormat>
  <Paragraphs>506</Paragraphs>
  <Slides>29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黑体</vt:lpstr>
      <vt:lpstr>楷体</vt:lpstr>
      <vt:lpstr>Dotum</vt:lpstr>
      <vt:lpstr>Malgun Gothic</vt:lpstr>
      <vt:lpstr>Calibri</vt:lpstr>
      <vt:lpstr>Arial Unicode MS</vt:lpstr>
      <vt:lpstr>Calibri Light</vt:lpstr>
      <vt:lpstr>楷体_GB2312</vt:lpstr>
      <vt:lpstr>新宋体</vt:lpstr>
      <vt:lpstr>华文楷体</vt:lpstr>
      <vt:lpstr>Arial</vt:lpstr>
      <vt:lpstr>等线 Light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水的声音</vt:lpstr>
      <vt:lpstr>拟声词</vt:lpstr>
      <vt:lpstr>PowerPoint 演示文稿</vt:lpstr>
      <vt:lpstr>       当小雨滴汇聚起来，他们便一起唱 着歌：</vt:lpstr>
      <vt:lpstr>      动物是大自然的歌手。</vt:lpstr>
      <vt:lpstr>PowerPoint 演示文稿</vt:lpstr>
      <vt:lpstr>PowerPoint 演示文稿</vt:lpstr>
      <vt:lpstr>小练笔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2018-04-27T08:55:00Z</dcterms:created>
  <dcterms:modified xsi:type="dcterms:W3CDTF">2020-09-12T07:12:48Z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