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28"/>
  </p:notes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88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1" r:id="rId21"/>
    <p:sldId id="279" r:id="rId22"/>
    <p:sldId id="280" r:id="rId23"/>
    <p:sldId id="284" r:id="rId24"/>
    <p:sldId id="285" r:id="rId25"/>
    <p:sldId id="282" r:id="rId26"/>
    <p:sldId id="306" r:id="rId27"/>
  </p:sldIdLst>
  <p:sldSz cx="9144000" cy="6858000" type="screen4x3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-1404" y="-96"/>
      </p:cViewPr>
      <p:guideLst>
        <p:guide orient="horz" pos="21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en-US" altLang="zh-CN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algn="r" eaLnBrk="1" fontAlgn="base" hangingPunct="1">
                <a:buNone/>
              </a:pPr>
              <a:t>‹#›</a:t>
            </a:fld>
            <a:endParaRPr lang="en-US" altLang="zh-CN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A141-37CF-402A-835A-A0AB5E98B048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8978-4E77-4383-8F6A-F4FBECD930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A141-37CF-402A-835A-A0AB5E98B048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8978-4E77-4383-8F6A-F4FBECD930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A141-37CF-402A-835A-A0AB5E98B048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8978-4E77-4383-8F6A-F4FBECD930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A141-37CF-402A-835A-A0AB5E98B048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8978-4E77-4383-8F6A-F4FBECD930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A141-37CF-402A-835A-A0AB5E98B048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8978-4E77-4383-8F6A-F4FBECD930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A141-37CF-402A-835A-A0AB5E98B048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8978-4E77-4383-8F6A-F4FBECD930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A141-37CF-402A-835A-A0AB5E98B048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8978-4E77-4383-8F6A-F4FBECD930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A141-37CF-402A-835A-A0AB5E98B048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8978-4E77-4383-8F6A-F4FBECD930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A141-37CF-402A-835A-A0AB5E98B048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8978-4E77-4383-8F6A-F4FBECD930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A141-37CF-402A-835A-A0AB5E98B048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8978-4E77-4383-8F6A-F4FBECD930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A141-37CF-402A-835A-A0AB5E98B048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8978-4E77-4383-8F6A-F4FBECD930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BA141-37CF-402A-835A-A0AB5E98B048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08978-4E77-4383-8F6A-F4FBECD930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文本框 5" descr="中国教育出版网"/>
          <p:cNvSpPr txBox="1"/>
          <p:nvPr/>
        </p:nvSpPr>
        <p:spPr>
          <a:xfrm>
            <a:off x="1966595" y="857885"/>
            <a:ext cx="5668645" cy="768350"/>
          </a:xfrm>
          <a:prstGeom prst="rect">
            <a:avLst/>
          </a:prstGeom>
          <a:solidFill>
            <a:schemeClr val="bg1">
              <a:alpha val="36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9* 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精神的三间小屋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606425" y="763588"/>
            <a:ext cx="8537575" cy="1065212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buNone/>
            </a:pPr>
            <a:r>
              <a:rPr lang="en-US" altLang="zh-CN" dirty="0">
                <a:latin typeface="宋体" panose="02010600030101010101" pitchFamily="2" charset="-122"/>
              </a:rPr>
              <a:t>  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第一间精神小屋是什么样的？作者是怎样描述的？</a:t>
            </a:r>
          </a:p>
        </p:txBody>
      </p:sp>
      <p:sp>
        <p:nvSpPr>
          <p:cNvPr id="193539" name="文本框 1" descr="中国教育出版网"/>
          <p:cNvSpPr txBox="1"/>
          <p:nvPr/>
        </p:nvSpPr>
        <p:spPr>
          <a:xfrm>
            <a:off x="644525" y="2030095"/>
            <a:ext cx="7751763" cy="41744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第一间，盛着我们的</a:t>
            </a:r>
            <a:r>
              <a:rPr lang="zh-CN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爱与恨</a:t>
            </a:r>
            <a:r>
              <a:rPr lang="zh-CN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作者首先选用两组带有对立情感的排比句，说明这种对比鲜明的爱和恨会将小屋挤得满满的，接着又用了几个比喻句形象地写出人生爱恨交织的经历。接下来用一个假设句，告诉人们精神的小屋应多装爱。充分体现了作者如大地、海洋、天空般深广的胸怀。 </a:t>
            </a:r>
          </a:p>
          <a:p>
            <a:pPr>
              <a:buFont typeface="Arial" panose="020B0604020202020204" pitchFamily="34" charset="0"/>
            </a:pPr>
            <a:endParaRPr lang="zh-CN" altLang="zh-CN" sz="32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3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353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charRg st="16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3539">
                                            <p:txEl>
                                              <p:charRg st="16" end="1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1022350" y="944563"/>
            <a:ext cx="8121650" cy="1065212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dirty="0">
                <a:latin typeface="宋体" panose="02010600030101010101" pitchFamily="2" charset="-122"/>
              </a:rPr>
              <a:t> 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4.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第一间精神小屋有爱也有恨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作者希望我们如何处理它们的关系？</a:t>
            </a:r>
          </a:p>
        </p:txBody>
      </p:sp>
      <p:sp>
        <p:nvSpPr>
          <p:cNvPr id="194563" name="文本框 1" descr="中国教育出版网"/>
          <p:cNvSpPr txBox="1"/>
          <p:nvPr/>
        </p:nvSpPr>
        <p:spPr>
          <a:xfrm>
            <a:off x="412750" y="2425700"/>
            <a:ext cx="8032115" cy="14376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爱和恨         打扫          让心中充满爱</a:t>
            </a: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（健康的小屋）</a:t>
            </a:r>
          </a:p>
        </p:txBody>
      </p:sp>
      <p:cxnSp>
        <p:nvCxnSpPr>
          <p:cNvPr id="2" name="直接箭头连接符 1" descr="中国教育出版网"/>
          <p:cNvCxnSpPr/>
          <p:nvPr/>
        </p:nvCxnSpPr>
        <p:spPr>
          <a:xfrm>
            <a:off x="2438400" y="2749550"/>
            <a:ext cx="1038225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 descr="中国教育出版网"/>
          <p:cNvCxnSpPr/>
          <p:nvPr/>
        </p:nvCxnSpPr>
        <p:spPr>
          <a:xfrm>
            <a:off x="4891088" y="2749550"/>
            <a:ext cx="1038225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rcRect b="14217"/>
          <a:stretch>
            <a:fillRect/>
          </a:stretch>
        </p:blipFill>
        <p:spPr>
          <a:xfrm>
            <a:off x="3886835" y="3306445"/>
            <a:ext cx="4191000" cy="2948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build="p"/>
      <p:bldP spid="1945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5" name="文本框 1" descr="中国教育出版网"/>
          <p:cNvSpPr txBox="1"/>
          <p:nvPr/>
        </p:nvSpPr>
        <p:spPr>
          <a:xfrm>
            <a:off x="659765" y="4665345"/>
            <a:ext cx="5573395" cy="14376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zh-CN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事业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</a:t>
            </a:r>
            <a:r>
              <a:rPr lang="zh-CN" altLang="zh-CN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自我寻找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</a:t>
            </a: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选择自己适合和爱好的事业</a:t>
            </a: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（努力向上的小屋）</a:t>
            </a:r>
          </a:p>
        </p:txBody>
      </p:sp>
      <p:sp>
        <p:nvSpPr>
          <p:cNvPr id="196610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774700"/>
            <a:ext cx="8121650" cy="1065213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5</a:t>
            </a:r>
            <a:r>
              <a:rPr lang="en-US" altLang="zh-CN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作者认为第二间小屋的理想效果是什么？这种效果怎样才能实现？</a:t>
            </a:r>
          </a:p>
        </p:txBody>
      </p:sp>
      <p:sp>
        <p:nvSpPr>
          <p:cNvPr id="196611" name="文本框 1" descr="中国教育出版网"/>
          <p:cNvSpPr txBox="1"/>
          <p:nvPr/>
        </p:nvSpPr>
        <p:spPr>
          <a:xfrm>
            <a:off x="511175" y="2017395"/>
            <a:ext cx="8058150" cy="988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使人生和事业缤纷和谐相得益彰，小屋坚固优雅。找适合自己的事业，适时播种辛勤耕耘，快乐收获。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</a:p>
        </p:txBody>
      </p:sp>
      <p:cxnSp>
        <p:nvCxnSpPr>
          <p:cNvPr id="2" name="直接箭头连接符 1" descr="中国教育出版网"/>
          <p:cNvCxnSpPr/>
          <p:nvPr/>
        </p:nvCxnSpPr>
        <p:spPr>
          <a:xfrm>
            <a:off x="2239010" y="4926330"/>
            <a:ext cx="807720" cy="95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 descr="中国教育出版网"/>
          <p:cNvCxnSpPr/>
          <p:nvPr/>
        </p:nvCxnSpPr>
        <p:spPr>
          <a:xfrm>
            <a:off x="5103495" y="4935855"/>
            <a:ext cx="648970" cy="95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614" name="内容占位符 2" descr="中国教育出版网"/>
          <p:cNvSpPr>
            <a:spLocks noGrp="1"/>
          </p:cNvSpPr>
          <p:nvPr/>
        </p:nvSpPr>
        <p:spPr>
          <a:xfrm>
            <a:off x="570865" y="3302953"/>
            <a:ext cx="8121650" cy="106521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>
              <a:lnSpc>
                <a:spcPts val="3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.作者认为如何才能让第二间精神小屋坚固优雅？</a:t>
            </a:r>
          </a:p>
          <a:p>
            <a:pPr>
              <a:lnSpc>
                <a:spcPts val="3500"/>
              </a:lnSpc>
              <a:spcBef>
                <a:spcPts val="1000"/>
              </a:spcBef>
              <a:buFont typeface="Arial" panose="020B0604020202020204" pitchFamily="34" charset="0"/>
            </a:pPr>
            <a:endParaRPr lang="en-US" altLang="zh-CN" sz="32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048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3185" y="3968115"/>
            <a:ext cx="2005330" cy="2673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6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5" grpId="0"/>
      <p:bldP spid="196610" grpId="0" build="p"/>
      <p:bldP spid="196611" grpId="0"/>
      <p:bldP spid="1966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990600"/>
            <a:ext cx="7900988" cy="1065213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    7.</a:t>
            </a:r>
            <a:r>
              <a:rPr lang="zh-CN" altLang="en-US" b="1" dirty="0">
                <a:latin typeface="宋体" panose="02010600030101010101" pitchFamily="2" charset="-122"/>
              </a:rPr>
              <a:t>第三间小屋，安放我们自身，作者是怎样描述的？ </a:t>
            </a:r>
          </a:p>
        </p:txBody>
      </p:sp>
      <p:sp>
        <p:nvSpPr>
          <p:cNvPr id="197635" name="文本框 1" descr="中国教育出版网"/>
          <p:cNvSpPr txBox="1"/>
          <p:nvPr/>
        </p:nvSpPr>
        <p:spPr>
          <a:xfrm>
            <a:off x="381000" y="2438400"/>
            <a:ext cx="8462963" cy="4130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作者首先用一个反问句引出下文，接着用了两个比喻句说明没有自己的悲哀。告诫人们：做人不能迷失了自我。 </a:t>
            </a: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理解本段的重难点是“自身”，如何理解文中“自己的思维”“自己的发现”“自己的意见”？ </a:t>
            </a: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通过</a:t>
            </a:r>
            <a:r>
              <a:rPr lang="zh-CN" altLang="zh-CN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举例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分析说明这里的“自身”</a:t>
            </a:r>
            <a:r>
              <a:rPr lang="zh-CN" altLang="zh-CN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不单指人的个体生命，更是指向这个个体生命所具有的特立独行的人文精神。它是一种积极的心态，更是一种崇高的精神境界。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7635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charRg st="54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7635">
                                            <p:txEl>
                                              <p:charRg st="54" end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charRg st="100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7635">
                                            <p:txEl>
                                              <p:charRg st="100" end="1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687388"/>
            <a:ext cx="7900988" cy="1065212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buNone/>
            </a:pPr>
            <a:r>
              <a:rPr lang="en-US" altLang="zh-CN" sz="2800" dirty="0">
                <a:latin typeface="宋体" panose="02010600030101010101" pitchFamily="2" charset="-122"/>
              </a:rPr>
              <a:t>    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8.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如果我们的精神小屋不住着自己，会出现什么情况？ </a:t>
            </a:r>
          </a:p>
        </p:txBody>
      </p:sp>
      <p:sp>
        <p:nvSpPr>
          <p:cNvPr id="198659" name="文本框 1" descr="中国教育出版网"/>
          <p:cNvSpPr txBox="1"/>
          <p:nvPr/>
        </p:nvSpPr>
        <p:spPr>
          <a:xfrm>
            <a:off x="569913" y="1752600"/>
            <a:ext cx="8462962" cy="14376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如果真是那样，我们的精神小屋不必等待地震和潮汐，在微风中就悄无声息地坍塌了。我们的精神，将会孤独地在风雨中飘零。 </a:t>
            </a:r>
          </a:p>
        </p:txBody>
      </p:sp>
      <p:sp>
        <p:nvSpPr>
          <p:cNvPr id="198660" name="内容占位符 2" descr="中国教育出版网"/>
          <p:cNvSpPr>
            <a:spLocks noGrp="1"/>
          </p:cNvSpPr>
          <p:nvPr/>
        </p:nvSpPr>
        <p:spPr>
          <a:xfrm>
            <a:off x="569913" y="3490913"/>
            <a:ext cx="7900987" cy="106521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>
              <a:lnSpc>
                <a:spcPts val="3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.在第三间精神小屋中应该怎样“安放我们自身”？</a:t>
            </a:r>
          </a:p>
        </p:txBody>
      </p:sp>
      <p:sp>
        <p:nvSpPr>
          <p:cNvPr id="198661" name="文本框 1" descr="中国教育出版网"/>
          <p:cNvSpPr txBox="1"/>
          <p:nvPr/>
        </p:nvSpPr>
        <p:spPr>
          <a:xfrm>
            <a:off x="340360" y="4647565"/>
            <a:ext cx="8462963" cy="9886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自身         思考          拥有独立的思想（庄严、真诚的小屋）</a:t>
            </a:r>
          </a:p>
        </p:txBody>
      </p:sp>
      <p:cxnSp>
        <p:nvCxnSpPr>
          <p:cNvPr id="4" name="直接箭头连接符 3" descr="中国教育出版网"/>
          <p:cNvCxnSpPr/>
          <p:nvPr/>
        </p:nvCxnSpPr>
        <p:spPr>
          <a:xfrm>
            <a:off x="2058035" y="4946015"/>
            <a:ext cx="1025525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 descr="中国教育出版网"/>
          <p:cNvCxnSpPr/>
          <p:nvPr/>
        </p:nvCxnSpPr>
        <p:spPr>
          <a:xfrm>
            <a:off x="4288473" y="4946015"/>
            <a:ext cx="1025525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8659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build="p"/>
      <p:bldP spid="198660" grpId="0" build="p"/>
      <p:bldP spid="1986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1184275"/>
            <a:ext cx="7900988" cy="1065213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dirty="0">
                <a:latin typeface="宋体" panose="02010600030101010101" pitchFamily="2" charset="-122"/>
              </a:rPr>
              <a:t> 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10.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根据你的理解，谈谈“精神的三间小屋”之间的内在联系。 </a:t>
            </a:r>
          </a:p>
        </p:txBody>
      </p:sp>
      <p:sp>
        <p:nvSpPr>
          <p:cNvPr id="199683" name="文本框 1" descr="中国教育出版网"/>
          <p:cNvSpPr txBox="1"/>
          <p:nvPr/>
        </p:nvSpPr>
        <p:spPr>
          <a:xfrm>
            <a:off x="854075" y="2524760"/>
            <a:ext cx="7435215" cy="23355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en-US" altLang="zh-CN" sz="28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三间小屋是一个</a:t>
            </a:r>
            <a:r>
              <a:rPr lang="zh-CN" altLang="zh-CN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整体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，其中盛放我们</a:t>
            </a:r>
            <a:r>
              <a:rPr lang="zh-CN" altLang="zh-CN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自身的小屋是根本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，是心灵大厦的基础，我们只有</a:t>
            </a:r>
            <a:r>
              <a:rPr lang="zh-CN" altLang="zh-CN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拥有自己的主见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，才能明确自己所爱和所憎恨的，才懂得什么样的事业才能带给我们真正的快乐。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1828800"/>
            <a:ext cx="8229600" cy="565150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buNone/>
            </a:pPr>
            <a:r>
              <a:rPr lang="en-US" altLang="zh-CN" sz="2800" b="1" dirty="0">
                <a:latin typeface="宋体" panose="02010600030101010101" pitchFamily="2" charset="-122"/>
              </a:rPr>
              <a:t>    </a:t>
            </a:r>
            <a:r>
              <a:rPr lang="en-US" altLang="zh-CN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zh-CN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欣赏评价课文第７自然段。</a:t>
            </a:r>
          </a:p>
        </p:txBody>
      </p:sp>
      <p:sp>
        <p:nvSpPr>
          <p:cNvPr id="20482" name="圆角矩形 43" descr="中国教育出版网"/>
          <p:cNvSpPr/>
          <p:nvPr/>
        </p:nvSpPr>
        <p:spPr>
          <a:xfrm>
            <a:off x="327025" y="792163"/>
            <a:ext cx="2320925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0710" name="文本框 2" descr="中国教育出版网"/>
          <p:cNvSpPr txBox="1"/>
          <p:nvPr/>
        </p:nvSpPr>
        <p:spPr>
          <a:xfrm>
            <a:off x="817563" y="2374900"/>
            <a:ext cx="7364412" cy="9886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运用了</a:t>
            </a:r>
            <a:r>
              <a:rPr lang="zh-CN" altLang="zh-CN" sz="2400" b="1" u="sng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排比，比喻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的修辞方法。增强了文字的形象性，生动性，新奇感，使文章变得文采飞扬。</a:t>
            </a:r>
          </a:p>
        </p:txBody>
      </p:sp>
      <p:sp>
        <p:nvSpPr>
          <p:cNvPr id="200711" name="内容占位符 2" descr="中国教育出版网"/>
          <p:cNvSpPr>
            <a:spLocks noGrp="1"/>
          </p:cNvSpPr>
          <p:nvPr/>
        </p:nvSpPr>
        <p:spPr>
          <a:xfrm>
            <a:off x="556260" y="3575685"/>
            <a:ext cx="7886700" cy="10763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>
              <a:lnSpc>
                <a:spcPts val="3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2.</a:t>
            </a:r>
            <a:r>
              <a:rPr lang="zh-CN" altLang="zh-CN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“让一束圣洁的阳光，从天窗洒入。”将“洒入”换成“射入”好吗？为什么？</a:t>
            </a:r>
          </a:p>
        </p:txBody>
      </p:sp>
      <p:sp>
        <p:nvSpPr>
          <p:cNvPr id="200712" name="文本框 2" descr="中国教育出版网"/>
          <p:cNvSpPr txBox="1"/>
          <p:nvPr/>
        </p:nvSpPr>
        <p:spPr>
          <a:xfrm>
            <a:off x="794385" y="4733925"/>
            <a:ext cx="7755890" cy="14376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不好。“洒入”采用</a:t>
            </a:r>
            <a:r>
              <a:rPr lang="zh-CN" altLang="zh-CN" sz="2400" b="1" u="sng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拟人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手法，写出阳光自上而下轻轻飘洒的情态，给人以温馨、舒爽的感觉，使人心灵净化。“射入”则没有轻轻飘洒的感觉，不合语境。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27025" y="584200"/>
            <a:ext cx="2344738" cy="698500"/>
            <a:chOff x="677" y="589"/>
            <a:chExt cx="3695" cy="1103"/>
          </a:xfrm>
        </p:grpSpPr>
        <p:pic>
          <p:nvPicPr>
            <p:cNvPr id="20487" name="图片 3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589"/>
              <a:ext cx="3695" cy="11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88" name="文本框 3"/>
            <p:cNvSpPr txBox="1"/>
            <p:nvPr/>
          </p:nvSpPr>
          <p:spPr>
            <a:xfrm>
              <a:off x="852" y="681"/>
              <a:ext cx="3303" cy="9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宋体" panose="02010600030101010101" pitchFamily="2" charset="-122"/>
                </a:rPr>
                <a:t>课文赏析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0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build="p"/>
      <p:bldP spid="200710" grpId="0"/>
      <p:bldP spid="200711" grpId="0"/>
      <p:bldP spid="2007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1295400"/>
            <a:ext cx="8356600" cy="2116138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dirty="0">
                <a:latin typeface="宋体" panose="02010600030101010101" pitchFamily="2" charset="-122"/>
              </a:rPr>
              <a:t> </a:t>
            </a:r>
            <a:r>
              <a:rPr lang="en-US" altLang="zh-CN" b="1" dirty="0">
                <a:latin typeface="宋体" panose="02010600030101010101" pitchFamily="2" charset="-122"/>
              </a:rPr>
              <a:t>   </a:t>
            </a:r>
            <a:r>
              <a:rPr lang="en-US" altLang="zh-CN" b="1" dirty="0">
                <a:solidFill>
                  <a:srgbClr val="0000FF"/>
                </a:solidFill>
                <a:latin typeface="宋体" panose="02010600030101010101" pitchFamily="2" charset="-122"/>
              </a:rPr>
              <a:t>3.</a:t>
            </a:r>
            <a:r>
              <a:rPr lang="zh-CN" altLang="zh-CN" b="1" dirty="0">
                <a:solidFill>
                  <a:srgbClr val="0000FF"/>
                </a:solidFill>
                <a:latin typeface="宋体" panose="02010600030101010101" pitchFamily="2" charset="-122"/>
              </a:rPr>
              <a:t>理解下面句子的含义。</a:t>
            </a:r>
            <a:endParaRPr lang="zh-CN" altLang="zh-CN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zh-CN" sz="2800" dirty="0">
                <a:latin typeface="宋体" panose="02010600030101010101" pitchFamily="2" charset="-122"/>
              </a:rPr>
              <a:t>   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这不但因为相宜的事业，并非像雨后的菌子一样，俯拾即是，而且因为我们对自身的认识，也是抽丝剥茧，需要水落石出的过程。</a:t>
            </a:r>
          </a:p>
        </p:txBody>
      </p:sp>
      <p:sp>
        <p:nvSpPr>
          <p:cNvPr id="201731" name="文本框 1" descr="中国教育出版网"/>
          <p:cNvSpPr txBox="1"/>
          <p:nvPr/>
        </p:nvSpPr>
        <p:spPr>
          <a:xfrm>
            <a:off x="415925" y="3524250"/>
            <a:ext cx="8310563" cy="23177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en-US" altLang="zh-CN" sz="28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运用</a:t>
            </a:r>
            <a:r>
              <a:rPr lang="zh-CN" altLang="zh-CN" sz="2800" b="1" u="sng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比喻、拟人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的手法，把找相宜的事业比作寻找雨后的菌子，说明相宜的事业并不容易找到；更进一步说明对自身的认识有一个艰难的探索过程。</a:t>
            </a: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endParaRPr lang="zh-CN" altLang="en-US" sz="2800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buFont typeface="Arial" panose="020B0604020202020204" pitchFamily="34" charset="0"/>
            </a:pPr>
            <a:endParaRPr lang="zh-CN" altLang="en-US" sz="2800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1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1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1281113"/>
            <a:ext cx="7772400" cy="1065212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dirty="0">
                <a:latin typeface="宋体" panose="02010600030101010101" pitchFamily="2" charset="-122"/>
              </a:rPr>
              <a:t> </a:t>
            </a:r>
            <a:r>
              <a:rPr lang="en-US" altLang="zh-CN" b="1" dirty="0">
                <a:latin typeface="宋体" panose="02010600030101010101" pitchFamily="2" charset="-122"/>
              </a:rPr>
              <a:t> 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在我们的小屋里，住着所有我们认识的人，唯独没有我们自己。</a:t>
            </a:r>
          </a:p>
        </p:txBody>
      </p:sp>
      <p:sp>
        <p:nvSpPr>
          <p:cNvPr id="202755" name="文本框 1" descr="中国教育出版网"/>
          <p:cNvSpPr txBox="1"/>
          <p:nvPr/>
        </p:nvSpPr>
        <p:spPr>
          <a:xfrm>
            <a:off x="544513" y="2525713"/>
            <a:ext cx="8048625" cy="23787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en-US" altLang="zh-CN" sz="32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en-US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因为我们的头脑、思维、言行都受到别人或事物的束缚，成为别人的附庸，失去了自我，没有为自己留下一点生活的证明。</a:t>
            </a: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endParaRPr lang="zh-CN" altLang="en-US" sz="3200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buFont typeface="Arial" panose="020B0604020202020204" pitchFamily="34" charset="0"/>
            </a:pPr>
            <a:endParaRPr lang="zh-CN" altLang="en-US" sz="3200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2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 build="p"/>
      <p:bldP spid="2027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835025"/>
            <a:ext cx="8251825" cy="1158875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zh-CN" sz="2800" dirty="0">
                <a:latin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宋体" panose="02010600030101010101" pitchFamily="2" charset="-122"/>
              </a:rPr>
              <a:t>   </a:t>
            </a:r>
            <a:r>
              <a:rPr lang="en-US" altLang="zh-CN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zh-CN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分析文章结构，体会“大中求小，小中见大”的精妙构思。</a:t>
            </a:r>
          </a:p>
        </p:txBody>
      </p:sp>
      <p:sp>
        <p:nvSpPr>
          <p:cNvPr id="203779" name="文本框 1" descr="中国教育出版网"/>
          <p:cNvSpPr txBox="1"/>
          <p:nvPr/>
        </p:nvSpPr>
        <p:spPr>
          <a:xfrm>
            <a:off x="507683" y="2284730"/>
            <a:ext cx="8048625" cy="36023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en-US" altLang="zh-CN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人类情感丰富多彩，事业五色斑斓，对自身的认识也是逐渐拨云见日的，房屋虽“小”，可盛放的宝物却是无法用数字来计算的，作者是借几间小屋使大心具体化、形象化，这样</a:t>
            </a:r>
            <a:r>
              <a:rPr lang="zh-CN" altLang="zh-CN" sz="2400" b="1" u="sng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大中求小，衬托呼应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，既是作者行文的机智，更是作者谦逊人格的体现。三间小屋组成了作者辽阔的精神世界，如果人人都能像毕淑敏那样建造好自己的精神小屋，间间累积势必会矗起一幢民族的精神大厦！</a:t>
            </a:r>
          </a:p>
          <a:p>
            <a:pPr>
              <a:buFont typeface="Arial" panose="020B0604020202020204" pitchFamily="34" charset="0"/>
            </a:pPr>
            <a:endParaRPr lang="zh-CN" altLang="zh-CN" sz="24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build="p"/>
      <p:bldP spid="2037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中国教育出版网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4878" y="1339850"/>
            <a:ext cx="3097212" cy="474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圆角矩形 11" descr="中国教育出版网"/>
          <p:cNvSpPr/>
          <p:nvPr/>
        </p:nvSpPr>
        <p:spPr>
          <a:xfrm>
            <a:off x="319088" y="849313"/>
            <a:ext cx="2417762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4326" name="内容占位符 1" descr="中国教育出版网"/>
          <p:cNvSpPr>
            <a:spLocks noGrp="1"/>
          </p:cNvSpPr>
          <p:nvPr>
            <p:ph idx="4294967295"/>
          </p:nvPr>
        </p:nvSpPr>
        <p:spPr>
          <a:xfrm>
            <a:off x="0" y="1885950"/>
            <a:ext cx="5976938" cy="4203700"/>
          </a:xfrm>
        </p:spPr>
        <p:txBody>
          <a:bodyPr vert="horz" wrap="square" lIns="91440" tIns="45720" rIns="91440" bIns="45720" anchor="t">
            <a:normAutofit fontScale="77500" lnSpcReduction="20000"/>
          </a:bodyPr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000" dirty="0"/>
              <a:t>      </a:t>
            </a:r>
            <a:r>
              <a:rPr lang="en-US" altLang="zh-CN" sz="2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毕淑敏】</a:t>
            </a:r>
            <a:r>
              <a:rPr lang="zh-CN" altLang="zh-CN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祖籍山东，1952年生于新疆伊宁，长在北京，就读于北京外语学院附属学校。</a:t>
            </a: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zh-CN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发表作品200余万字，主要有中、短篇小说集《女人之约》《昆仑殇》《预约死亡》，散文集《素面朝天》《提醒幸福》《保持惊奇》等。著有《毕淑敏文集》四卷，长篇小说《红处方》。</a:t>
            </a: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zh-CN" sz="2400" dirty="0"/>
              <a:t> 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64173" y="428625"/>
            <a:ext cx="2346325" cy="631825"/>
            <a:chOff x="677" y="701"/>
            <a:chExt cx="3694" cy="996"/>
          </a:xfrm>
        </p:grpSpPr>
        <p:pic>
          <p:nvPicPr>
            <p:cNvPr id="5125" name="图片 3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6" name="文本框 4"/>
            <p:cNvSpPr txBox="1"/>
            <p:nvPr/>
          </p:nvSpPr>
          <p:spPr>
            <a:xfrm>
              <a:off x="977" y="779"/>
              <a:ext cx="284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宋体" panose="02010600030101010101" pitchFamily="2" charset="-122"/>
                </a:rPr>
                <a:t>作者简介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4326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>
                                            <p:txEl>
                                              <p:charRg st="120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4326">
                                            <p:txEl>
                                              <p:charRg st="120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671513" y="835025"/>
            <a:ext cx="8472487" cy="1231900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en-US" altLang="zh-CN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 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为什么作者说“在我们的小屋里，住着所有我们认识的人，唯独没有我们自己”？你认为在第三间精神小屋中应该怎样“安放我们自身”？ </a:t>
            </a:r>
          </a:p>
        </p:txBody>
      </p:sp>
      <p:sp>
        <p:nvSpPr>
          <p:cNvPr id="206854" name="文本框 1" descr="中国教育出版网"/>
          <p:cNvSpPr txBox="1"/>
          <p:nvPr/>
        </p:nvSpPr>
        <p:spPr>
          <a:xfrm>
            <a:off x="335598" y="2776855"/>
            <a:ext cx="8472487" cy="3784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ts val="3200"/>
              </a:lnSpc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这是一个信息高度发达的社会，我们能从不同渠道接受各种纷繁复杂的信息，渐渐，有的人就被这个信息社会所同化了，常常随波逐流，用他人的观点来肯定事物的价值，常常以为众人所追求的就是他们自己想要的。于是别人的思想、外在的信息代替了他们自己的思想，使他们成为缺乏思想和思考的人。 作为当代学生，我们在忙碌的学习生活之余，应该思考如下问题：有没有给自己的心灵存放适当的空间？对于我们在课内课外吸收的信息有没有用自己的思想去思考判断？有没有用自己的思维去审视自己的学习与生活？  </a:t>
            </a:r>
            <a:endParaRPr lang="en-US" altLang="zh-CN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build="p"/>
      <p:bldP spid="2068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1447800"/>
            <a:ext cx="8461375" cy="5053013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800" dirty="0">
                <a:latin typeface="宋体" panose="02010600030101010101" pitchFamily="2" charset="-12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集议论、描写、抒情于一体。 </a:t>
            </a: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本文是一篇议论、描写、抒情于一体的说理性散文。文中的议论、描写、抒情交织在一起，为很好地说理铺垫基础。</a:t>
            </a: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构思新颖独特。 </a:t>
            </a:r>
            <a:endParaRPr lang="zh-CN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文章是按照议论文三段式的基本模式组织全文的。开篇“引出话题——如何布置我们的心灵空间”， 然后分析如何建立起精神世界的“三间小屋”；最后指出“把精神的三间小屋建筑得美观结实的条件，并希望在此基础上把小屋扩建成精神大厦”。看似普通的结构全篇，但是作者却将怎样构建精神的三间小屋作为全文的线索，一线贯之，可谓构思巧妙。</a:t>
            </a:r>
          </a:p>
        </p:txBody>
      </p:sp>
      <p:sp>
        <p:nvSpPr>
          <p:cNvPr id="25602" name="圆角矩形 63" descr="中国教育出版网"/>
          <p:cNvSpPr/>
          <p:nvPr/>
        </p:nvSpPr>
        <p:spPr>
          <a:xfrm>
            <a:off x="314325" y="687388"/>
            <a:ext cx="2286000" cy="492125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30213" y="374650"/>
            <a:ext cx="2346325" cy="700088"/>
            <a:chOff x="677" y="589"/>
            <a:chExt cx="3695" cy="1103"/>
          </a:xfrm>
        </p:grpSpPr>
        <p:pic>
          <p:nvPicPr>
            <p:cNvPr id="25604" name="图片 18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589"/>
              <a:ext cx="3695" cy="11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05" name="文本框 3"/>
            <p:cNvSpPr txBox="1"/>
            <p:nvPr/>
          </p:nvSpPr>
          <p:spPr>
            <a:xfrm>
              <a:off x="852" y="681"/>
              <a:ext cx="284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宋体" panose="02010600030101010101" pitchFamily="2" charset="-122"/>
                </a:rPr>
                <a:t>写法探究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4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1143000"/>
            <a:ext cx="7886700" cy="4351338"/>
          </a:xfrm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800" dirty="0">
                <a:latin typeface="宋体" panose="02010600030101010101" pitchFamily="2" charset="-122"/>
              </a:rPr>
              <a:t>  </a:t>
            </a:r>
            <a:r>
              <a:rPr lang="en-US" altLang="zh-CN" sz="2800" b="1" dirty="0">
                <a:latin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语言朴实，意蕴深厚。</a:t>
            </a: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作为说理性散文，作者巧用了比喻、排比、对比等手法，将复杂的人生哲理形象化、具体化，而且议论性语句富有意蕴，说理深刻，回味无穷。如最后一段文字“当我们把自己的精神小屋建筑得美观结实、储物丰富之后，不妨扩大疆域，增修新舍，矗立我们的精神大厦，开拓我们的精神旷野。因为，精神的宇宙是如此地辽阔啊。”既恢弘大气，又十分接地气，让读者读罢立即明白所说的道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圆角矩形 59" descr="中国教育出版网"/>
          <p:cNvSpPr/>
          <p:nvPr/>
        </p:nvSpPr>
        <p:spPr>
          <a:xfrm>
            <a:off x="306388" y="855663"/>
            <a:ext cx="2166937" cy="492125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95263" y="213995"/>
            <a:ext cx="2346325" cy="700088"/>
            <a:chOff x="677" y="589"/>
            <a:chExt cx="3695" cy="1103"/>
          </a:xfrm>
        </p:grpSpPr>
        <p:pic>
          <p:nvPicPr>
            <p:cNvPr id="27652" name="图片 18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589"/>
              <a:ext cx="3695" cy="11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3" name="文本框 3"/>
            <p:cNvSpPr txBox="1"/>
            <p:nvPr/>
          </p:nvSpPr>
          <p:spPr>
            <a:xfrm>
              <a:off x="852" y="681"/>
              <a:ext cx="284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宋体" panose="02010600030101010101" pitchFamily="2" charset="-122"/>
                </a:rPr>
                <a:t>课文总结</a:t>
              </a:r>
            </a:p>
          </p:txBody>
        </p:sp>
      </p:grpSp>
      <p:pic>
        <p:nvPicPr>
          <p:cNvPr id="31746" name="Picture 6" descr="C:\Users\Administrator\Documents\小插图\文本框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6705" y="914400"/>
            <a:ext cx="8434070" cy="537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2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2295525"/>
            <a:ext cx="8054975" cy="3665538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800" dirty="0">
                <a:latin typeface="宋体" panose="02010600030101010101" pitchFamily="2" charset="-122"/>
              </a:rPr>
              <a:t>    </a:t>
            </a:r>
            <a:r>
              <a:rPr lang="zh-CN" altLang="zh-CN" sz="2800" b="1" dirty="0">
                <a:latin typeface="宋体" panose="02010600030101010101" pitchFamily="2" charset="-122"/>
              </a:rPr>
              <a:t>人类情感丰富多彩，事业五色斑斓，对自身的认识也是逐渐拨云见日的，房屋虽</a:t>
            </a:r>
            <a:r>
              <a:rPr lang="zh-CN" altLang="zh-CN" sz="2800" b="1" dirty="0">
                <a:latin typeface="Arial Unicode MS" panose="020B0604020202020204" pitchFamily="34" charset="-122"/>
              </a:rPr>
              <a:t>“</a:t>
            </a:r>
            <a:r>
              <a:rPr lang="zh-CN" altLang="zh-CN" sz="2800" b="1" dirty="0">
                <a:latin typeface="宋体" panose="02010600030101010101" pitchFamily="2" charset="-122"/>
              </a:rPr>
              <a:t>小</a:t>
            </a:r>
            <a:r>
              <a:rPr lang="zh-CN" altLang="zh-CN" sz="2800" b="1" dirty="0">
                <a:latin typeface="Arial Unicode MS" panose="020B0604020202020204" pitchFamily="34" charset="-122"/>
              </a:rPr>
              <a:t>”</a:t>
            </a:r>
            <a:r>
              <a:rPr lang="zh-CN" altLang="zh-CN" sz="2800" b="1" dirty="0">
                <a:latin typeface="宋体" panose="02010600030101010101" pitchFamily="2" charset="-122"/>
              </a:rPr>
              <a:t>，可盛放的宝物却是无法用数字来计算的。作者是借几间小屋使大心具体化、形象化，这样大中求小，衬托呼应，既是作者行文的机智，更是作者谦逊人格的体现。三间小屋组成了作者辽阔的精神世界，如果人人都能像毕淑敏那样建造好自己的精神小屋，间间累积势必会矗起一幢民族的精神大厦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charRg st="0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9922">
                                            <p:txEl>
                                              <p:charRg st="0" end="1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圆角矩形 75" descr="中国教育出版网"/>
          <p:cNvSpPr/>
          <p:nvPr/>
        </p:nvSpPr>
        <p:spPr>
          <a:xfrm>
            <a:off x="322263" y="746125"/>
            <a:ext cx="2386012" cy="490538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0949" name="文本框 5" descr="中国教育出版网"/>
          <p:cNvSpPr txBox="1"/>
          <p:nvPr/>
        </p:nvSpPr>
        <p:spPr>
          <a:xfrm>
            <a:off x="2151063" y="2070100"/>
            <a:ext cx="153828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盛着爱恨</a:t>
            </a:r>
          </a:p>
        </p:txBody>
      </p:sp>
      <p:sp>
        <p:nvSpPr>
          <p:cNvPr id="210950" name="文本框 6" descr="中国教育出版网"/>
          <p:cNvSpPr txBox="1"/>
          <p:nvPr/>
        </p:nvSpPr>
        <p:spPr>
          <a:xfrm>
            <a:off x="2068513" y="3657600"/>
            <a:ext cx="153193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盛放事业</a:t>
            </a:r>
          </a:p>
        </p:txBody>
      </p:sp>
      <p:sp>
        <p:nvSpPr>
          <p:cNvPr id="210951" name="文本框 7" descr="中国教育出版网"/>
          <p:cNvSpPr txBox="1"/>
          <p:nvPr/>
        </p:nvSpPr>
        <p:spPr>
          <a:xfrm>
            <a:off x="2139950" y="5254625"/>
            <a:ext cx="141128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安放自身</a:t>
            </a:r>
          </a:p>
        </p:txBody>
      </p:sp>
      <p:cxnSp>
        <p:nvCxnSpPr>
          <p:cNvPr id="9" name="直接箭头连接符 8" descr="中国教育出版网"/>
          <p:cNvCxnSpPr/>
          <p:nvPr/>
        </p:nvCxnSpPr>
        <p:spPr>
          <a:xfrm flipV="1">
            <a:off x="3484563" y="2370138"/>
            <a:ext cx="17033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953" name="文本框 9" descr="中国教育出版网"/>
          <p:cNvSpPr txBox="1"/>
          <p:nvPr/>
        </p:nvSpPr>
        <p:spPr>
          <a:xfrm>
            <a:off x="3725863" y="1905000"/>
            <a:ext cx="185261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 dirty="0">
                <a:latin typeface="Calibri" panose="020F0502020204030204" pitchFamily="34" charset="0"/>
                <a:ea typeface="宋体" panose="02010600030101010101" pitchFamily="2" charset="-122"/>
              </a:rPr>
              <a:t>爱        恨</a:t>
            </a:r>
          </a:p>
        </p:txBody>
      </p:sp>
      <p:sp>
        <p:nvSpPr>
          <p:cNvPr id="210954" name="文本框 10" descr="中国教育出版网"/>
          <p:cNvSpPr txBox="1"/>
          <p:nvPr/>
        </p:nvSpPr>
        <p:spPr>
          <a:xfrm>
            <a:off x="4202113" y="1905000"/>
            <a:ext cx="37623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&gt;</a:t>
            </a:r>
          </a:p>
        </p:txBody>
      </p:sp>
      <p:sp>
        <p:nvSpPr>
          <p:cNvPr id="210955" name="文本框 11" descr="中国教育出版网"/>
          <p:cNvSpPr txBox="1"/>
          <p:nvPr/>
        </p:nvSpPr>
        <p:spPr>
          <a:xfrm>
            <a:off x="5394325" y="2070100"/>
            <a:ext cx="175101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 dirty="0">
                <a:latin typeface="Calibri" panose="020F0502020204030204" pitchFamily="34" charset="0"/>
                <a:ea typeface="宋体" panose="02010600030101010101" pitchFamily="2" charset="-122"/>
              </a:rPr>
              <a:t>光明温暖</a:t>
            </a:r>
          </a:p>
        </p:txBody>
      </p:sp>
      <p:cxnSp>
        <p:nvCxnSpPr>
          <p:cNvPr id="13" name="直接箭头连接符 12" descr="中国教育出版网"/>
          <p:cNvCxnSpPr/>
          <p:nvPr/>
        </p:nvCxnSpPr>
        <p:spPr>
          <a:xfrm flipV="1">
            <a:off x="3540125" y="3987800"/>
            <a:ext cx="1701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957" name="文本框 13" descr="中国教育出版网"/>
          <p:cNvSpPr txBox="1"/>
          <p:nvPr/>
        </p:nvSpPr>
        <p:spPr>
          <a:xfrm>
            <a:off x="3497263" y="3527425"/>
            <a:ext cx="185261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 dirty="0">
                <a:latin typeface="Calibri" panose="020F0502020204030204" pitchFamily="34" charset="0"/>
                <a:ea typeface="宋体" panose="02010600030101010101" pitchFamily="2" charset="-122"/>
              </a:rPr>
              <a:t>规划、耕耘</a:t>
            </a:r>
          </a:p>
        </p:txBody>
      </p:sp>
      <p:sp>
        <p:nvSpPr>
          <p:cNvPr id="210958" name="文本框 14" descr="中国教育出版网"/>
          <p:cNvSpPr txBox="1"/>
          <p:nvPr/>
        </p:nvSpPr>
        <p:spPr>
          <a:xfrm>
            <a:off x="5500688" y="3681413"/>
            <a:ext cx="175101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 dirty="0">
                <a:latin typeface="Calibri" panose="020F0502020204030204" pitchFamily="34" charset="0"/>
                <a:ea typeface="宋体" panose="02010600030101010101" pitchFamily="2" charset="-122"/>
              </a:rPr>
              <a:t>坚固优雅</a:t>
            </a:r>
          </a:p>
        </p:txBody>
      </p:sp>
      <p:cxnSp>
        <p:nvCxnSpPr>
          <p:cNvPr id="16" name="直接箭头连接符 15" descr="中国教育出版网"/>
          <p:cNvCxnSpPr/>
          <p:nvPr/>
        </p:nvCxnSpPr>
        <p:spPr>
          <a:xfrm flipV="1">
            <a:off x="3533775" y="5603875"/>
            <a:ext cx="1703388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960" name="文本框 16" descr="中国教育出版网"/>
          <p:cNvSpPr txBox="1"/>
          <p:nvPr/>
        </p:nvSpPr>
        <p:spPr>
          <a:xfrm>
            <a:off x="3587750" y="5162550"/>
            <a:ext cx="185261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 dirty="0">
                <a:latin typeface="Calibri" panose="020F0502020204030204" pitchFamily="34" charset="0"/>
                <a:ea typeface="宋体" panose="02010600030101010101" pitchFamily="2" charset="-122"/>
              </a:rPr>
              <a:t>珍视自我</a:t>
            </a:r>
          </a:p>
        </p:txBody>
      </p:sp>
      <p:sp>
        <p:nvSpPr>
          <p:cNvPr id="210961" name="文本框 17" descr="中国教育出版网"/>
          <p:cNvSpPr txBox="1"/>
          <p:nvPr/>
        </p:nvSpPr>
        <p:spPr>
          <a:xfrm>
            <a:off x="5500688" y="5326063"/>
            <a:ext cx="175101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 dirty="0">
                <a:latin typeface="Calibri" panose="020F0502020204030204" pitchFamily="34" charset="0"/>
                <a:ea typeface="宋体" panose="02010600030101010101" pitchFamily="2" charset="-122"/>
              </a:rPr>
              <a:t>独特安稳</a:t>
            </a:r>
          </a:p>
        </p:txBody>
      </p:sp>
      <p:sp>
        <p:nvSpPr>
          <p:cNvPr id="210962" name="左大括号 18" descr="中国教育出版网"/>
          <p:cNvSpPr/>
          <p:nvPr/>
        </p:nvSpPr>
        <p:spPr>
          <a:xfrm>
            <a:off x="1746250" y="2219325"/>
            <a:ext cx="441325" cy="3387725"/>
          </a:xfrm>
          <a:prstGeom prst="leftBrace">
            <a:avLst>
              <a:gd name="adj1" fmla="val 8244"/>
              <a:gd name="adj2" fmla="val 50000"/>
            </a:avLst>
          </a:prstGeom>
          <a:noFill/>
          <a:ln w="635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0963" name="文本框 19" descr="中国教育出版网"/>
          <p:cNvSpPr txBox="1"/>
          <p:nvPr/>
        </p:nvSpPr>
        <p:spPr>
          <a:xfrm>
            <a:off x="232093" y="2952750"/>
            <a:ext cx="1465262" cy="14376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800" b="1" dirty="0">
                <a:latin typeface="Calibri" panose="020F0502020204030204" pitchFamily="34" charset="0"/>
                <a:ea typeface="宋体" panose="02010600030101010101" pitchFamily="2" charset="-122"/>
              </a:rPr>
              <a:t>精神的三间</a:t>
            </a: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800" b="1" dirty="0">
                <a:latin typeface="Calibri" panose="020F0502020204030204" pitchFamily="34" charset="0"/>
                <a:ea typeface="宋体" panose="02010600030101010101" pitchFamily="2" charset="-122"/>
              </a:rPr>
              <a:t>小屋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11138" y="500063"/>
            <a:ext cx="2346325" cy="700087"/>
            <a:chOff x="677" y="589"/>
            <a:chExt cx="3695" cy="1103"/>
          </a:xfrm>
        </p:grpSpPr>
        <p:pic>
          <p:nvPicPr>
            <p:cNvPr id="28690" name="图片 18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589"/>
              <a:ext cx="3695" cy="11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91" name="文本框 3"/>
            <p:cNvSpPr txBox="1"/>
            <p:nvPr/>
          </p:nvSpPr>
          <p:spPr>
            <a:xfrm>
              <a:off x="852" y="681"/>
              <a:ext cx="284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宋体" panose="02010600030101010101" pitchFamily="2" charset="-122"/>
                </a:rPr>
                <a:t>板书设计</a:t>
              </a:r>
            </a:p>
          </p:txBody>
        </p:sp>
      </p:grpSp>
      <p:sp>
        <p:nvSpPr>
          <p:cNvPr id="14" name="左大括号 13"/>
          <p:cNvSpPr/>
          <p:nvPr/>
        </p:nvSpPr>
        <p:spPr>
          <a:xfrm>
            <a:off x="1697038" y="1744663"/>
            <a:ext cx="371475" cy="4335463"/>
          </a:xfrm>
          <a:prstGeom prst="leftBrace">
            <a:avLst>
              <a:gd name="adj1" fmla="val 5411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2" name="文本框 1"/>
          <p:cNvSpPr txBox="1"/>
          <p:nvPr/>
        </p:nvSpPr>
        <p:spPr>
          <a:xfrm>
            <a:off x="7664450" y="2790825"/>
            <a:ext cx="954088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撑起精神世界大厦</a:t>
            </a:r>
          </a:p>
        </p:txBody>
      </p:sp>
      <p:sp>
        <p:nvSpPr>
          <p:cNvPr id="3" name="左大括号 2"/>
          <p:cNvSpPr/>
          <p:nvPr/>
        </p:nvSpPr>
        <p:spPr>
          <a:xfrm rot="10800000">
            <a:off x="6879908" y="1719898"/>
            <a:ext cx="371475" cy="4335463"/>
          </a:xfrm>
          <a:prstGeom prst="leftBrace">
            <a:avLst>
              <a:gd name="adj1" fmla="val 5411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1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1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1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1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9" grpId="0"/>
      <p:bldP spid="210950" grpId="0"/>
      <p:bldP spid="210951" grpId="0"/>
      <p:bldP spid="210953" grpId="0"/>
      <p:bldP spid="210954" grpId="0"/>
      <p:bldP spid="210955" grpId="0"/>
      <p:bldP spid="210957" grpId="0"/>
      <p:bldP spid="210958" grpId="0"/>
      <p:bldP spid="210960" grpId="0"/>
      <p:bldP spid="210961" grpId="0"/>
      <p:bldP spid="210962" grpId="0" bldLvl="0"/>
      <p:bldP spid="210963" grpId="0"/>
      <p:bldP spid="14" grpId="0" bldLvl="0" animBg="1"/>
      <p:bldP spid="2" grpId="0"/>
      <p:bldP spid="3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圆角矩形 71" descr="中国教育出版网"/>
          <p:cNvSpPr/>
          <p:nvPr/>
        </p:nvSpPr>
        <p:spPr>
          <a:xfrm>
            <a:off x="274638" y="914400"/>
            <a:ext cx="2270125" cy="490538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85738" y="500063"/>
            <a:ext cx="2346325" cy="700087"/>
            <a:chOff x="677" y="589"/>
            <a:chExt cx="3695" cy="1103"/>
          </a:xfrm>
        </p:grpSpPr>
        <p:pic>
          <p:nvPicPr>
            <p:cNvPr id="29700" name="图片 18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589"/>
              <a:ext cx="3695" cy="11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01" name="文本框 3"/>
            <p:cNvSpPr txBox="1"/>
            <p:nvPr/>
          </p:nvSpPr>
          <p:spPr>
            <a:xfrm>
              <a:off x="852" y="681"/>
              <a:ext cx="284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宋体" panose="02010600030101010101" pitchFamily="2" charset="-122"/>
                </a:rPr>
                <a:t>拓展提升</a:t>
              </a:r>
            </a:p>
          </p:txBody>
        </p:sp>
      </p:grpSp>
      <p:sp>
        <p:nvSpPr>
          <p:cNvPr id="208898" name="内容占位符 2" descr="中国教育出版网"/>
          <p:cNvSpPr>
            <a:spLocks noGrp="1"/>
          </p:cNvSpPr>
          <p:nvPr/>
        </p:nvSpPr>
        <p:spPr>
          <a:xfrm>
            <a:off x="628650" y="1851660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ts val="3500"/>
              </a:lnSpc>
              <a:buNone/>
            </a:pP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王国维的“人生三境界”</a:t>
            </a: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“昨夜西风凋碧树。独上高楼，望尽天涯路。”此第一境也。</a:t>
            </a: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“衣带渐宽终不悔，为伊消得人憔悴。”此第二境也。</a:t>
            </a: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“众里寻他千百度。蓦然回首，那人却在灯火阑珊处。”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此第三境也。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 eaLnBrk="1" hangingPunct="1">
              <a:buNone/>
            </a:pP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8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8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8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8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1744345" y="1986280"/>
            <a:ext cx="593852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zh-CN" sz="8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8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谢谢观看！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857250"/>
            <a:ext cx="5626100" cy="5695950"/>
          </a:xfrm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800" dirty="0"/>
              <a:t>       </a:t>
            </a:r>
            <a:r>
              <a:rPr lang="zh-CN" altLang="zh-CN" sz="2400" b="1" u="sng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曾获庄重文文学奖、小说月报第四、五、六届百花奖、当代文学奖、北京文学奖、昆仑文学奖、解放军文艺奖、青年文学奖、台湾第16届中国时报文学奖、台湾第17届联合报文学奖等各种文学奖30余次。</a:t>
            </a: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毕淑敏真正取得全国性声誉是在短篇小说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《预约死亡》</a:t>
            </a:r>
            <a:r>
              <a:rPr lang="zh-CN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发表后，这篇作品被誉为是“新体验小说”的代表作，它以作者在临终关怀医院的亲历为素材，对面对死亡的当事者及其身边人的内心进行了探索，十分精彩。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 descr="中国教育出版网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5488" y="1262063"/>
            <a:ext cx="3205162" cy="4884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5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457200" y="1585913"/>
            <a:ext cx="8686800" cy="4525962"/>
          </a:xfrm>
        </p:spPr>
        <p:txBody>
          <a:bodyPr vert="horz" wrap="square" lIns="68580" tIns="34290" rIns="68580" bIns="34290" anchor="t"/>
          <a:lstStyle/>
          <a:p>
            <a:pPr marL="0" indent="0" algn="ctr" eaLnBrk="1" hangingPunct="1">
              <a:lnSpc>
                <a:spcPts val="3500"/>
              </a:lnSpc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订正字音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宽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宥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yòu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    游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弋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yì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      轻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觑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qù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   </a:t>
            </a: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麾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huī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）下    广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袤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（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mào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赘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zhuì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）余 </a:t>
            </a: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窗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棂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línɡ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坍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tān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）塌     要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诀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jué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困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厄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è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  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襟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jīn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）怀 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灼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zhuó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）晃   </a:t>
            </a: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自惭形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秽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huì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 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憎恶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zēnɡ  wù 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  </a:t>
            </a: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俯拾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即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jí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）是    驰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骋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chěnɡ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 </a:t>
            </a:r>
          </a:p>
        </p:txBody>
      </p:sp>
      <p:sp>
        <p:nvSpPr>
          <p:cNvPr id="7170" name="圆角矩形 27" descr="中国教育出版网"/>
          <p:cNvSpPr/>
          <p:nvPr/>
        </p:nvSpPr>
        <p:spPr>
          <a:xfrm>
            <a:off x="350838" y="696913"/>
            <a:ext cx="2295525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04825" y="485775"/>
            <a:ext cx="2346325" cy="701675"/>
            <a:chOff x="4732" y="1782"/>
            <a:chExt cx="3695" cy="1106"/>
          </a:xfrm>
        </p:grpSpPr>
        <p:pic>
          <p:nvPicPr>
            <p:cNvPr id="7172" name="图片 4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2" y="1782"/>
              <a:ext cx="3695" cy="11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3" name="文本框 3"/>
            <p:cNvSpPr txBox="1"/>
            <p:nvPr/>
          </p:nvSpPr>
          <p:spPr>
            <a:xfrm>
              <a:off x="4973" y="1876"/>
              <a:ext cx="2848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宋体" panose="02010600030101010101" pitchFamily="2" charset="-122"/>
                </a:rPr>
                <a:t>识文辩词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6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6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6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6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6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6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1257300" y="769938"/>
            <a:ext cx="7886700" cy="5845175"/>
          </a:xfrm>
        </p:spPr>
        <p:txBody>
          <a:bodyPr vert="horz" wrap="square" lIns="91440" tIns="45720" rIns="91440" bIns="45720" anchor="t"/>
          <a:lstStyle/>
          <a:p>
            <a:pPr marL="0" indent="0" algn="ctr" eaLnBrk="1" hangingPunct="1">
              <a:lnSpc>
                <a:spcPts val="3500"/>
              </a:lnSpc>
              <a:buNone/>
            </a:pPr>
            <a:r>
              <a:rPr lang="en-US" altLang="zh-CN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2.</a:t>
            </a:r>
            <a:r>
              <a:rPr lang="zh-CN" altLang="en-US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词语释义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宋体" panose="02010600030101010101" pitchFamily="2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自惭形秽：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原指因自己容貌举止不如别人而感到惭愧。后泛指自愧不如别人。 </a:t>
            </a: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不知所措：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不知道怎么办才好，形容遭受困窘或处境为难时心神慌乱。措，安置，处理。 </a:t>
            </a: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林林总总：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形容杂乱众多。 林林，众多的样子；总总，众多而杂乱的样子。</a:t>
            </a: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俯拾即是：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只要低下头来捡取，到处都是。形容多而易得。俯，低头，弯腰；即，就。 </a:t>
            </a: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鸠占鹊巢：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斑鸠占据喜鹊的巢。比喻强者欺凌弱者，获得现成的东西。 </a:t>
            </a:r>
          </a:p>
          <a:p>
            <a:pPr marL="0" indent="0" eaLnBrk="1" hangingPunct="1">
              <a:buNone/>
            </a:pPr>
            <a:endParaRPr lang="en-US" altLang="zh-CN" sz="2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7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7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7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7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7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860425"/>
            <a:ext cx="7886700" cy="5207000"/>
          </a:xfrm>
        </p:spPr>
        <p:txBody>
          <a:bodyPr vert="horz" wrap="square" lIns="91440" tIns="45720" rIns="91440" bIns="45720" anchor="t"/>
          <a:lstStyle/>
          <a:p>
            <a:pPr marL="0" indent="0" eaLnBrk="1" hangingPunct="1">
              <a:buNone/>
            </a:pPr>
            <a:r>
              <a:rPr lang="en-US" altLang="zh-CN" sz="2800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李代桃僵：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意思是李树代替桃树而死。原比喻兄弟互相帮助，后借指以此代彼或代人受过。 </a:t>
            </a:r>
          </a:p>
          <a:p>
            <a:pPr marL="0" indent="0" eaLnBrk="1" hangingPunct="1"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襟怀：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胸襟、胸怀；心胸。 </a:t>
            </a:r>
          </a:p>
          <a:p>
            <a:pPr marL="0" indent="0" eaLnBrk="1" hangingPunct="1"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广袤：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土地的面积。东西的宽度为广，南北的长度为袤。 </a:t>
            </a:r>
          </a:p>
          <a:p>
            <a:pPr marL="0" indent="0" eaLnBrk="1" hangingPunct="1"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驰骋：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①骑马奔跑，奔驰。②自由地或随意地到处走动，漫游。 </a:t>
            </a:r>
          </a:p>
          <a:p>
            <a:pPr marL="0" indent="0" eaLnBrk="1" hangingPunct="1"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坍塌：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倒塌，崩塌。 </a:t>
            </a:r>
          </a:p>
          <a:p>
            <a:pPr marL="0" indent="0" eaLnBrk="1" hangingPunct="1"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形销骨立：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形容身体非常消瘦。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8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8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8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8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8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8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1479550"/>
            <a:ext cx="8013700" cy="985838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800" dirty="0">
                <a:latin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1.</a:t>
            </a:r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课文标题说的是哪三间精神小屋？</a:t>
            </a:r>
          </a:p>
        </p:txBody>
      </p:sp>
      <p:sp>
        <p:nvSpPr>
          <p:cNvPr id="10242" name="圆角矩形 35" descr="中国教育出版网"/>
          <p:cNvSpPr/>
          <p:nvPr/>
        </p:nvSpPr>
        <p:spPr>
          <a:xfrm>
            <a:off x="292100" y="922338"/>
            <a:ext cx="2346325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0470" name="文本框 1" descr="中国教育出版网"/>
          <p:cNvSpPr txBox="1"/>
          <p:nvPr/>
        </p:nvSpPr>
        <p:spPr>
          <a:xfrm>
            <a:off x="1005840" y="2223770"/>
            <a:ext cx="7185025" cy="14376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zh-CN" sz="32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第一间小屋盛着我们的爱与恨。 </a:t>
            </a: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zh-CN" sz="32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  第二间小屋盛放我们的事业。 </a:t>
            </a: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zh-CN" sz="32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  第三间小屋安放我们自身。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85458" y="552133"/>
            <a:ext cx="2346325" cy="700087"/>
            <a:chOff x="677" y="589"/>
            <a:chExt cx="3695" cy="1103"/>
          </a:xfrm>
        </p:grpSpPr>
        <p:pic>
          <p:nvPicPr>
            <p:cNvPr id="10245" name="图片 18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589"/>
              <a:ext cx="3695" cy="11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46" name="文本框 3"/>
            <p:cNvSpPr txBox="1"/>
            <p:nvPr/>
          </p:nvSpPr>
          <p:spPr>
            <a:xfrm>
              <a:off x="852" y="681"/>
              <a:ext cx="284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宋体" panose="02010600030101010101" pitchFamily="2" charset="-122"/>
                </a:rPr>
                <a:t>文章感知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5275" y="3816350"/>
            <a:ext cx="4710113" cy="2919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0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0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0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3870" y="1048385"/>
            <a:ext cx="8370570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第一部分</a:t>
            </a:r>
            <a:r>
              <a:rPr lang="zh-CN" altLang="zh-CN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（1—6）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引出话题</a:t>
            </a:r>
            <a:r>
              <a:rPr lang="zh-CN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——如何布置我们的心灵空间。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8155" y="1699260"/>
            <a:ext cx="8682355" cy="1130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第二部分</a:t>
            </a:r>
            <a:r>
              <a:rPr lang="zh-CN" altLang="zh-CN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（7—17）</a:t>
            </a:r>
            <a:r>
              <a:rPr lang="zh-CN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分析人们的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精神世界</a:t>
            </a:r>
            <a:r>
              <a:rPr lang="zh-CN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里应该建立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“三间小屋”</a:t>
            </a:r>
            <a:r>
              <a:rPr lang="zh-CN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</a:p>
        </p:txBody>
      </p:sp>
      <p:sp>
        <p:nvSpPr>
          <p:cNvPr id="191490" name="内容占位符 2" descr="中国教育出版网"/>
          <p:cNvSpPr>
            <a:spLocks noGrp="1"/>
          </p:cNvSpPr>
          <p:nvPr/>
        </p:nvSpPr>
        <p:spPr>
          <a:xfrm>
            <a:off x="1637030" y="398145"/>
            <a:ext cx="6118860" cy="7537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en-US" altLang="zh-CN" sz="2800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b="1" dirty="0">
                <a:latin typeface="宋体" panose="02010600030101010101" pitchFamily="2" charset="-122"/>
                <a:sym typeface="宋体" panose="02010600030101010101" pitchFamily="2" charset="-122"/>
              </a:rPr>
              <a:t>2.</a:t>
            </a:r>
            <a:r>
              <a:rPr lang="zh-CN" altLang="zh-CN" b="1" dirty="0">
                <a:latin typeface="宋体" panose="02010600030101010101" pitchFamily="2" charset="-122"/>
                <a:sym typeface="宋体" panose="02010600030101010101" pitchFamily="2" charset="-122"/>
              </a:rPr>
              <a:t>文章的结构是怎样的？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78155" y="2755900"/>
            <a:ext cx="8376285" cy="3969385"/>
            <a:chOff x="1233" y="5173"/>
            <a:chExt cx="13191" cy="6251"/>
          </a:xfrm>
        </p:grpSpPr>
        <p:sp>
          <p:nvSpPr>
            <p:cNvPr id="27650" name="文本框 5"/>
            <p:cNvSpPr txBox="1"/>
            <p:nvPr/>
          </p:nvSpPr>
          <p:spPr>
            <a:xfrm>
              <a:off x="1994" y="5173"/>
              <a:ext cx="12430" cy="6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800" b="1" dirty="0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第一层</a:t>
              </a:r>
              <a:r>
                <a:rPr lang="zh-CN" altLang="zh-CN" sz="28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（7—8）分析如何建立第一间精神小屋，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8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           即盛放着爱和恨的小屋。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800" b="1" dirty="0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第二层</a:t>
              </a:r>
              <a:r>
                <a:rPr lang="zh-CN" altLang="zh-CN" sz="28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（9—13）分析如何建立第二间精神小屋，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8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            即盛放着事业的小屋。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800" b="1" dirty="0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第三层</a:t>
              </a:r>
              <a:r>
                <a:rPr lang="zh-CN" altLang="zh-CN" sz="28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（14—17）分析如何建立第三间精神小屋，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8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             即安放我们自身的小屋。</a:t>
              </a:r>
            </a:p>
          </p:txBody>
        </p:sp>
        <p:sp>
          <p:nvSpPr>
            <p:cNvPr id="14" name="左大括号 13"/>
            <p:cNvSpPr/>
            <p:nvPr/>
          </p:nvSpPr>
          <p:spPr>
            <a:xfrm>
              <a:off x="1233" y="5457"/>
              <a:ext cx="585" cy="4810"/>
            </a:xfrm>
            <a:prstGeom prst="leftBrace">
              <a:avLst>
                <a:gd name="adj1" fmla="val 54116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1917" tIns="60958" rIns="121917" bIns="6095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9149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606425" y="1454150"/>
            <a:ext cx="8537575" cy="1065213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800" dirty="0">
                <a:latin typeface="宋体" panose="02010600030101010101" pitchFamily="2" charset="-122"/>
              </a:rPr>
              <a:t>   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1.</a:t>
            </a:r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作者认为在人们的精神世界里应该建立哪些“精神小屋”？</a:t>
            </a:r>
          </a:p>
        </p:txBody>
      </p:sp>
      <p:sp>
        <p:nvSpPr>
          <p:cNvPr id="12290" name="圆角矩形 39" descr="中国教育出版网"/>
          <p:cNvSpPr/>
          <p:nvPr/>
        </p:nvSpPr>
        <p:spPr>
          <a:xfrm>
            <a:off x="323850" y="804863"/>
            <a:ext cx="2320925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2518" name="文本框 1" descr="中国教育出版网"/>
          <p:cNvSpPr txBox="1"/>
          <p:nvPr/>
        </p:nvSpPr>
        <p:spPr>
          <a:xfrm>
            <a:off x="1524318" y="2519363"/>
            <a:ext cx="6983412" cy="14376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第一间，盛着我们的爱和恨。  </a:t>
            </a: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第二间，盛放我们的事业。 </a:t>
            </a: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第三间，安放我们自身。</a:t>
            </a:r>
          </a:p>
        </p:txBody>
      </p:sp>
      <p:sp>
        <p:nvSpPr>
          <p:cNvPr id="192519" name="内容占位符 2" descr="中国教育出版网"/>
          <p:cNvSpPr>
            <a:spLocks noGrp="1"/>
          </p:cNvSpPr>
          <p:nvPr/>
        </p:nvSpPr>
        <p:spPr>
          <a:xfrm>
            <a:off x="341313" y="4114800"/>
            <a:ext cx="8537575" cy="106521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>
              <a:lnSpc>
                <a:spcPts val="3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2.作者认为应该修建三间精神小屋的原因是什么？</a:t>
            </a:r>
          </a:p>
        </p:txBody>
      </p:sp>
      <p:sp>
        <p:nvSpPr>
          <p:cNvPr id="192520" name="文本框 1" descr="中国教育出版网"/>
          <p:cNvSpPr txBox="1"/>
          <p:nvPr/>
        </p:nvSpPr>
        <p:spPr>
          <a:xfrm>
            <a:off x="1203960" y="5180330"/>
            <a:ext cx="7486650" cy="9886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为了给精神建立栖息地，使人生健康、美丽、庄严、伟大、真诚、完满、永恒。 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23850" y="523875"/>
            <a:ext cx="2344738" cy="698500"/>
            <a:chOff x="677" y="589"/>
            <a:chExt cx="3695" cy="1103"/>
          </a:xfrm>
        </p:grpSpPr>
        <p:pic>
          <p:nvPicPr>
            <p:cNvPr id="12295" name="图片 3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589"/>
              <a:ext cx="3695" cy="11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6" name="文本框 3"/>
            <p:cNvSpPr txBox="1"/>
            <p:nvPr/>
          </p:nvSpPr>
          <p:spPr>
            <a:xfrm>
              <a:off x="852" y="681"/>
              <a:ext cx="3303" cy="9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宋体" panose="02010600030101010101" pitchFamily="2" charset="-122"/>
                </a:rPr>
                <a:t>课文解析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build="p"/>
      <p:bldP spid="192518" grpId="0"/>
      <p:bldP spid="192519" grpId="0"/>
      <p:bldP spid="1925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6ee951b2-02dc-40a1-a3cf-7ebf2cabc7ba}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3470</Words>
  <Application>Microsoft Office PowerPoint</Application>
  <PresentationFormat>全屏显示(4:3)</PresentationFormat>
  <Paragraphs>116</Paragraphs>
  <Slides>26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3</cp:revision>
  <dcterms:created xsi:type="dcterms:W3CDTF">2019-04-12T03:37:00Z</dcterms:created>
  <dcterms:modified xsi:type="dcterms:W3CDTF">2019-08-27T10:17:02Z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