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62" r:id="rId31"/>
    <p:sldId id="264" r:id="rId32"/>
    <p:sldId id="289" r:id="rId33"/>
    <p:sldId id="290" r:id="rId34"/>
    <p:sldId id="291" r:id="rId35"/>
    <p:sldId id="292" r:id="rId36"/>
    <p:sldId id="293" r:id="rId37"/>
    <p:sldId id="263" r:id="rId38"/>
  </p:sldIdLst>
  <p:sldSz cx="12192000" cy="6858000"/>
  <p:notesSz cx="6858000" cy="9144000"/>
  <p:embeddedFontLst>
    <p:embeddedFont>
      <p:font typeface="微软雅黑" panose="020B0503020204020204" charset="-122"/>
      <p:regular r:id="rId42"/>
    </p:embeddedFont>
    <p:embeddedFont>
      <p:font typeface="楷体" panose="02010609060101010101" charset="-122"/>
      <p:regular r:id="rId43"/>
    </p:embeddedFont>
    <p:embeddedFont>
      <p:font typeface="黑体" panose="02010600030101010101" charset="-122"/>
      <p:regular r:id="rId44"/>
    </p:embeddedFont>
    <p:embeddedFont>
      <p:font typeface="Calibri" panose="020F0502020204030204" charset="0"/>
      <p:regular r:id="rId45"/>
      <p:bold r:id="rId46"/>
      <p:italic r:id="rId47"/>
      <p:boldItalic r:id="rId48"/>
    </p:embeddedFont>
    <p:embeddedFont>
      <p:font typeface="Calibri Light" panose="020F0302020204030204" charset="0"/>
      <p:regular r:id="rId49"/>
      <p:italic r:id="rId5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91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0" Type="http://schemas.openxmlformats.org/officeDocument/2006/relationships/font" Target="fonts/font9.fntdata"/><Relationship Id="rId5" Type="http://schemas.openxmlformats.org/officeDocument/2006/relationships/slide" Target="slides/slide3.xml"/><Relationship Id="rId49" Type="http://schemas.openxmlformats.org/officeDocument/2006/relationships/font" Target="fonts/font8.fntdata"/><Relationship Id="rId48" Type="http://schemas.openxmlformats.org/officeDocument/2006/relationships/font" Target="fonts/font7.fntdata"/><Relationship Id="rId47" Type="http://schemas.openxmlformats.org/officeDocument/2006/relationships/font" Target="fonts/font6.fntdata"/><Relationship Id="rId46" Type="http://schemas.openxmlformats.org/officeDocument/2006/relationships/font" Target="fonts/font5.fntdata"/><Relationship Id="rId45" Type="http://schemas.openxmlformats.org/officeDocument/2006/relationships/font" Target="fonts/font4.fntdata"/><Relationship Id="rId44" Type="http://schemas.openxmlformats.org/officeDocument/2006/relationships/font" Target="fonts/font3.fntdata"/><Relationship Id="rId43" Type="http://schemas.openxmlformats.org/officeDocument/2006/relationships/font" Target="fonts/font2.fntdata"/><Relationship Id="rId42" Type="http://schemas.openxmlformats.org/officeDocument/2006/relationships/font" Target="fonts/font1.fntdata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2.xml"/><Relationship Id="rId39" Type="http://schemas.openxmlformats.org/officeDocument/2006/relationships/presProps" Target="presProps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35" y="0"/>
            <a:ext cx="12223859" cy="6876000"/>
          </a:xfrm>
          <a:prstGeom prst="rect">
            <a:avLst/>
          </a:prstGeom>
        </p:spPr>
      </p:pic>
      <p:sp>
        <p:nvSpPr>
          <p:cNvPr id="8" name="圆角矩形 15"/>
          <p:cNvSpPr/>
          <p:nvPr userDrawn="1"/>
        </p:nvSpPr>
        <p:spPr>
          <a:xfrm>
            <a:off x="337185" y="410845"/>
            <a:ext cx="11463020" cy="6024245"/>
          </a:xfrm>
          <a:prstGeom prst="roundRect">
            <a:avLst>
              <a:gd name="adj" fmla="val 6713"/>
            </a:avLst>
          </a:prstGeom>
          <a:solidFill>
            <a:srgbClr val="FFF9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35" y="0"/>
            <a:ext cx="12223859" cy="6876000"/>
          </a:xfrm>
          <a:prstGeom prst="rect">
            <a:avLst/>
          </a:prstGeom>
        </p:spPr>
      </p:pic>
      <p:sp>
        <p:nvSpPr>
          <p:cNvPr id="8" name="圆角矩形 15"/>
          <p:cNvSpPr/>
          <p:nvPr userDrawn="1"/>
        </p:nvSpPr>
        <p:spPr>
          <a:xfrm>
            <a:off x="337185" y="410845"/>
            <a:ext cx="11463020" cy="6024245"/>
          </a:xfrm>
          <a:prstGeom prst="roundRect">
            <a:avLst>
              <a:gd name="adj" fmla="val 6713"/>
            </a:avLst>
          </a:prstGeom>
          <a:solidFill>
            <a:srgbClr val="FFF9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35" y="0"/>
            <a:ext cx="12223859" cy="6876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文本框 24"/>
          <p:cNvSpPr txBox="1"/>
          <p:nvPr/>
        </p:nvSpPr>
        <p:spPr>
          <a:xfrm>
            <a:off x="2392916" y="1076829"/>
            <a:ext cx="331978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cs typeface="+mn-ea"/>
                <a:sym typeface="+mn-lt"/>
              </a:rPr>
              <a:t>找准学过的本领。</a:t>
            </a:r>
            <a:endParaRPr lang="zh-CN" altLang="en-US" sz="2800" b="1" spc="300" dirty="0">
              <a:cs typeface="+mn-ea"/>
              <a:sym typeface="+mn-lt"/>
            </a:endParaRPr>
          </a:p>
        </p:txBody>
      </p:sp>
      <p:sp>
        <p:nvSpPr>
          <p:cNvPr id="1048594" name="圆角矩形 25"/>
          <p:cNvSpPr/>
          <p:nvPr/>
        </p:nvSpPr>
        <p:spPr>
          <a:xfrm>
            <a:off x="1556621" y="980944"/>
            <a:ext cx="655320" cy="71775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1048596" name="矩形 32"/>
          <p:cNvSpPr/>
          <p:nvPr/>
        </p:nvSpPr>
        <p:spPr>
          <a:xfrm>
            <a:off x="1610808" y="1076650"/>
            <a:ext cx="500380" cy="5486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  <a:cs typeface="+mn-ea"/>
                <a:sym typeface="+mn-lt"/>
              </a:rPr>
              <a:t>01</a:t>
            </a:r>
            <a:endParaRPr lang="en-US" altLang="zh-CN" sz="28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642110" y="1804035"/>
            <a:ext cx="8625840" cy="1115060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</a:t>
            </a:r>
            <a:r>
              <a:rPr kumimoji="0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我们正慢慢长大，学会了做很多事情，先要找准自己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学会的最有成就感</a:t>
            </a:r>
            <a:r>
              <a:rPr kumimoji="0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的事情。</a:t>
            </a:r>
            <a:endParaRPr kumimoji="0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94815" y="3119120"/>
            <a:ext cx="9319260" cy="2675255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indent="0" fontAlgn="auto">
              <a:lnSpc>
                <a:spcPct val="120000"/>
              </a:lnSpc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sym typeface="+mn-ea"/>
              </a:rPr>
              <a:t>劳动方面：洗衣服、做饭、包饺子、系鞋带等；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sym typeface="+mn-ea"/>
              </a:rPr>
              <a:t>文艺体育：唱歌、跳舞、弹钢琴、跳绳、打乒乓球等；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sym typeface="+mn-ea"/>
              </a:rPr>
              <a:t>学习方面：朗读、做实验、观察动物、电脑打字、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sym typeface="+mn-ea"/>
              </a:rPr>
              <a:t>          制作幻灯片等；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sym typeface="+mn-ea"/>
              </a:rPr>
              <a:t>兴趣爱好：游泳、骑自行车、搞小制作、摄影、种花等；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3" grpId="0"/>
      <p:bldP spid="1048594" grpId="0" animBg="1"/>
      <p:bldP spid="1048596" grpId="0"/>
      <p:bldP spid="3" grpId="0" bldLvl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文本框 35"/>
          <p:cNvSpPr txBox="1"/>
          <p:nvPr/>
        </p:nvSpPr>
        <p:spPr>
          <a:xfrm>
            <a:off x="2407521" y="1013058"/>
            <a:ext cx="338074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cs typeface="+mn-ea"/>
                <a:sym typeface="+mn-lt"/>
              </a:rPr>
              <a:t>感受学本领的困难。</a:t>
            </a:r>
            <a:endParaRPr lang="zh-CN" altLang="en-US" sz="2800" b="1" spc="300" dirty="0">
              <a:cs typeface="+mn-ea"/>
              <a:sym typeface="+mn-lt"/>
            </a:endParaRPr>
          </a:p>
        </p:txBody>
      </p:sp>
      <p:sp>
        <p:nvSpPr>
          <p:cNvPr id="1048598" name="圆角矩形 36"/>
          <p:cNvSpPr/>
          <p:nvPr/>
        </p:nvSpPr>
        <p:spPr>
          <a:xfrm>
            <a:off x="1571226" y="910823"/>
            <a:ext cx="655320" cy="71775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2" name="矩形 38"/>
          <p:cNvSpPr/>
          <p:nvPr/>
        </p:nvSpPr>
        <p:spPr>
          <a:xfrm>
            <a:off x="1625412" y="1006529"/>
            <a:ext cx="589280" cy="5486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  <a:cs typeface="+mn-ea"/>
                <a:sym typeface="+mn-lt"/>
              </a:rPr>
              <a:t>02</a:t>
            </a:r>
            <a:endParaRPr lang="en-US" altLang="zh-CN" sz="28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流程图: 终止 8"/>
          <p:cNvSpPr/>
          <p:nvPr/>
        </p:nvSpPr>
        <p:spPr>
          <a:xfrm>
            <a:off x="1512570" y="1951990"/>
            <a:ext cx="4615180" cy="619125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665605" y="2033270"/>
            <a:ext cx="452755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1.要把学习的过程写清楚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流程图: 终止 2"/>
          <p:cNvSpPr/>
          <p:nvPr/>
        </p:nvSpPr>
        <p:spPr>
          <a:xfrm>
            <a:off x="1497965" y="3888740"/>
            <a:ext cx="4410710" cy="574675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651000" y="3937635"/>
            <a:ext cx="410337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2.突出重点，内容具体。</a:t>
            </a:r>
            <a:endParaRPr lang="en-US" altLang="zh-CN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642110" y="2647950"/>
            <a:ext cx="8625840" cy="1115060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</a:t>
            </a:r>
            <a:r>
              <a:rPr kumimoji="0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按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步骤</a:t>
            </a:r>
            <a:r>
              <a:rPr kumimoji="0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去呈现你学习的经历，将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学习过程中遇到的困难及克服困难的方法</a:t>
            </a:r>
            <a:r>
              <a:rPr kumimoji="0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写清楚。</a:t>
            </a:r>
            <a:endParaRPr kumimoji="0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619250" y="4607560"/>
            <a:ext cx="8625840" cy="1626870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</a:t>
            </a:r>
            <a:r>
              <a:rPr kumimoji="0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写遇到的困难时，要抓住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人物的心理</a:t>
            </a:r>
            <a:r>
              <a:rPr kumimoji="0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进行描写，当时你的内心有什么想法，别人是怎样鼓励你的，最后你是如何克服困难学会这一本领的等。</a:t>
            </a:r>
            <a:endParaRPr kumimoji="0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7" grpId="0"/>
      <p:bldP spid="1048598" grpId="0" animBg="1"/>
      <p:bldP spid="2" grpId="0"/>
      <p:bldP spid="9" grpId="0" bldLvl="0" animBg="1"/>
      <p:bldP spid="10" grpId="0"/>
      <p:bldP spid="3" grpId="0" bldLvl="0" animBg="1"/>
      <p:bldP spid="4" grpId="0"/>
      <p:bldP spid="5" grpId="0" bldLvl="0" animBg="1"/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1024890" y="1313180"/>
            <a:ext cx="9853295" cy="481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fontAlgn="auto">
              <a:lnSpc>
                <a:spcPct val="120000"/>
              </a:lnSpc>
            </a:pPr>
            <a:r>
              <a:rPr sz="3200">
                <a:latin typeface="楷体" panose="02010609060101010101" charset="-122"/>
                <a:ea typeface="楷体" panose="02010609060101010101" charset="-122"/>
                <a:sym typeface="+mn-ea"/>
              </a:rPr>
              <a:t>我先学习一步步往前走,再借助惯性向前溜几步,当身体快要失去平衡的时候,我就伸出双臂寻找平衡……慢慢地,我的脚步变稳了,可以滑行一小段距离了,我的心里感到了一丝轻松。</a:t>
            </a:r>
            <a:endParaRPr sz="320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720090" fontAlgn="auto">
              <a:lnSpc>
                <a:spcPct val="120000"/>
              </a:lnSpc>
            </a:pPr>
            <a:r>
              <a:rPr sz="3200">
                <a:latin typeface="楷体" panose="02010609060101010101" charset="-122"/>
                <a:ea typeface="楷体" panose="02010609060101010101" charset="-122"/>
                <a:sym typeface="+mn-ea"/>
              </a:rPr>
              <a:t>正当我小有成就的时候,前面有一个人正向我滑来，我转身想躲开他，却又摔倒了。这下摔得更惨了,下巴也蹭破了皮,肚子又麻又疼,好不容易才慢慢爬了起来。</a:t>
            </a:r>
            <a:endParaRPr sz="320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720090" fontAlgn="auto">
              <a:lnSpc>
                <a:spcPct val="120000"/>
              </a:lnSpc>
            </a:pPr>
            <a:r>
              <a:rPr sz="3200">
                <a:latin typeface="楷体" panose="02010609060101010101" charset="-122"/>
                <a:ea typeface="楷体" panose="02010609060101010101" charset="-122"/>
                <a:sym typeface="+mn-ea"/>
              </a:rPr>
              <a:t>还继续下去吗?</a:t>
            </a:r>
            <a:r>
              <a:rPr lang="zh-CN" sz="3200">
                <a:latin typeface="楷体" panose="02010609060101010101" charset="-122"/>
                <a:ea typeface="楷体" panose="02010609060101010101" charset="-122"/>
                <a:sym typeface="+mn-ea"/>
              </a:rPr>
              <a:t>正当我犹豫的时候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sym typeface="+mn-ea"/>
              </a:rPr>
              <a:t>……</a:t>
            </a:r>
            <a:endParaRPr lang="en-US" altLang="zh-CN" sz="320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40"/>
          <p:cNvSpPr txBox="1"/>
          <p:nvPr/>
        </p:nvSpPr>
        <p:spPr>
          <a:xfrm>
            <a:off x="2555875" y="1476375"/>
            <a:ext cx="352869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cs typeface="+mn-ea"/>
                <a:sym typeface="+mn-lt"/>
              </a:rPr>
              <a:t>总结学本领的感悟。</a:t>
            </a:r>
            <a:endParaRPr lang="zh-CN" altLang="en-US" sz="2800" b="1" spc="300" dirty="0">
              <a:cs typeface="+mn-ea"/>
              <a:sym typeface="+mn-lt"/>
            </a:endParaRPr>
          </a:p>
        </p:txBody>
      </p:sp>
      <p:sp>
        <p:nvSpPr>
          <p:cNvPr id="5" name="圆角矩形 41"/>
          <p:cNvSpPr/>
          <p:nvPr/>
        </p:nvSpPr>
        <p:spPr>
          <a:xfrm>
            <a:off x="1719816" y="1341717"/>
            <a:ext cx="655320" cy="71775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1048604" name="矩形 43"/>
          <p:cNvSpPr/>
          <p:nvPr/>
        </p:nvSpPr>
        <p:spPr>
          <a:xfrm>
            <a:off x="1774002" y="1437423"/>
            <a:ext cx="589280" cy="5486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en-US" altLang="zh-CN" sz="28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41160" y="3041650"/>
            <a:ext cx="5290185" cy="3686175"/>
          </a:xfrm>
          <a:prstGeom prst="rect">
            <a:avLst/>
          </a:prstGeom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847850" y="2300605"/>
            <a:ext cx="7214870" cy="2030095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</a:t>
            </a:r>
            <a:r>
              <a:rPr kumimoji="0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写出学会做某件事情后你懂得的道理</a:t>
            </a:r>
            <a:r>
              <a:rPr kumimoji="0" lang="zh-CN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。</a:t>
            </a:r>
            <a:endParaRPr kumimoji="0" lang="zh-CN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just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</a:t>
            </a:r>
            <a:r>
              <a:rPr kumimoji="0" lang="zh-CN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 </a:t>
            </a:r>
            <a:r>
              <a:rPr kumimoji="0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如，学会了下棋，懂得要全面地看待</a:t>
            </a:r>
            <a:endParaRPr kumimoji="0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  <a:p>
            <a:pPr marL="0" marR="0" lvl="0" indent="0" algn="just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问题，要用耐心和智慧去战胜困难。</a:t>
            </a:r>
            <a:endParaRPr kumimoji="0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1048604" grpId="0"/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562735" y="1162685"/>
            <a:ext cx="2022475" cy="5791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写法指导</a:t>
            </a:r>
            <a:endParaRPr lang="zh-CN" altLang="en-US" sz="3200" b="1">
              <a:solidFill>
                <a:schemeClr val="bg1"/>
              </a:solidFill>
              <a:latin typeface="黑体" panose="02010600030101010101" charset="-122"/>
              <a:ea typeface="黑体" panose="02010600030101010101" charset="-122"/>
              <a:sym typeface="+mn-ea"/>
            </a:endParaRPr>
          </a:p>
        </p:txBody>
      </p:sp>
      <p:sp>
        <p:nvSpPr>
          <p:cNvPr id="2" name="矩形 11"/>
          <p:cNvSpPr/>
          <p:nvPr/>
        </p:nvSpPr>
        <p:spPr>
          <a:xfrm>
            <a:off x="4174490" y="1842135"/>
            <a:ext cx="346900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0030101010101" charset="-122"/>
                <a:ea typeface="黑体" panose="02010600030101010101" charset="-122"/>
                <a:sym typeface="+mn-lt"/>
              </a:rPr>
              <a:t>心理活动写出彩</a:t>
            </a:r>
            <a:endParaRPr lang="zh-CN" altLang="en-US" sz="3200" b="1" spc="300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0030101010101" charset="-122"/>
              <a:ea typeface="黑体" panose="02010600030101010101" charset="-122"/>
              <a:sym typeface="+mn-lt"/>
            </a:endParaRPr>
          </a:p>
        </p:txBody>
      </p:sp>
      <p:grpSp>
        <p:nvGrpSpPr>
          <p:cNvPr id="40" name="组合 7"/>
          <p:cNvGrpSpPr/>
          <p:nvPr/>
        </p:nvGrpSpPr>
        <p:grpSpPr>
          <a:xfrm>
            <a:off x="4140200" y="1870075"/>
            <a:ext cx="3588385" cy="551180"/>
            <a:chOff x="1675648" y="2052477"/>
            <a:chExt cx="2758640" cy="552010"/>
          </a:xfrm>
        </p:grpSpPr>
        <p:sp>
          <p:nvSpPr>
            <p:cNvPr id="1048591" name="流程图: 可选过程 10"/>
            <p:cNvSpPr/>
            <p:nvPr/>
          </p:nvSpPr>
          <p:spPr>
            <a:xfrm flipH="1">
              <a:off x="1675648" y="2052477"/>
              <a:ext cx="2630249" cy="535994"/>
            </a:xfrm>
            <a:prstGeom prst="flowChartAlternateProcess">
              <a:avLst/>
            </a:prstGeom>
            <a:noFill/>
            <a:ln w="28575">
              <a:solidFill>
                <a:srgbClr val="E58D3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 dirty="0">
                <a:solidFill>
                  <a:srgbClr val="F9E08B"/>
                </a:solidFill>
              </a:endParaRPr>
            </a:p>
          </p:txBody>
        </p:sp>
        <p:sp>
          <p:nvSpPr>
            <p:cNvPr id="4" name="矩形 11"/>
            <p:cNvSpPr/>
            <p:nvPr/>
          </p:nvSpPr>
          <p:spPr>
            <a:xfrm>
              <a:off x="1682421" y="2085547"/>
              <a:ext cx="2751867" cy="518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28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lt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512570" y="2537460"/>
            <a:ext cx="9046845" cy="329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800" dirty="0">
                <a:latin typeface="黑体" panose="02010600030101010101" charset="-122"/>
                <a:ea typeface="黑体" panose="02010600030101010101" charset="-122"/>
                <a:sym typeface="+mn-ea"/>
              </a:rPr>
              <a:t> 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人的内心世界很丰富，而最能直接反映我们思想感情的，就是心理活动。所以，在写学本领的过程时，如果能写好我们当时的心理活动，在学习的每一步过程中是怎么想的，遇到困难时是怎么想的……这样能为习作增色添彩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802005" y="1414780"/>
            <a:ext cx="6726555" cy="448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fontAlgn="auto">
              <a:lnSpc>
                <a:spcPct val="150000"/>
              </a:lnSpc>
            </a:pPr>
            <a:r>
              <a:rPr sz="3200">
                <a:latin typeface="楷体" panose="02010609060101010101" charset="-122"/>
                <a:ea typeface="楷体" panose="02010609060101010101" charset="-122"/>
                <a:sym typeface="+mn-ea"/>
              </a:rPr>
              <a:t>刚穿上轮滑鞋时，我心里紧张极了，一个劲儿地想：这</a:t>
            </a:r>
            <a:r>
              <a:rPr lang="zh-CN" sz="3200">
                <a:latin typeface="楷体" panose="02010609060101010101" charset="-122"/>
                <a:ea typeface="楷体" panose="02010609060101010101" charset="-122"/>
                <a:sym typeface="+mn-ea"/>
              </a:rPr>
              <a:t>种</a:t>
            </a:r>
            <a:r>
              <a:rPr sz="3200">
                <a:latin typeface="楷体" panose="02010609060101010101" charset="-122"/>
                <a:ea typeface="楷体" panose="02010609060101010101" charset="-122"/>
                <a:sym typeface="+mn-ea"/>
              </a:rPr>
              <a:t>感觉怎么像脚底抹油了一样呢？会不会还没等站稳，就狠狠地摔倒呢？摔倒了屁股一定会很疼……哎呀，我可千万别摔倒，摔倒了多丢人啊！</a:t>
            </a:r>
            <a:endParaRPr sz="320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4" name="左箭头 3"/>
          <p:cNvSpPr/>
          <p:nvPr/>
        </p:nvSpPr>
        <p:spPr>
          <a:xfrm rot="10800000">
            <a:off x="7527925" y="3411220"/>
            <a:ext cx="664845" cy="382270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402320" y="1804035"/>
            <a:ext cx="2748915" cy="3600450"/>
          </a:xfrm>
          <a:prstGeom prst="rect">
            <a:avLst/>
          </a:prstGeom>
          <a:noFill/>
          <a:ln w="412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indent="720090" fontAlgn="auto">
              <a:lnSpc>
                <a:spcPct val="120000"/>
              </a:lnSpc>
            </a:pPr>
            <a:r>
              <a:rPr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简</a:t>
            </a:r>
            <a:r>
              <a:rPr 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析：</a:t>
            </a:r>
            <a:r>
              <a:rPr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心理描写真实再现了“我”害怕的心理，体现了学习过程中的困难。</a:t>
            </a:r>
            <a:endParaRPr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 uiExpan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688465" y="791845"/>
            <a:ext cx="1895475" cy="5791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写作思路</a:t>
            </a:r>
            <a:endParaRPr lang="zh-CN" altLang="en-US" sz="3200" b="1">
              <a:solidFill>
                <a:schemeClr val="bg1"/>
              </a:solidFill>
              <a:latin typeface="黑体" panose="02010600030101010101" charset="-122"/>
              <a:ea typeface="黑体" panose="02010600030101010101" charset="-122"/>
              <a:sym typeface="+mn-ea"/>
            </a:endParaRPr>
          </a:p>
        </p:txBody>
      </p:sp>
      <p:sp>
        <p:nvSpPr>
          <p:cNvPr id="2" name="燕尾形箭头 1"/>
          <p:cNvSpPr/>
          <p:nvPr/>
        </p:nvSpPr>
        <p:spPr>
          <a:xfrm>
            <a:off x="1836420" y="1428115"/>
            <a:ext cx="1924050" cy="834390"/>
          </a:xfrm>
          <a:prstGeom prst="notched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88" name="文本框 112"/>
          <p:cNvSpPr txBox="1"/>
          <p:nvPr/>
        </p:nvSpPr>
        <p:spPr>
          <a:xfrm>
            <a:off x="1881505" y="1489710"/>
            <a:ext cx="1638935" cy="6457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 defTabSz="457200">
              <a:lnSpc>
                <a:spcPct val="13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开  头</a:t>
            </a:r>
            <a:endParaRPr lang="zh-CN" altLang="en-US" sz="28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612265" y="2274570"/>
            <a:ext cx="7278370" cy="3749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3200" b="1">
                <a:latin typeface="黑体" panose="02010600030101010101" charset="-122"/>
                <a:ea typeface="黑体" panose="02010600030101010101" charset="-122"/>
              </a:rPr>
              <a:t>（</a:t>
            </a:r>
            <a:r>
              <a:rPr lang="en-US" altLang="zh-CN" sz="3200" b="1">
                <a:latin typeface="黑体" panose="02010600030101010101" charset="-122"/>
                <a:ea typeface="黑体" panose="02010600030101010101" charset="-122"/>
              </a:rPr>
              <a:t>1</a:t>
            </a:r>
            <a:r>
              <a:rPr lang="zh-CN" altLang="en-US" sz="3200" b="1">
                <a:latin typeface="黑体" panose="02010600030101010101" charset="-122"/>
                <a:ea typeface="黑体" panose="02010600030101010101" charset="-122"/>
              </a:rPr>
              <a:t>）</a:t>
            </a:r>
            <a:r>
              <a:rPr sz="3200">
                <a:latin typeface="黑体" panose="02010600030101010101" charset="-122"/>
                <a:ea typeface="黑体" panose="02010600030101010101" charset="-122"/>
              </a:rPr>
              <a:t>可以写学做什么事情的原因</a:t>
            </a:r>
            <a:r>
              <a:rPr lang="zh-CN" sz="3200">
                <a:latin typeface="黑体" panose="02010600030101010101" charset="-122"/>
                <a:ea typeface="黑体" panose="02010600030101010101" charset="-122"/>
              </a:rPr>
              <a:t>；</a:t>
            </a:r>
            <a:endParaRPr lang="zh-CN" sz="3200">
              <a:latin typeface="黑体" panose="02010600030101010101" charset="-122"/>
              <a:ea typeface="黑体" panose="0201060003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sz="3200">
                <a:latin typeface="黑体" panose="02010600030101010101" charset="-122"/>
                <a:ea typeface="黑体" panose="02010600030101010101" charset="-122"/>
              </a:rPr>
              <a:t>（</a:t>
            </a:r>
            <a:r>
              <a:rPr lang="en-US" altLang="zh-CN" sz="3200">
                <a:latin typeface="黑体" panose="02010600030101010101" charset="-122"/>
                <a:ea typeface="黑体" panose="02010600030101010101" charset="-122"/>
              </a:rPr>
              <a:t>2</a:t>
            </a:r>
            <a:r>
              <a:rPr lang="zh-CN" sz="3200">
                <a:latin typeface="黑体" panose="02010600030101010101" charset="-122"/>
                <a:ea typeface="黑体" panose="02010600030101010101" charset="-122"/>
              </a:rPr>
              <a:t>）</a:t>
            </a:r>
            <a:r>
              <a:rPr sz="3200">
                <a:latin typeface="黑体" panose="02010600030101010101" charset="-122"/>
                <a:ea typeface="黑体" panose="02010600030101010101" charset="-122"/>
              </a:rPr>
              <a:t>可以从自己学做什么事情的场</a:t>
            </a:r>
            <a:endParaRPr sz="3200">
              <a:latin typeface="黑体" panose="02010600030101010101" charset="-122"/>
              <a:ea typeface="黑体" panose="02010600030101010101" charset="-122"/>
            </a:endParaRPr>
          </a:p>
          <a:p>
            <a:pPr fontAlgn="auto">
              <a:lnSpc>
                <a:spcPct val="150000"/>
              </a:lnSpc>
            </a:pPr>
            <a:r>
              <a:rPr sz="3200">
                <a:latin typeface="黑体" panose="02010600030101010101" charset="-122"/>
                <a:ea typeface="黑体" panose="02010600030101010101" charset="-122"/>
              </a:rPr>
              <a:t>     景引出下文</a:t>
            </a:r>
            <a:r>
              <a:rPr lang="zh-CN" sz="3200">
                <a:latin typeface="黑体" panose="02010600030101010101" charset="-122"/>
                <a:ea typeface="黑体" panose="02010600030101010101" charset="-122"/>
              </a:rPr>
              <a:t>；</a:t>
            </a:r>
            <a:endParaRPr lang="zh-CN" sz="3200">
              <a:latin typeface="黑体" panose="02010600030101010101" charset="-122"/>
              <a:ea typeface="黑体" panose="0201060003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sz="3200">
                <a:latin typeface="黑体" panose="02010600030101010101" charset="-122"/>
                <a:ea typeface="黑体" panose="02010600030101010101" charset="-122"/>
              </a:rPr>
              <a:t>（</a:t>
            </a:r>
            <a:r>
              <a:rPr lang="en-US" altLang="zh-CN" sz="3200">
                <a:latin typeface="黑体" panose="02010600030101010101" charset="-122"/>
                <a:ea typeface="黑体" panose="02010600030101010101" charset="-122"/>
              </a:rPr>
              <a:t>3</a:t>
            </a:r>
            <a:r>
              <a:rPr lang="zh-CN" sz="3200">
                <a:latin typeface="黑体" panose="02010600030101010101" charset="-122"/>
                <a:ea typeface="黑体" panose="02010600030101010101" charset="-122"/>
              </a:rPr>
              <a:t>）</a:t>
            </a:r>
            <a:r>
              <a:rPr sz="3200">
                <a:latin typeface="黑体" panose="02010600030101010101" charset="-122"/>
                <a:ea typeface="黑体" panose="02010600030101010101" charset="-122"/>
              </a:rPr>
              <a:t>可以写自己现在很擅长做什么，</a:t>
            </a:r>
            <a:endParaRPr sz="3200">
              <a:latin typeface="黑体" panose="02010600030101010101" charset="-122"/>
              <a:ea typeface="黑体" panose="02010600030101010101" charset="-122"/>
            </a:endParaRPr>
          </a:p>
          <a:p>
            <a:pPr fontAlgn="auto">
              <a:lnSpc>
                <a:spcPct val="150000"/>
              </a:lnSpc>
            </a:pPr>
            <a:r>
              <a:rPr sz="3200">
                <a:latin typeface="黑体" panose="02010600030101010101" charset="-122"/>
                <a:ea typeface="黑体" panose="02010600030101010101" charset="-122"/>
              </a:rPr>
              <a:t>     然后回忆当初学习时的经历。</a:t>
            </a:r>
            <a:endParaRPr sz="3200">
              <a:latin typeface="黑体" panose="02010600030101010101" charset="-122"/>
              <a:ea typeface="黑体" panose="0201060003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40420" y="2134870"/>
            <a:ext cx="3180080" cy="3968115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 bldLvl="0" animBg="1"/>
      <p:bldP spid="104868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1367155" y="1363345"/>
            <a:ext cx="9220200" cy="156845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indent="720090" algn="just" fontAlgn="auto">
              <a:lnSpc>
                <a:spcPct val="150000"/>
              </a:lnSpc>
            </a:pPr>
            <a:r>
              <a:rPr lang="en-US" sz="3200">
                <a:latin typeface="楷体" panose="02010609060101010101" charset="-122"/>
                <a:ea typeface="楷体" panose="02010609060101010101" charset="-122"/>
                <a:sym typeface="+mn-ea"/>
              </a:rPr>
              <a:t> </a:t>
            </a:r>
            <a:r>
              <a:rPr sz="3200">
                <a:latin typeface="楷体" panose="02010609060101010101" charset="-122"/>
                <a:ea typeface="楷体" panose="02010609060101010101" charset="-122"/>
                <a:sym typeface="+mn-ea"/>
              </a:rPr>
              <a:t>我非常喜欢打篮球，而且打得很好，但这可不是天生的，是在我经历了挫折后才学会的。</a:t>
            </a:r>
            <a:endParaRPr sz="320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79855" y="3148965"/>
            <a:ext cx="9220200" cy="30175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indent="720090" algn="just" fontAlgn="auto">
              <a:lnSpc>
                <a:spcPct val="150000"/>
              </a:lnSpc>
            </a:pPr>
            <a:r>
              <a:rPr sz="3200">
                <a:latin typeface="楷体" panose="02010609060101010101" charset="-122"/>
                <a:ea typeface="楷体" panose="02010609060101010101" charset="-122"/>
                <a:sym typeface="+mn-ea"/>
              </a:rPr>
              <a:t>今天是个阳光明媚的日子，公园里放风筝的人真多。看着天空中飞舞着各种各样的风筝，我心里痒痒的。于是，我央求爸爸给我买了一个风筝，学起了放风筝。</a:t>
            </a:r>
            <a:endParaRPr sz="320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燕尾形箭头 1"/>
          <p:cNvSpPr/>
          <p:nvPr/>
        </p:nvSpPr>
        <p:spPr>
          <a:xfrm>
            <a:off x="1557020" y="847090"/>
            <a:ext cx="2205990" cy="1003300"/>
          </a:xfrm>
          <a:prstGeom prst="notched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88" name="文本框 112"/>
          <p:cNvSpPr txBox="1"/>
          <p:nvPr/>
        </p:nvSpPr>
        <p:spPr>
          <a:xfrm>
            <a:off x="1602105" y="936625"/>
            <a:ext cx="1638935" cy="7251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 defTabSz="457200">
              <a:lnSpc>
                <a:spcPct val="13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中  间</a:t>
            </a:r>
            <a:endParaRPr lang="zh-CN" altLang="en-US" sz="32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85290" y="1943735"/>
            <a:ext cx="9081135" cy="3749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200">
                <a:latin typeface="黑体" panose="02010600030101010101" charset="-122"/>
                <a:ea typeface="黑体" panose="02010600030101010101" charset="-122"/>
              </a:rPr>
              <a:t>    </a:t>
            </a:r>
            <a:r>
              <a:rPr lang="zh-CN" altLang="en-US" sz="3200">
                <a:latin typeface="黑体" panose="02010600030101010101" charset="-122"/>
                <a:ea typeface="黑体" panose="02010600030101010101" charset="-122"/>
              </a:rPr>
              <a:t>要把学做某件事情的过程写具体，可以</a:t>
            </a:r>
            <a:r>
              <a:rPr lang="zh-CN" altLang="en-US" sz="3200" b="1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先写学习过程中遇到了什么困难</a:t>
            </a:r>
            <a:r>
              <a:rPr lang="zh-CN" altLang="en-US" sz="3200">
                <a:latin typeface="黑体" panose="02010600030101010101" charset="-122"/>
                <a:ea typeface="黑体" panose="02010600030101010101" charset="-122"/>
              </a:rPr>
              <a:t>，</a:t>
            </a:r>
            <a:r>
              <a:rPr lang="zh-CN" altLang="en-US" sz="3200" b="1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再写是怎么克服的</a:t>
            </a:r>
            <a:r>
              <a:rPr lang="zh-CN" altLang="en-US" sz="3200">
                <a:latin typeface="黑体" panose="02010600030101010101" charset="-122"/>
                <a:ea typeface="黑体" panose="02010600030101010101" charset="-122"/>
              </a:rPr>
              <a:t>。</a:t>
            </a:r>
            <a:endParaRPr lang="zh-CN" altLang="en-US" sz="3200">
              <a:latin typeface="黑体" panose="02010600030101010101" charset="-122"/>
              <a:ea typeface="黑体" panose="0201060003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200">
                <a:latin typeface="黑体" panose="02010600030101010101" charset="-122"/>
                <a:ea typeface="黑体" panose="02010600030101010101" charset="-122"/>
              </a:rPr>
              <a:t>    在写的过程中</a:t>
            </a:r>
            <a:r>
              <a:rPr lang="zh-CN" altLang="en-US" sz="3200" b="1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抓住人物的动作、心理等细节</a:t>
            </a:r>
            <a:r>
              <a:rPr lang="zh-CN" altLang="en-US" sz="3200">
                <a:latin typeface="黑体" panose="02010600030101010101" charset="-122"/>
                <a:ea typeface="黑体" panose="02010600030101010101" charset="-122"/>
              </a:rPr>
              <a:t>进行描写，把这些内容写详细，学做某件事情的过程自然就具体了。</a:t>
            </a:r>
            <a:endParaRPr lang="zh-CN" altLang="en-US" sz="3200">
              <a:latin typeface="黑体" panose="02010600030101010101" charset="-122"/>
              <a:ea typeface="黑体" panose="02010600030101010101" charset="-122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04868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979170" y="1300480"/>
            <a:ext cx="9900920" cy="481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algn="just" fontAlgn="auto">
              <a:lnSpc>
                <a:spcPct val="120000"/>
              </a:lnSpc>
            </a:pPr>
            <a:r>
              <a:rPr sz="3200">
                <a:latin typeface="楷体" panose="02010609060101010101" charset="-122"/>
                <a:ea typeface="楷体" panose="02010609060101010101" charset="-122"/>
                <a:sym typeface="+mn-ea"/>
              </a:rPr>
              <a:t>妈妈一直鼓励我：“儿子，坚持就是胜利！”我一咬牙，抓紧把手又上路了。妈妈告诉我要抓紧把手，身子坐正，目视前方。我按照妈妈说的方法，一直努力着。慢慢地，妈妈又偷偷放手了，这次我居然骑了十几米远。突然，我身子一扭，整个人跌倒在地。虽然我的脚被擦破了，但我很高兴，因为我已经有了很大的进步。在以后的日子里，我大胆去练习，越来越熟练。功夫不负有心人，我终于学会了骑自行车。</a:t>
            </a:r>
            <a:endParaRPr sz="320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文本框 5"/>
          <p:cNvSpPr txBox="1"/>
          <p:nvPr/>
        </p:nvSpPr>
        <p:spPr>
          <a:xfrm>
            <a:off x="853440" y="676275"/>
            <a:ext cx="835025" cy="3623945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000" b="1" dirty="0">
                <a:solidFill>
                  <a:srgbClr val="FD394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图 片 导 入</a:t>
            </a:r>
            <a:endParaRPr lang="zh-CN" altLang="en-US" sz="4000" b="1" dirty="0">
              <a:solidFill>
                <a:srgbClr val="FD394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2" name="Picture 10" descr="https://timgsa.baidu.com/timg?image&amp;quality=80&amp;size=b9999_10000&amp;sec=1570616875004&amp;di=618a98c09475f7db86026fa5d86597f2&amp;imgtype=0&amp;src=http%3A%2F%2Fwww.5068.com%2Fuploads%2Fallimg%2F160514%2F106_160514145525_1_lit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171383" y="1436053"/>
            <a:ext cx="3959225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5" name="Picture 9" descr="https://timgsa.baidu.com/timg?image&amp;quality=80&amp;size=b9999_10000&amp;sec=1570617765789&amp;di=48813d3754e932faf47c2bc183c9984a&amp;imgtype=0&amp;src=http%3A%2F%2Fepaper.anhuinews.com%2Ffiles%2Fjrng%2F20140226%2F2247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66280" y="1390650"/>
            <a:ext cx="3333750" cy="23812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5138" name="Picture 18" descr="https://timgsa.baidu.com/timg?image&amp;quality=80&amp;size=b9999_10000&amp;sec=1570618035409&amp;di=7e9fe24d2267c5cac11de163304f3de9&amp;imgtype=0&amp;src=http%3A%2F%2Fimg3.redocn.com%2Ftupian%2F20150316%2Fhuwailiubingdexiaopengyoubeijinghua_4008628.jpg"/>
          <p:cNvPicPr>
            <a:picLocks noChangeAspect="1" noChangeArrowheads="1"/>
          </p:cNvPicPr>
          <p:nvPr/>
        </p:nvPicPr>
        <p:blipFill>
          <a:blip r:embed="rId3" cstate="print"/>
          <a:srcRect b="9130"/>
          <a:stretch>
            <a:fillRect/>
          </a:stretch>
        </p:blipFill>
        <p:spPr bwMode="auto">
          <a:xfrm>
            <a:off x="7232325" y="4160390"/>
            <a:ext cx="3168220" cy="20881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40" name="Picture 20" descr="http://fx120.120askimages.com/120ask_news/2017/0622/20170622149812496323157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2820" y="4081780"/>
            <a:ext cx="3886200" cy="21666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8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48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48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燕尾形箭头 1"/>
          <p:cNvSpPr/>
          <p:nvPr/>
        </p:nvSpPr>
        <p:spPr>
          <a:xfrm>
            <a:off x="1294130" y="1126490"/>
            <a:ext cx="2277745" cy="975360"/>
          </a:xfrm>
          <a:prstGeom prst="notched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88" name="文本框 112"/>
          <p:cNvSpPr txBox="1"/>
          <p:nvPr/>
        </p:nvSpPr>
        <p:spPr>
          <a:xfrm>
            <a:off x="1339215" y="1216025"/>
            <a:ext cx="1638935" cy="7251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 defTabSz="457200">
              <a:lnSpc>
                <a:spcPct val="13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结  尾</a:t>
            </a:r>
            <a:endParaRPr lang="zh-CN" altLang="en-US" sz="32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228090" y="2451735"/>
            <a:ext cx="8094980" cy="228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3200">
                <a:latin typeface="黑体" panose="02010600030101010101" charset="-122"/>
                <a:ea typeface="黑体" panose="02010600030101010101" charset="-122"/>
              </a:rPr>
              <a:t>（</a:t>
            </a:r>
            <a:r>
              <a:rPr lang="en-US" altLang="zh-CN" sz="3200">
                <a:latin typeface="黑体" panose="02010600030101010101" charset="-122"/>
                <a:ea typeface="黑体" panose="02010600030101010101" charset="-122"/>
              </a:rPr>
              <a:t>1</a:t>
            </a:r>
            <a:r>
              <a:rPr lang="zh-CN" altLang="en-US" sz="3200">
                <a:latin typeface="黑体" panose="02010600030101010101" charset="-122"/>
                <a:ea typeface="黑体" panose="02010600030101010101" charset="-122"/>
              </a:rPr>
              <a:t>）可以写学会做某件事情的快乐心情；</a:t>
            </a:r>
            <a:endParaRPr lang="zh-CN" altLang="en-US" sz="3200">
              <a:latin typeface="黑体" panose="02010600030101010101" charset="-122"/>
              <a:ea typeface="黑体" panose="02010600030101010101" charset="-122"/>
            </a:endParaRPr>
          </a:p>
          <a:p>
            <a:pPr indent="0" fontAlgn="auto">
              <a:lnSpc>
                <a:spcPct val="150000"/>
              </a:lnSpc>
            </a:pPr>
            <a:endParaRPr lang="zh-CN" altLang="en-US" sz="3200">
              <a:latin typeface="黑体" panose="02010600030101010101" charset="-122"/>
              <a:ea typeface="黑体" panose="0201060003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3200">
                <a:latin typeface="黑体" panose="02010600030101010101" charset="-122"/>
                <a:ea typeface="黑体" panose="02010600030101010101" charset="-122"/>
              </a:rPr>
              <a:t>（</a:t>
            </a:r>
            <a:r>
              <a:rPr lang="en-US" altLang="zh-CN" sz="3200">
                <a:latin typeface="黑体" panose="02010600030101010101" charset="-122"/>
                <a:ea typeface="黑体" panose="02010600030101010101" charset="-122"/>
              </a:rPr>
              <a:t>2</a:t>
            </a:r>
            <a:r>
              <a:rPr lang="zh-CN" altLang="en-US" sz="3200">
                <a:latin typeface="黑体" panose="02010600030101010101" charset="-122"/>
                <a:ea typeface="黑体" panose="02010600030101010101" charset="-122"/>
              </a:rPr>
              <a:t>）可以写学会做某件事情的启示。</a:t>
            </a:r>
            <a:endParaRPr lang="zh-CN" altLang="en-US" sz="3200">
              <a:latin typeface="黑体" panose="02010600030101010101" charset="-122"/>
              <a:ea typeface="黑体" panose="0201060003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7314" r="10052"/>
          <a:stretch>
            <a:fillRect/>
          </a:stretch>
        </p:blipFill>
        <p:spPr>
          <a:xfrm>
            <a:off x="8672830" y="2379980"/>
            <a:ext cx="2988000" cy="3621508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04868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6096000" y="2148840"/>
            <a:ext cx="5245735" cy="3017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fontAlgn="auto">
              <a:lnSpc>
                <a:spcPct val="150000"/>
              </a:lnSpc>
            </a:pPr>
            <a:r>
              <a:rPr sz="3200">
                <a:latin typeface="楷体" panose="02010609060101010101" charset="-122"/>
                <a:ea typeface="楷体" panose="02010609060101010101" charset="-122"/>
                <a:sym typeface="+mn-ea"/>
              </a:rPr>
              <a:t>学打架子鼓</a:t>
            </a:r>
            <a:r>
              <a:rPr lang="zh-CN" sz="3200">
                <a:latin typeface="楷体" panose="02010609060101010101" charset="-122"/>
                <a:ea typeface="楷体" panose="02010609060101010101" charset="-122"/>
                <a:sym typeface="+mn-ea"/>
              </a:rPr>
              <a:t>的经历</a:t>
            </a:r>
            <a:r>
              <a:rPr sz="3200">
                <a:latin typeface="楷体" panose="02010609060101010101" charset="-122"/>
                <a:ea typeface="楷体" panose="02010609060101010101" charset="-122"/>
                <a:sym typeface="+mn-ea"/>
              </a:rPr>
              <a:t>使我明白了，本领是靠勤学苦练出来的。今后，我还会继续努力。</a:t>
            </a:r>
            <a:endParaRPr sz="320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775" y="1506855"/>
            <a:ext cx="5544000" cy="4183752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23595" y="636270"/>
            <a:ext cx="2077720" cy="64008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chemeClr val="bg1"/>
                </a:solidFill>
                <a:latin typeface="黑体" panose="02010600030101010101" charset="-122"/>
                <a:ea typeface="黑体" panose="02010600030101010101" charset="-122"/>
              </a:rPr>
              <a:t>范文点评</a:t>
            </a:r>
            <a:endParaRPr lang="zh-CN" altLang="en-US" sz="3600">
              <a:solidFill>
                <a:schemeClr val="bg1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77315" y="911860"/>
            <a:ext cx="7836747" cy="5282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20000"/>
              </a:lnSpc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我学会了游泳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  <a:p>
            <a:pPr indent="720090" fontAlgn="auto">
              <a:lnSpc>
                <a:spcPct val="12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星期天，我想约表妹去公园放风筝，可小姨说表妹去游泳了。“真是羞死人了！妹妹都会游泳了，你还不会！”妈妈取笑我说。我暗下决心，一定要学会游泳！下午，我便拉着妈妈去了游泳馆。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pPr indent="720090" fontAlgn="auto">
              <a:lnSpc>
                <a:spcPct val="12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一进游泳馆，我便换好泳衣，来到了游泳池前。可是，看到游泳池里深深的水，想到自己从没游过泳，我顿时心跳加速，想打退堂鼓。妈妈看出了我的心思，语重心长地对我说：“不试一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265285" y="1553210"/>
            <a:ext cx="198183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Wingdings" panose="05000000000000000000" charset="0"/>
              </a:rPr>
              <a:t>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开头直奔主题，交代事情发生的时间、地点、人物。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Wingdings" panose="05000000000000000000" charset="0"/>
            </a:endParaRPr>
          </a:p>
          <a:p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Wingdings" panose="05000000000000000000" charset="0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charset="0"/>
              </a:rPr>
              <a:t>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妈妈的话意味深长，点明了中心。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395095" y="555625"/>
            <a:ext cx="7483475" cy="5721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2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下，你怎么知道自己不行呢？做什么事情都要有信心啊！”听了妈妈的话，我终于鼓起勇气，下了水。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pPr indent="0" algn="l" fontAlgn="auto">
              <a:lnSpc>
                <a:spcPct val="12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    妈妈也换上泳衣下水来教我。她一边给我作示范，一边对我说：“手自然向前张开，来回画圆圈，脚在水里蹬，就像青蛙一样。”我放开胆子，按照妈妈说的去做，可还游不到一米，身体就失去平衡，沉了下去，还喝了几口水。我灰心了，对妈妈说：“呛死我了，我不学了！”妈妈微笑着说：“世上无难事，只怕有心人！学游泳，不喝几口水又怎么能学会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20175" y="2767965"/>
            <a:ext cx="1981835" cy="225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③一系列动作描写，把“我”不会游泳的样子写得很形象。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+mj-lt"/>
              <a:sym typeface="+mn-ea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255395" y="569595"/>
            <a:ext cx="7483475" cy="5721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20000"/>
              </a:lnSpc>
            </a:pPr>
            <a:r>
              <a:rPr sz="2800">
                <a:latin typeface="楷体" panose="02010609060101010101" charset="-122"/>
                <a:ea typeface="楷体" panose="02010609060101010101" charset="-122"/>
              </a:rPr>
              <a:t>呢？”我委屈极了，可又不甘心就这样放弃，于是咬咬牙继续游。</a:t>
            </a:r>
            <a:endParaRPr sz="2800">
              <a:latin typeface="楷体" panose="02010609060101010101" charset="-122"/>
              <a:ea typeface="楷体" panose="02010609060101010101" charset="-122"/>
            </a:endParaRPr>
          </a:p>
          <a:p>
            <a:pPr indent="0" algn="l" fontAlgn="auto">
              <a:lnSpc>
                <a:spcPct val="120000"/>
              </a:lnSpc>
            </a:pPr>
            <a:r>
              <a:rPr sz="2800">
                <a:latin typeface="楷体" panose="02010609060101010101" charset="-122"/>
                <a:ea typeface="楷体" panose="02010609060101010101" charset="-122"/>
              </a:rPr>
              <a:t>    这次，妈妈让我双手扶着游泳池边上的阶梯，两只脚在水里蹬，直到感到自己会了，再与手配合起来！我胆怯地向前走去，按照妈妈说的去做，终于游出了一米远，我心花怒放，高兴得挥起手来，不料，身子一歪，又呛了好几口水。可我不灰心，一直向前游：1米、2米、5米！我终于掌握了游泳的技巧！</a:t>
            </a:r>
            <a:endParaRPr sz="2800">
              <a:latin typeface="楷体" panose="02010609060101010101" charset="-122"/>
              <a:ea typeface="楷体" panose="02010609060101010101" charset="-122"/>
            </a:endParaRPr>
          </a:p>
          <a:p>
            <a:pPr indent="0" algn="l" fontAlgn="auto">
              <a:lnSpc>
                <a:spcPct val="120000"/>
              </a:lnSpc>
            </a:pPr>
            <a:r>
              <a:rPr sz="2800">
                <a:latin typeface="楷体" panose="02010609060101010101" charset="-122"/>
                <a:ea typeface="楷体" panose="02010609060101010101" charset="-122"/>
              </a:rPr>
              <a:t>    从那以后，我常常在泳池里练习游泳。现在，我已经能在游泳池中游上半个小时了。我</a:t>
            </a:r>
            <a:endParaRPr sz="28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766810" y="1402715"/>
            <a:ext cx="2596515" cy="483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④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lt"/>
                <a:sym typeface="+mn-ea"/>
              </a:rPr>
              <a:t>心理描写表现了“我”的勇敢。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+mj-lt"/>
              <a:sym typeface="+mn-ea"/>
            </a:endParaRPr>
          </a:p>
          <a:p>
            <a:pPr algn="just"/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algn="just"/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⑤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charset="0"/>
              </a:rPr>
              <a:t>扶着泳池边上的阶梯练习的情景设置，既符合现实，又写出了学习游泳过程的曲折性。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213485" y="1080135"/>
            <a:ext cx="7483475" cy="2011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sz="2800">
                <a:latin typeface="楷体" panose="02010609060101010101" charset="-122"/>
                <a:ea typeface="楷体" panose="02010609060101010101" charset="-122"/>
              </a:rPr>
              <a:t>不但学会了游泳，还明白了一个道理：我们不管做什么事，都要有勇往直前、屡败屡战的精神，只要坚持下去，没有攀登不了的“高山”！</a:t>
            </a:r>
            <a:endParaRPr sz="28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199880" y="1757680"/>
            <a:ext cx="1981835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⑥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结尾揭示道理。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7F7F7">
                  <a:alpha val="100000"/>
                </a:srgbClr>
              </a:clrFrom>
              <a:clrTo>
                <a:srgbClr val="F7F7F7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4295" y="3290570"/>
            <a:ext cx="6190615" cy="311404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354320" y="2449830"/>
            <a:ext cx="4807585" cy="265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zh-CN" altLang="en-US" sz="2800">
                <a:latin typeface="Arial" panose="020B0604020202020204" pitchFamily="34" charset="0"/>
                <a:ea typeface="黑体" panose="02010600030101010101" charset="-122"/>
              </a:rPr>
              <a:t>①泳池边打“退堂鼓”                       </a:t>
            </a:r>
            <a:endParaRPr lang="zh-CN" altLang="en-US" sz="2800">
              <a:latin typeface="Arial" panose="020B0604020202020204" pitchFamily="34" charset="0"/>
              <a:ea typeface="黑体" panose="0201060003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>
                <a:latin typeface="Arial" panose="020B0604020202020204" pitchFamily="34" charset="0"/>
                <a:ea typeface="黑体" panose="02010600030101010101" charset="-122"/>
              </a:rPr>
              <a:t>②练习游泳失衡呛水</a:t>
            </a:r>
            <a:endParaRPr lang="zh-CN" altLang="en-US" sz="2800">
              <a:latin typeface="Arial" panose="020B0604020202020204" pitchFamily="34" charset="0"/>
              <a:ea typeface="黑体" panose="0201060003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>
                <a:latin typeface="Arial" panose="020B0604020202020204" pitchFamily="34" charset="0"/>
                <a:ea typeface="黑体" panose="02010600030101010101" charset="-122"/>
              </a:rPr>
              <a:t>③扶阶梯练习脚与手的动作  </a:t>
            </a:r>
            <a:endParaRPr lang="zh-CN" altLang="en-US" sz="2800">
              <a:latin typeface="Arial" panose="020B0604020202020204" pitchFamily="34" charset="0"/>
              <a:ea typeface="黑体" panose="0201060003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>
                <a:latin typeface="Arial" panose="020B0604020202020204" pitchFamily="34" charset="0"/>
                <a:ea typeface="黑体" panose="02010600030101010101" charset="-122"/>
                <a:cs typeface="Arial" panose="020B0604020202020204" pitchFamily="34" charset="0"/>
              </a:rPr>
              <a:t>④</a:t>
            </a:r>
            <a:r>
              <a:rPr lang="zh-CN" altLang="en-US" sz="2800">
                <a:latin typeface="Arial" panose="020B0604020202020204" pitchFamily="34" charset="0"/>
                <a:ea typeface="黑体" panose="02010600030101010101" charset="-122"/>
              </a:rPr>
              <a:t>呛水仍坚持向前游 </a:t>
            </a:r>
            <a:r>
              <a:rPr lang="zh-CN" altLang="en-US" sz="2400">
                <a:latin typeface="黑体" panose="02010600030101010101" charset="-122"/>
                <a:ea typeface="黑体" panose="02010600030101010101" charset="-122"/>
              </a:rPr>
              <a:t>          </a:t>
            </a:r>
            <a:endParaRPr lang="zh-CN" altLang="en-US" sz="2400"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10815" y="1022350"/>
            <a:ext cx="6334760" cy="661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35" b="1">
                <a:latin typeface="黑体" panose="02010600030101010101" charset="-122"/>
                <a:ea typeface="黑体" panose="02010600030101010101" charset="-122"/>
              </a:rPr>
              <a:t>        </a:t>
            </a:r>
            <a:r>
              <a:rPr lang="zh-CN" altLang="en-US" sz="3600" b="1">
                <a:latin typeface="黑体" panose="02010600030101010101" charset="-122"/>
                <a:ea typeface="黑体" panose="02010600030101010101" charset="-122"/>
              </a:rPr>
              <a:t>我学会了游泳</a:t>
            </a:r>
            <a:endParaRPr lang="zh-CN" altLang="en-US" sz="3600" b="1"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537460" y="1844675"/>
            <a:ext cx="807783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黑体" panose="02010600030101010101" charset="-122"/>
                <a:ea typeface="黑体" panose="02010600030101010101" charset="-122"/>
              </a:rPr>
              <a:t>开头：交代“我”学游泳的原因。（开门见山式）</a:t>
            </a:r>
            <a:endParaRPr lang="zh-CN" altLang="en-US" sz="2800"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494280" y="3333115"/>
            <a:ext cx="2644140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黑体" panose="02010600030101010101" charset="-122"/>
                <a:ea typeface="黑体" panose="02010600030101010101" charset="-122"/>
              </a:rPr>
              <a:t>中间：学游泳  </a:t>
            </a:r>
            <a:endParaRPr lang="zh-CN" altLang="en-US" sz="2800">
              <a:latin typeface="黑体" panose="02010600030101010101" charset="-122"/>
              <a:ea typeface="黑体" panose="02010600030101010101" charset="-122"/>
            </a:endParaRPr>
          </a:p>
          <a:p>
            <a:r>
              <a:rPr lang="zh-CN" altLang="en-US" sz="2800">
                <a:latin typeface="黑体" panose="02010600030101010101" charset="-122"/>
                <a:ea typeface="黑体" panose="02010600030101010101" charset="-122"/>
              </a:rPr>
              <a:t>      的过程</a:t>
            </a:r>
            <a:endParaRPr lang="zh-CN" altLang="en-US" sz="2800"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568575" y="5259705"/>
            <a:ext cx="7827645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黑体" panose="02010600030101010101" charset="-122"/>
                <a:ea typeface="黑体" panose="02010600030101010101" charset="-122"/>
                <a:sym typeface="+mn-ea"/>
              </a:rPr>
              <a:t>结尾：交代事情结果：学会了游泳，明白了道理。</a:t>
            </a:r>
            <a:endParaRPr lang="zh-CN" altLang="en-US" sz="2800">
              <a:latin typeface="黑体" panose="02010600030101010101" charset="-122"/>
              <a:ea typeface="黑体" panose="02010600030101010101" charset="-122"/>
              <a:sym typeface="+mn-ea"/>
            </a:endParaRPr>
          </a:p>
          <a:p>
            <a:r>
              <a:rPr lang="zh-CN" altLang="en-US" sz="2800">
                <a:latin typeface="黑体" panose="02010600030101010101" charset="-122"/>
                <a:ea typeface="黑体" panose="02010600030101010101" charset="-122"/>
                <a:sym typeface="+mn-ea"/>
              </a:rPr>
              <a:t>      （总结式）</a:t>
            </a:r>
            <a:endParaRPr lang="zh-CN" altLang="en-US" sz="2800">
              <a:latin typeface="黑体" panose="02010600030101010101" charset="-122"/>
              <a:ea typeface="黑体" panose="02010600030101010101" charset="-122"/>
              <a:sym typeface="+mn-ea"/>
            </a:endParaRPr>
          </a:p>
        </p:txBody>
      </p:sp>
      <p:sp>
        <p:nvSpPr>
          <p:cNvPr id="16" name="左大括号 15"/>
          <p:cNvSpPr/>
          <p:nvPr/>
        </p:nvSpPr>
        <p:spPr>
          <a:xfrm>
            <a:off x="4975225" y="2787650"/>
            <a:ext cx="368935" cy="2148840"/>
          </a:xfrm>
          <a:prstGeom prst="leftBrace">
            <a:avLst/>
          </a:prstGeom>
          <a:ln w="222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121920" tIns="60960" rIns="121920" bIns="6096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539875" y="2125980"/>
            <a:ext cx="598170" cy="331851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455420" y="2795270"/>
            <a:ext cx="711200" cy="2042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latinLnBrk="0" hangingPunct="1"/>
            <a:r>
              <a:rPr lang="zh-CN" altLang="en-US" sz="3200">
                <a:latin typeface="黑体" panose="02010600030101010101" charset="-122"/>
                <a:ea typeface="黑体" panose="02010600030101010101" charset="-122"/>
              </a:rPr>
              <a:t>篇章结构</a:t>
            </a:r>
            <a:endParaRPr lang="zh-CN" altLang="en-US" sz="3200">
              <a:latin typeface="黑体" panose="02010600030101010101" charset="-122"/>
              <a:ea typeface="黑体" panose="02010600030101010101" charset="-122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3" grpId="0"/>
      <p:bldP spid="14" grpId="0"/>
      <p:bldP spid="15" grpId="0"/>
      <p:bldP spid="16" grpId="0" bldLvl="0" animBg="1"/>
      <p:bldP spid="17" grpId="0" bldLvl="0" animBg="1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12"/>
          <p:cNvSpPr txBox="1"/>
          <p:nvPr/>
        </p:nvSpPr>
        <p:spPr>
          <a:xfrm>
            <a:off x="1604645" y="902335"/>
            <a:ext cx="1905000" cy="72517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 defTabSz="457200">
              <a:lnSpc>
                <a:spcPct val="13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构思行文</a:t>
            </a:r>
            <a:endParaRPr lang="zh-CN" altLang="en-US" sz="32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13685" y="1649095"/>
            <a:ext cx="8362950" cy="448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想一想：</a:t>
            </a:r>
            <a:endParaRPr lang="en-US" altLang="zh-CN" sz="3200">
              <a:latin typeface="黑体" panose="02010600030101010101" charset="-122"/>
              <a:ea typeface="黑体" panose="02010600030101010101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3200">
                <a:latin typeface="黑体" panose="02010600030101010101" charset="-122"/>
                <a:ea typeface="黑体" panose="02010600030101010101" charset="-122"/>
                <a:sym typeface="+mn-ea"/>
              </a:rPr>
              <a:t>1.</a:t>
            </a:r>
            <a:r>
              <a:rPr lang="zh-CN" altLang="en-US" sz="3200">
                <a:latin typeface="黑体" panose="02010600030101010101" charset="-122"/>
                <a:ea typeface="黑体" panose="02010600030101010101" charset="-122"/>
                <a:sym typeface="+mn-ea"/>
              </a:rPr>
              <a:t>你准备写学会做的哪一件事？</a:t>
            </a:r>
            <a:endParaRPr lang="en-US" altLang="zh-CN" sz="3200">
              <a:latin typeface="黑体" panose="02010600030101010101" charset="-122"/>
              <a:ea typeface="黑体" panose="02010600030101010101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3200">
                <a:latin typeface="黑体" panose="02010600030101010101" charset="-122"/>
                <a:ea typeface="黑体" panose="02010600030101010101" charset="-122"/>
                <a:sym typeface="+mn-ea"/>
              </a:rPr>
              <a:t>2.</a:t>
            </a:r>
            <a:r>
              <a:rPr lang="zh-CN" altLang="en-US" sz="3200">
                <a:latin typeface="黑体" panose="02010600030101010101" charset="-122"/>
                <a:ea typeface="黑体" panose="02010600030101010101" charset="-122"/>
                <a:sym typeface="+mn-ea"/>
              </a:rPr>
              <a:t>你遇到的困难有哪些？</a:t>
            </a:r>
            <a:endParaRPr lang="zh-CN" altLang="en-US" sz="3200">
              <a:latin typeface="黑体" panose="02010600030101010101" charset="-122"/>
              <a:ea typeface="黑体" panose="02010600030101010101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3200">
                <a:latin typeface="黑体" panose="02010600030101010101" charset="-122"/>
                <a:ea typeface="黑体" panose="02010600030101010101" charset="-122"/>
                <a:sym typeface="+mn-ea"/>
              </a:rPr>
              <a:t>3.</a:t>
            </a:r>
            <a:r>
              <a:rPr lang="zh-CN" altLang="en-US" sz="3200">
                <a:latin typeface="黑体" panose="02010600030101010101" charset="-122"/>
                <a:ea typeface="黑体" panose="02010600030101010101" charset="-122"/>
                <a:sym typeface="+mn-ea"/>
              </a:rPr>
              <a:t>你克服困难的方法是什么？</a:t>
            </a:r>
            <a:endParaRPr lang="zh-CN" altLang="en-US" sz="3200">
              <a:latin typeface="黑体" panose="02010600030101010101" charset="-122"/>
              <a:ea typeface="黑体" panose="02010600030101010101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3200">
                <a:latin typeface="黑体" panose="02010600030101010101" charset="-122"/>
                <a:ea typeface="黑体" panose="02010600030101010101" charset="-122"/>
                <a:sym typeface="+mn-ea"/>
              </a:rPr>
              <a:t>4.你</a:t>
            </a:r>
            <a:r>
              <a:rPr lang="zh-CN" altLang="en-US" sz="3200">
                <a:latin typeface="黑体" panose="02010600030101010101" charset="-122"/>
                <a:ea typeface="黑体" panose="02010600030101010101" charset="-122"/>
                <a:sym typeface="+mn-ea"/>
              </a:rPr>
              <a:t>面对困难时的感受是什么？</a:t>
            </a:r>
            <a:endParaRPr lang="zh-CN" altLang="en-US" sz="3200">
              <a:latin typeface="黑体" panose="02010600030101010101" charset="-122"/>
              <a:ea typeface="黑体" panose="02010600030101010101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3200">
                <a:latin typeface="黑体" panose="02010600030101010101" charset="-122"/>
                <a:ea typeface="黑体" panose="02010600030101010101" charset="-122"/>
                <a:sym typeface="+mn-ea"/>
              </a:rPr>
              <a:t>5.</a:t>
            </a:r>
            <a:r>
              <a:rPr lang="zh-CN" altLang="en-US" sz="3200">
                <a:latin typeface="黑体" panose="02010600030101010101" charset="-122"/>
                <a:ea typeface="黑体" panose="02010600030101010101" charset="-122"/>
                <a:sym typeface="+mn-ea"/>
              </a:rPr>
              <a:t>学会做这件事后，你有哪些感悟？</a:t>
            </a:r>
            <a:endParaRPr lang="zh-CN" altLang="en-US" sz="3200">
              <a:latin typeface="黑体" panose="02010600030101010101" charset="-122"/>
              <a:ea typeface="黑体" panose="02010600030101010101" charset="-122"/>
              <a:sym typeface="+mn-ea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3"/>
          <p:cNvGrpSpPr/>
          <p:nvPr/>
        </p:nvGrpSpPr>
        <p:grpSpPr>
          <a:xfrm>
            <a:off x="1762573" y="1569410"/>
            <a:ext cx="9248140" cy="1997254"/>
            <a:chOff x="3285703" y="3031186"/>
            <a:chExt cx="9248140" cy="1997254"/>
          </a:xfrm>
        </p:grpSpPr>
        <p:sp>
          <p:nvSpPr>
            <p:cNvPr id="1048593" name="文本框 24"/>
            <p:cNvSpPr txBox="1"/>
            <p:nvPr/>
          </p:nvSpPr>
          <p:spPr>
            <a:xfrm>
              <a:off x="4112896" y="3049145"/>
              <a:ext cx="3806190" cy="579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spc="300" dirty="0">
                  <a:cs typeface="+mn-ea"/>
                  <a:sym typeface="+mn-lt"/>
                </a:rPr>
                <a:t>《我学会了弹钢琴》</a:t>
              </a:r>
              <a:endParaRPr lang="zh-CN" altLang="en-US" sz="3200" b="1" spc="300" dirty="0">
                <a:cs typeface="+mn-ea"/>
                <a:sym typeface="+mn-lt"/>
              </a:endParaRPr>
            </a:p>
          </p:txBody>
        </p:sp>
        <p:sp>
          <p:nvSpPr>
            <p:cNvPr id="1048594" name="圆角矩形 25"/>
            <p:cNvSpPr/>
            <p:nvPr/>
          </p:nvSpPr>
          <p:spPr>
            <a:xfrm>
              <a:off x="3290571" y="3033270"/>
              <a:ext cx="655320" cy="717759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cs typeface="+mn-ea"/>
                <a:sym typeface="+mn-lt"/>
              </a:endParaRPr>
            </a:p>
          </p:txBody>
        </p:sp>
        <p:sp>
          <p:nvSpPr>
            <p:cNvPr id="1048595" name="矩形 28"/>
            <p:cNvSpPr/>
            <p:nvPr/>
          </p:nvSpPr>
          <p:spPr>
            <a:xfrm>
              <a:off x="4113108" y="3529205"/>
              <a:ext cx="8420735" cy="14992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10000"/>
                </a:lnSpc>
              </a:pPr>
              <a:r>
                <a:rPr lang="zh-CN" altLang="en-US" sz="2800" dirty="0">
                  <a:solidFill>
                    <a:schemeClr val="tx1"/>
                  </a:solidFill>
                  <a:latin typeface="黑体" panose="02010600030101010101" charset="-122"/>
                  <a:ea typeface="黑体" panose="02010600030101010101" charset="-122"/>
                  <a:cs typeface="+mn-ea"/>
                  <a:sym typeface="+mn-lt"/>
                </a:rPr>
                <a:t>开头交代</a:t>
              </a:r>
              <a:r>
                <a:rPr lang="en-US" altLang="zh-CN" sz="2800" dirty="0">
                  <a:solidFill>
                    <a:schemeClr val="tx1"/>
                  </a:solidFill>
                  <a:latin typeface="黑体" panose="02010600030101010101" charset="-122"/>
                  <a:ea typeface="黑体" panose="02010600030101010101" charset="-122"/>
                  <a:cs typeface="+mn-ea"/>
                  <a:sym typeface="+mn-lt"/>
                </a:rPr>
                <a:t>“</a:t>
              </a:r>
              <a:r>
                <a:rPr lang="zh-CN" altLang="en-US" sz="2800" dirty="0">
                  <a:solidFill>
                    <a:schemeClr val="tx1"/>
                  </a:solidFill>
                  <a:latin typeface="黑体" panose="02010600030101010101" charset="-122"/>
                  <a:ea typeface="黑体" panose="02010600030101010101" charset="-122"/>
                  <a:cs typeface="+mn-ea"/>
                  <a:sym typeface="+mn-lt"/>
                </a:rPr>
                <a:t>我</a:t>
              </a:r>
              <a:r>
                <a:rPr lang="en-US" altLang="zh-CN" sz="2800" dirty="0">
                  <a:solidFill>
                    <a:schemeClr val="tx1"/>
                  </a:solidFill>
                  <a:latin typeface="黑体" panose="02010600030101010101" charset="-122"/>
                  <a:ea typeface="黑体" panose="02010600030101010101" charset="-122"/>
                  <a:cs typeface="+mn-ea"/>
                  <a:sym typeface="+mn-lt"/>
                </a:rPr>
                <a:t>”</a:t>
              </a:r>
              <a:r>
                <a:rPr lang="zh-CN" altLang="en-US" sz="2800" dirty="0">
                  <a:solidFill>
                    <a:schemeClr val="tx1"/>
                  </a:solidFill>
                  <a:latin typeface="黑体" panose="02010600030101010101" charset="-122"/>
                  <a:ea typeface="黑体" panose="02010600030101010101" charset="-122"/>
                  <a:cs typeface="+mn-ea"/>
                  <a:sym typeface="+mn-lt"/>
                </a:rPr>
                <a:t>学弹钢琴的原因；中间记叙</a:t>
              </a:r>
              <a:r>
                <a:rPr lang="en-US" altLang="zh-CN" sz="2800" dirty="0">
                  <a:solidFill>
                    <a:schemeClr val="tx1"/>
                  </a:solidFill>
                  <a:latin typeface="黑体" panose="02010600030101010101" charset="-122"/>
                  <a:ea typeface="黑体" panose="02010600030101010101" charset="-122"/>
                  <a:cs typeface="+mn-ea"/>
                  <a:sym typeface="+mn-lt"/>
                </a:rPr>
                <a:t>“</a:t>
              </a:r>
              <a:r>
                <a:rPr lang="zh-CN" altLang="en-US" sz="2800" dirty="0">
                  <a:solidFill>
                    <a:schemeClr val="tx1"/>
                  </a:solidFill>
                  <a:latin typeface="黑体" panose="02010600030101010101" charset="-122"/>
                  <a:ea typeface="黑体" panose="02010600030101010101" charset="-122"/>
                  <a:cs typeface="+mn-ea"/>
                  <a:sym typeface="+mn-lt"/>
                </a:rPr>
                <a:t>我</a:t>
              </a:r>
              <a:r>
                <a:rPr lang="en-US" altLang="zh-CN" sz="2800" dirty="0">
                  <a:solidFill>
                    <a:schemeClr val="tx1"/>
                  </a:solidFill>
                  <a:latin typeface="黑体" panose="02010600030101010101" charset="-122"/>
                  <a:ea typeface="黑体" panose="02010600030101010101" charset="-122"/>
                  <a:cs typeface="+mn-ea"/>
                  <a:sym typeface="+mn-lt"/>
                </a:rPr>
                <a:t>”</a:t>
              </a:r>
              <a:r>
                <a:rPr lang="zh-CN" altLang="en-US" sz="2800" dirty="0">
                  <a:solidFill>
                    <a:schemeClr val="tx1"/>
                  </a:solidFill>
                  <a:latin typeface="黑体" panose="02010600030101010101" charset="-122"/>
                  <a:ea typeface="黑体" panose="02010600030101010101" charset="-122"/>
                  <a:cs typeface="+mn-ea"/>
                  <a:sym typeface="+mn-lt"/>
                </a:rPr>
                <a:t>学弹钢琴的过程，详细写出</a:t>
              </a:r>
              <a:r>
                <a:rPr lang="en-US" altLang="zh-CN" sz="2800" dirty="0">
                  <a:solidFill>
                    <a:schemeClr val="tx1"/>
                  </a:solidFill>
                  <a:latin typeface="黑体" panose="02010600030101010101" charset="-122"/>
                  <a:ea typeface="黑体" panose="02010600030101010101" charset="-122"/>
                  <a:cs typeface="+mn-ea"/>
                  <a:sym typeface="+mn-lt"/>
                </a:rPr>
                <a:t>“</a:t>
              </a:r>
              <a:r>
                <a:rPr lang="zh-CN" altLang="en-US" sz="2800" dirty="0">
                  <a:solidFill>
                    <a:schemeClr val="tx1"/>
                  </a:solidFill>
                  <a:latin typeface="黑体" panose="02010600030101010101" charset="-122"/>
                  <a:ea typeface="黑体" panose="02010600030101010101" charset="-122"/>
                  <a:cs typeface="+mn-ea"/>
                  <a:sym typeface="+mn-lt"/>
                </a:rPr>
                <a:t>我</a:t>
              </a:r>
              <a:r>
                <a:rPr lang="en-US" altLang="zh-CN" sz="2800" dirty="0">
                  <a:solidFill>
                    <a:schemeClr val="tx1"/>
                  </a:solidFill>
                  <a:latin typeface="黑体" panose="02010600030101010101" charset="-122"/>
                  <a:ea typeface="黑体" panose="02010600030101010101" charset="-122"/>
                  <a:cs typeface="+mn-ea"/>
                  <a:sym typeface="+mn-lt"/>
                </a:rPr>
                <a:t>”</a:t>
              </a:r>
              <a:r>
                <a:rPr lang="zh-CN" altLang="en-US" sz="2800" dirty="0">
                  <a:solidFill>
                    <a:schemeClr val="tx1"/>
                  </a:solidFill>
                  <a:latin typeface="黑体" panose="02010600030101010101" charset="-122"/>
                  <a:ea typeface="黑体" panose="02010600030101010101" charset="-122"/>
                  <a:cs typeface="+mn-ea"/>
                  <a:sym typeface="+mn-lt"/>
                </a:rPr>
                <a:t>遇到的困难和克服困难的方法；结尾揭示</a:t>
              </a:r>
              <a:r>
                <a:rPr lang="en-US" altLang="zh-CN" sz="2800" dirty="0">
                  <a:solidFill>
                    <a:schemeClr val="tx1"/>
                  </a:solidFill>
                  <a:latin typeface="黑体" panose="02010600030101010101" charset="-122"/>
                  <a:ea typeface="黑体" panose="02010600030101010101" charset="-122"/>
                  <a:cs typeface="+mn-ea"/>
                  <a:sym typeface="+mn-lt"/>
                </a:rPr>
                <a:t>“</a:t>
              </a:r>
              <a:r>
                <a:rPr lang="zh-CN" altLang="en-US" sz="2800" dirty="0">
                  <a:solidFill>
                    <a:schemeClr val="tx1"/>
                  </a:solidFill>
                  <a:latin typeface="黑体" panose="02010600030101010101" charset="-122"/>
                  <a:ea typeface="黑体" panose="02010600030101010101" charset="-122"/>
                  <a:cs typeface="+mn-ea"/>
                  <a:sym typeface="+mn-lt"/>
                </a:rPr>
                <a:t>我</a:t>
              </a:r>
              <a:r>
                <a:rPr lang="en-US" altLang="zh-CN" sz="2800" dirty="0">
                  <a:solidFill>
                    <a:schemeClr val="tx1"/>
                  </a:solidFill>
                  <a:latin typeface="黑体" panose="02010600030101010101" charset="-122"/>
                  <a:ea typeface="黑体" panose="02010600030101010101" charset="-122"/>
                  <a:cs typeface="+mn-ea"/>
                  <a:sym typeface="+mn-lt"/>
                </a:rPr>
                <a:t>”</a:t>
              </a:r>
              <a:r>
                <a:rPr lang="zh-CN" altLang="en-US" sz="2800" dirty="0">
                  <a:solidFill>
                    <a:schemeClr val="tx1"/>
                  </a:solidFill>
                  <a:latin typeface="黑体" panose="02010600030101010101" charset="-122"/>
                  <a:ea typeface="黑体" panose="02010600030101010101" charset="-122"/>
                  <a:cs typeface="+mn-ea"/>
                  <a:sym typeface="+mn-lt"/>
                </a:rPr>
                <a:t>明白的道理。</a:t>
              </a:r>
              <a:endParaRPr lang="zh-CN" altLang="en-US" sz="2800" dirty="0">
                <a:solidFill>
                  <a:schemeClr val="tx1"/>
                </a:solidFill>
                <a:latin typeface="黑体" panose="02010600030101010101" charset="-122"/>
                <a:ea typeface="黑体" panose="02010600030101010101" charset="-122"/>
                <a:cs typeface="+mn-ea"/>
                <a:sym typeface="+mn-lt"/>
              </a:endParaRPr>
            </a:p>
          </p:txBody>
        </p:sp>
        <p:sp>
          <p:nvSpPr>
            <p:cNvPr id="1048596" name="矩形 32"/>
            <p:cNvSpPr/>
            <p:nvPr/>
          </p:nvSpPr>
          <p:spPr>
            <a:xfrm>
              <a:off x="3285703" y="3031186"/>
              <a:ext cx="646430" cy="645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en-US" altLang="zh-CN" sz="3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4"/>
          <p:cNvGrpSpPr/>
          <p:nvPr/>
        </p:nvGrpSpPr>
        <p:grpSpPr>
          <a:xfrm>
            <a:off x="1751142" y="3741653"/>
            <a:ext cx="9203479" cy="2433320"/>
            <a:chOff x="3274272" y="3242185"/>
            <a:chExt cx="9203479" cy="2433320"/>
          </a:xfrm>
        </p:grpSpPr>
        <p:sp>
          <p:nvSpPr>
            <p:cNvPr id="1048597" name="文本框 35"/>
            <p:cNvSpPr txBox="1"/>
            <p:nvPr/>
          </p:nvSpPr>
          <p:spPr>
            <a:xfrm>
              <a:off x="4112896" y="3242185"/>
              <a:ext cx="4540250" cy="579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spc="300" dirty="0">
                  <a:cs typeface="+mn-ea"/>
                  <a:sym typeface="+mn-lt"/>
                </a:rPr>
                <a:t>《我学会了摄影》</a:t>
              </a:r>
              <a:endParaRPr lang="zh-CN" altLang="en-US" sz="3200" b="1" spc="300" dirty="0">
                <a:cs typeface="+mn-ea"/>
                <a:sym typeface="+mn-lt"/>
              </a:endParaRPr>
            </a:p>
          </p:txBody>
        </p:sp>
        <p:sp>
          <p:nvSpPr>
            <p:cNvPr id="1048598" name="圆角矩形 36"/>
            <p:cNvSpPr/>
            <p:nvPr/>
          </p:nvSpPr>
          <p:spPr>
            <a:xfrm>
              <a:off x="3276601" y="3266950"/>
              <a:ext cx="655320" cy="717759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cs typeface="+mn-ea"/>
                <a:sym typeface="+mn-lt"/>
              </a:endParaRPr>
            </a:p>
          </p:txBody>
        </p:sp>
        <p:sp>
          <p:nvSpPr>
            <p:cNvPr id="1048599" name="矩形 37"/>
            <p:cNvSpPr/>
            <p:nvPr/>
          </p:nvSpPr>
          <p:spPr>
            <a:xfrm>
              <a:off x="4112896" y="3707005"/>
              <a:ext cx="8364855" cy="19685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10000"/>
                </a:lnSpc>
              </a:pPr>
              <a:r>
                <a:rPr lang="zh-CN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0030101010101" charset="-122"/>
                  <a:ea typeface="黑体" panose="02010600030101010101" charset="-122"/>
                  <a:cs typeface="+mn-ea"/>
                  <a:sym typeface="+mn-lt"/>
                </a:rPr>
                <a:t>开头写爸爸教</a:t>
              </a:r>
              <a:r>
                <a:rPr lang="en-US" altLang="zh-CN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0030101010101" charset="-122"/>
                  <a:ea typeface="黑体" panose="02010600030101010101" charset="-122"/>
                  <a:cs typeface="+mn-ea"/>
                  <a:sym typeface="+mn-lt"/>
                </a:rPr>
                <a:t>“</a:t>
              </a:r>
              <a:r>
                <a:rPr lang="zh-CN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0030101010101" charset="-122"/>
                  <a:ea typeface="黑体" panose="02010600030101010101" charset="-122"/>
                  <a:cs typeface="+mn-ea"/>
                  <a:sym typeface="+mn-lt"/>
                </a:rPr>
                <a:t>我</a:t>
              </a:r>
              <a:r>
                <a:rPr lang="en-US" altLang="zh-CN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0030101010101" charset="-122"/>
                  <a:ea typeface="黑体" panose="02010600030101010101" charset="-122"/>
                  <a:cs typeface="+mn-ea"/>
                  <a:sym typeface="+mn-lt"/>
                </a:rPr>
                <a:t>”</a:t>
              </a:r>
              <a:r>
                <a:rPr lang="zh-CN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0030101010101" charset="-122"/>
                  <a:ea typeface="黑体" panose="02010600030101010101" charset="-122"/>
                  <a:cs typeface="+mn-ea"/>
                  <a:sym typeface="+mn-lt"/>
                </a:rPr>
                <a:t>学摄影；中间记叙</a:t>
              </a:r>
              <a:r>
                <a:rPr lang="en-US" altLang="zh-CN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0030101010101" charset="-122"/>
                  <a:ea typeface="黑体" panose="02010600030101010101" charset="-122"/>
                  <a:cs typeface="+mn-ea"/>
                  <a:sym typeface="+mn-lt"/>
                </a:rPr>
                <a:t>“</a:t>
              </a:r>
              <a:r>
                <a:rPr lang="zh-CN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0030101010101" charset="-122"/>
                  <a:ea typeface="黑体" panose="02010600030101010101" charset="-122"/>
                  <a:cs typeface="+mn-ea"/>
                  <a:sym typeface="+mn-lt"/>
                </a:rPr>
                <a:t>我</a:t>
              </a:r>
              <a:r>
                <a:rPr lang="en-US" altLang="zh-CN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0030101010101" charset="-122"/>
                  <a:ea typeface="黑体" panose="02010600030101010101" charset="-122"/>
                  <a:cs typeface="+mn-ea"/>
                  <a:sym typeface="+mn-lt"/>
                </a:rPr>
                <a:t>”</a:t>
              </a:r>
              <a:r>
                <a:rPr lang="zh-CN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0030101010101" charset="-122"/>
                  <a:ea typeface="黑体" panose="02010600030101010101" charset="-122"/>
                  <a:cs typeface="+mn-ea"/>
                  <a:sym typeface="+mn-lt"/>
                </a:rPr>
                <a:t>向爸爸学摄影的整个过程，由</a:t>
              </a:r>
              <a:r>
                <a:rPr lang="en-US" altLang="zh-CN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0030101010101" charset="-122"/>
                  <a:ea typeface="黑体" panose="02010600030101010101" charset="-122"/>
                  <a:cs typeface="+mn-ea"/>
                  <a:sym typeface="+mn-lt"/>
                </a:rPr>
                <a:t>“</a:t>
              </a:r>
              <a:r>
                <a:rPr lang="zh-CN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0030101010101" charset="-122"/>
                  <a:ea typeface="黑体" panose="02010600030101010101" charset="-122"/>
                  <a:cs typeface="+mn-ea"/>
                  <a:sym typeface="+mn-lt"/>
                </a:rPr>
                <a:t>信心十足</a:t>
              </a:r>
              <a:r>
                <a:rPr lang="en-US" altLang="zh-CN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0030101010101" charset="-122"/>
                  <a:ea typeface="黑体" panose="02010600030101010101" charset="-122"/>
                  <a:cs typeface="+mn-ea"/>
                  <a:sym typeface="+mn-lt"/>
                </a:rPr>
                <a:t>”</a:t>
              </a:r>
              <a:r>
                <a:rPr lang="zh-CN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0030101010101" charset="-122"/>
                  <a:ea typeface="黑体" panose="02010600030101010101" charset="-122"/>
                  <a:cs typeface="+mn-ea"/>
                  <a:sym typeface="+mn-lt"/>
                </a:rPr>
                <a:t>到</a:t>
              </a:r>
              <a:r>
                <a:rPr lang="en-US" altLang="zh-CN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0030101010101" charset="-122"/>
                  <a:ea typeface="黑体" panose="02010600030101010101" charset="-122"/>
                  <a:cs typeface="+mn-ea"/>
                  <a:sym typeface="+mn-lt"/>
                </a:rPr>
                <a:t>“</a:t>
              </a:r>
              <a:r>
                <a:rPr lang="zh-CN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0030101010101" charset="-122"/>
                  <a:ea typeface="黑体" panose="02010600030101010101" charset="-122"/>
                  <a:cs typeface="+mn-ea"/>
                  <a:sym typeface="+mn-lt"/>
                </a:rPr>
                <a:t>不知所措</a:t>
              </a:r>
              <a:r>
                <a:rPr lang="en-US" altLang="zh-CN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0030101010101" charset="-122"/>
                  <a:ea typeface="黑体" panose="02010600030101010101" charset="-122"/>
                  <a:cs typeface="+mn-ea"/>
                  <a:sym typeface="+mn-lt"/>
                </a:rPr>
                <a:t>”</a:t>
              </a:r>
              <a:r>
                <a:rPr lang="zh-CN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0030101010101" charset="-122"/>
                  <a:ea typeface="黑体" panose="02010600030101010101" charset="-122"/>
                  <a:cs typeface="+mn-ea"/>
                  <a:sym typeface="+mn-lt"/>
                </a:rPr>
                <a:t>，再到</a:t>
              </a:r>
              <a:r>
                <a:rPr lang="en-US" altLang="zh-CN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0030101010101" charset="-122"/>
                  <a:ea typeface="黑体" panose="02010600030101010101" charset="-122"/>
                  <a:cs typeface="+mn-ea"/>
                  <a:sym typeface="+mn-lt"/>
                </a:rPr>
                <a:t>“</a:t>
              </a:r>
              <a:r>
                <a:rPr lang="zh-CN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0030101010101" charset="-122"/>
                  <a:ea typeface="黑体" panose="02010600030101010101" charset="-122"/>
                  <a:cs typeface="+mn-ea"/>
                  <a:sym typeface="+mn-lt"/>
                </a:rPr>
                <a:t>哭笑不得</a:t>
              </a:r>
              <a:r>
                <a:rPr lang="en-US" altLang="zh-CN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0030101010101" charset="-122"/>
                  <a:ea typeface="黑体" panose="02010600030101010101" charset="-122"/>
                  <a:cs typeface="+mn-ea"/>
                  <a:sym typeface="+mn-lt"/>
                </a:rPr>
                <a:t>”</a:t>
              </a:r>
              <a:r>
                <a:rPr lang="zh-CN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0030101010101" charset="-122"/>
                  <a:ea typeface="黑体" panose="02010600030101010101" charset="-122"/>
                  <a:cs typeface="+mn-ea"/>
                  <a:sym typeface="+mn-lt"/>
                </a:rPr>
                <a:t>，循序渐进，心理活动丰富；结尾抒发</a:t>
              </a:r>
              <a:r>
                <a:rPr lang="en-US" altLang="zh-CN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0030101010101" charset="-122"/>
                  <a:ea typeface="黑体" panose="02010600030101010101" charset="-122"/>
                  <a:cs typeface="+mn-ea"/>
                  <a:sym typeface="+mn-lt"/>
                </a:rPr>
                <a:t>“</a:t>
              </a:r>
              <a:r>
                <a:rPr lang="zh-CN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0030101010101" charset="-122"/>
                  <a:ea typeface="黑体" panose="02010600030101010101" charset="-122"/>
                  <a:cs typeface="+mn-ea"/>
                  <a:sym typeface="+mn-lt"/>
                </a:rPr>
                <a:t>我</a:t>
              </a:r>
              <a:r>
                <a:rPr lang="en-US" altLang="zh-CN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0030101010101" charset="-122"/>
                  <a:ea typeface="黑体" panose="02010600030101010101" charset="-122"/>
                  <a:cs typeface="+mn-ea"/>
                  <a:sym typeface="+mn-lt"/>
                </a:rPr>
                <a:t>”</a:t>
              </a:r>
              <a:r>
                <a:rPr lang="zh-CN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0030101010101" charset="-122"/>
                  <a:ea typeface="黑体" panose="02010600030101010101" charset="-122"/>
                  <a:cs typeface="+mn-ea"/>
                  <a:sym typeface="+mn-lt"/>
                </a:rPr>
                <a:t>的感受。</a:t>
              </a:r>
              <a:endPara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0030101010101" charset="-122"/>
                <a:ea typeface="黑体" panose="02010600030101010101" charset="-122"/>
                <a:cs typeface="+mn-ea"/>
                <a:sym typeface="+mn-lt"/>
              </a:endParaRPr>
            </a:p>
          </p:txBody>
        </p:sp>
        <p:sp>
          <p:nvSpPr>
            <p:cNvPr id="1048600" name="矩形 38"/>
            <p:cNvSpPr/>
            <p:nvPr/>
          </p:nvSpPr>
          <p:spPr>
            <a:xfrm>
              <a:off x="3274272" y="3250896"/>
              <a:ext cx="646430" cy="645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3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" name="燕尾形箭头 3"/>
          <p:cNvSpPr/>
          <p:nvPr/>
        </p:nvSpPr>
        <p:spPr>
          <a:xfrm>
            <a:off x="1570990" y="588010"/>
            <a:ext cx="2489835" cy="1003300"/>
          </a:xfrm>
          <a:prstGeom prst="notched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112"/>
          <p:cNvSpPr txBox="1"/>
          <p:nvPr/>
        </p:nvSpPr>
        <p:spPr>
          <a:xfrm>
            <a:off x="1718310" y="681990"/>
            <a:ext cx="1990090" cy="7251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 defTabSz="457200">
              <a:lnSpc>
                <a:spcPct val="13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精选素材</a:t>
            </a:r>
            <a:endParaRPr lang="zh-CN" altLang="en-US" sz="32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312410" y="2850515"/>
            <a:ext cx="5730240" cy="2407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/>
            <a:r>
              <a:rPr lang="zh-CN" altLang="en-US" sz="2400">
                <a:latin typeface="黑体" panose="02010600030101010101" charset="-122"/>
                <a:ea typeface="黑体" panose="02010600030101010101" charset="-122"/>
              </a:rPr>
              <a:t>①爷爷一边给“我”讲解放风筝的要领，一边给“我”做示范。（略写） </a:t>
            </a:r>
            <a:r>
              <a:rPr lang="zh-CN" altLang="en-US" sz="3200">
                <a:latin typeface="黑体" panose="02010600030101010101" charset="-122"/>
                <a:ea typeface="黑体" panose="02010600030101010101" charset="-122"/>
              </a:rPr>
              <a:t>                        </a:t>
            </a:r>
            <a:endParaRPr lang="zh-CN" altLang="en-US" sz="2400">
              <a:latin typeface="黑体" panose="02010600030101010101" charset="-122"/>
              <a:ea typeface="黑体" panose="02010600030101010101" charset="-122"/>
            </a:endParaRPr>
          </a:p>
          <a:p>
            <a:r>
              <a:rPr lang="zh-CN" altLang="en-US" sz="2400">
                <a:latin typeface="黑体" panose="02010600030101010101" charset="-122"/>
                <a:ea typeface="黑体" panose="02010600030101010101" charset="-122"/>
              </a:rPr>
              <a:t>②“我”的风筝总是飞不上去或刚飞上去就掉下来了，“我”想放弃。（详写）</a:t>
            </a:r>
            <a:endParaRPr lang="zh-CN" altLang="en-US" sz="2400">
              <a:latin typeface="黑体" panose="02010600030101010101" charset="-122"/>
              <a:ea typeface="黑体" panose="02010600030101010101" charset="-122"/>
            </a:endParaRPr>
          </a:p>
          <a:p>
            <a:r>
              <a:rPr lang="zh-CN" altLang="en-US" sz="2400">
                <a:latin typeface="黑体" panose="02010600030101010101" charset="-122"/>
                <a:ea typeface="黑体" panose="02010600030101010101" charset="-122"/>
              </a:rPr>
              <a:t>③爷爷劝“我”坚持下去，“我”调整了心态，终于学会了放风筝。（详写）               </a:t>
            </a:r>
            <a:endParaRPr lang="zh-CN" altLang="en-US" sz="2400"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25850" y="1033780"/>
            <a:ext cx="5671185" cy="661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35" b="1">
                <a:latin typeface="黑体" panose="02010600030101010101" charset="-122"/>
                <a:ea typeface="黑体" panose="02010600030101010101" charset="-122"/>
              </a:rPr>
              <a:t>     </a:t>
            </a:r>
            <a:r>
              <a:rPr lang="zh-CN" altLang="en-US" sz="3600" b="1">
                <a:latin typeface="黑体" panose="02010600030101010101" charset="-122"/>
                <a:ea typeface="黑体" panose="02010600030101010101" charset="-122"/>
              </a:rPr>
              <a:t>我学会了放风筝</a:t>
            </a:r>
            <a:endParaRPr lang="zh-CN" altLang="en-US" sz="3600" b="1"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453640" y="1939925"/>
            <a:ext cx="738949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黑体" panose="02010600030101010101" charset="-122"/>
                <a:ea typeface="黑体" panose="02010600030101010101" charset="-122"/>
              </a:rPr>
              <a:t>开头：描写“我”和小伙伴们放风筝的情景，回忆“我”学放风筝的经历。（场景式）</a:t>
            </a:r>
            <a:endParaRPr lang="zh-CN" altLang="en-US" sz="2400"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284730" y="3358515"/>
            <a:ext cx="264414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黑体" panose="02010600030101010101" charset="-122"/>
                <a:ea typeface="黑体" panose="02010600030101010101" charset="-122"/>
                <a:sym typeface="+mn-ea"/>
              </a:rPr>
              <a:t>      </a:t>
            </a:r>
            <a:r>
              <a:rPr lang="zh-CN" altLang="en-US" sz="2400">
                <a:latin typeface="黑体" panose="02010600030101010101" charset="-122"/>
                <a:ea typeface="黑体" panose="02010600030101010101" charset="-122"/>
                <a:sym typeface="+mn-ea"/>
              </a:rPr>
              <a:t>重点写爷爷</a:t>
            </a:r>
            <a:endParaRPr lang="zh-CN" altLang="en-US" sz="2400">
              <a:latin typeface="黑体" panose="02010600030101010101" charset="-122"/>
              <a:ea typeface="黑体" panose="02010600030101010101" charset="-122"/>
              <a:sym typeface="+mn-ea"/>
            </a:endParaRPr>
          </a:p>
          <a:p>
            <a:r>
              <a:rPr lang="zh-CN" altLang="en-US" sz="2400">
                <a:latin typeface="黑体" panose="02010600030101010101" charset="-122"/>
                <a:ea typeface="黑体" panose="02010600030101010101" charset="-122"/>
              </a:rPr>
              <a:t>中间：教</a:t>
            </a:r>
            <a:r>
              <a:rPr lang="en-US" altLang="zh-CN" sz="2400">
                <a:latin typeface="黑体" panose="02010600030101010101" charset="-122"/>
                <a:ea typeface="黑体" panose="02010600030101010101" charset="-122"/>
              </a:rPr>
              <a:t>“</a:t>
            </a:r>
            <a:r>
              <a:rPr lang="zh-CN" altLang="en-US" sz="2400">
                <a:latin typeface="黑体" panose="02010600030101010101" charset="-122"/>
                <a:ea typeface="黑体" panose="02010600030101010101" charset="-122"/>
              </a:rPr>
              <a:t>我</a:t>
            </a:r>
            <a:r>
              <a:rPr lang="en-US" altLang="zh-CN" sz="2400">
                <a:latin typeface="黑体" panose="02010600030101010101" charset="-122"/>
                <a:ea typeface="黑体" panose="02010600030101010101" charset="-122"/>
              </a:rPr>
              <a:t>”</a:t>
            </a:r>
            <a:r>
              <a:rPr lang="zh-CN" altLang="en-US" sz="2400">
                <a:latin typeface="黑体" panose="02010600030101010101" charset="-122"/>
                <a:ea typeface="黑体" panose="02010600030101010101" charset="-122"/>
              </a:rPr>
              <a:t>放 </a:t>
            </a:r>
            <a:endParaRPr lang="zh-CN" altLang="en-US" sz="2400">
              <a:latin typeface="黑体" panose="02010600030101010101" charset="-122"/>
              <a:ea typeface="黑体" panose="02010600030101010101" charset="-122"/>
            </a:endParaRPr>
          </a:p>
          <a:p>
            <a:r>
              <a:rPr lang="zh-CN" altLang="en-US" sz="2400">
                <a:latin typeface="黑体" panose="02010600030101010101" charset="-122"/>
                <a:ea typeface="黑体" panose="02010600030101010101" charset="-122"/>
              </a:rPr>
              <a:t>      风筝的经过</a:t>
            </a:r>
            <a:endParaRPr lang="zh-CN" altLang="en-US" sz="2400"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359025" y="5271135"/>
            <a:ext cx="744537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黑体" panose="02010600030101010101" charset="-122"/>
                <a:ea typeface="黑体" panose="02010600030101010101" charset="-122"/>
                <a:sym typeface="+mn-ea"/>
              </a:rPr>
              <a:t>结尾：“我”学会了放风筝，还懂得做什么事情都要</a:t>
            </a:r>
            <a:endParaRPr lang="zh-CN" altLang="en-US" sz="2400">
              <a:latin typeface="黑体" panose="02010600030101010101" charset="-122"/>
              <a:ea typeface="黑体" panose="02010600030101010101" charset="-122"/>
              <a:sym typeface="+mn-ea"/>
            </a:endParaRPr>
          </a:p>
          <a:p>
            <a:r>
              <a:rPr lang="zh-CN" altLang="en-US" sz="2400">
                <a:latin typeface="黑体" panose="02010600030101010101" charset="-122"/>
                <a:ea typeface="黑体" panose="02010600030101010101" charset="-122"/>
                <a:sym typeface="+mn-ea"/>
              </a:rPr>
              <a:t>      坚持的道理。（感悟式）</a:t>
            </a:r>
            <a:endParaRPr lang="zh-CN" altLang="en-US" sz="2400">
              <a:latin typeface="黑体" panose="02010600030101010101" charset="-122"/>
              <a:ea typeface="黑体" panose="02010600030101010101" charset="-122"/>
              <a:sym typeface="+mn-ea"/>
            </a:endParaRPr>
          </a:p>
        </p:txBody>
      </p:sp>
      <p:sp>
        <p:nvSpPr>
          <p:cNvPr id="16" name="左大括号 15"/>
          <p:cNvSpPr/>
          <p:nvPr/>
        </p:nvSpPr>
        <p:spPr>
          <a:xfrm>
            <a:off x="4951730" y="2910840"/>
            <a:ext cx="354330" cy="2199640"/>
          </a:xfrm>
          <a:prstGeom prst="leftBrace">
            <a:avLst/>
          </a:prstGeom>
          <a:ln w="222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121920" tIns="60960" rIns="121920" bIns="6096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483995" y="2109470"/>
            <a:ext cx="598170" cy="331851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399540" y="2778760"/>
            <a:ext cx="711200" cy="2042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latinLnBrk="0" hangingPunct="1"/>
            <a:r>
              <a:rPr lang="zh-CN" altLang="en-US" sz="3200">
                <a:latin typeface="黑体" panose="02010600030101010101" charset="-122"/>
                <a:ea typeface="黑体" panose="02010600030101010101" charset="-122"/>
              </a:rPr>
              <a:t>篇章结构</a:t>
            </a:r>
            <a:endParaRPr lang="zh-CN" altLang="en-US" sz="3200"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4" name="燕尾形箭头 3"/>
          <p:cNvSpPr/>
          <p:nvPr/>
        </p:nvSpPr>
        <p:spPr>
          <a:xfrm>
            <a:off x="1084580" y="788035"/>
            <a:ext cx="2178050" cy="1002665"/>
          </a:xfrm>
          <a:prstGeom prst="notched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88" name="文本框 112"/>
          <p:cNvSpPr txBox="1"/>
          <p:nvPr/>
        </p:nvSpPr>
        <p:spPr>
          <a:xfrm>
            <a:off x="1129665" y="934085"/>
            <a:ext cx="1638935" cy="7251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 defTabSz="457200">
              <a:lnSpc>
                <a:spcPct val="13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列提纲</a:t>
            </a:r>
            <a:endParaRPr lang="zh-CN" altLang="en-US" sz="32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3" grpId="0"/>
      <p:bldP spid="14" grpId="0"/>
      <p:bldP spid="15" grpId="0"/>
      <p:bldP spid="16" grpId="0" bldLvl="0" animBg="1"/>
      <p:bldP spid="17" grpId="0" bldLvl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4" name="Picture 14" descr="https://timgsa.baidu.com/timg?image&amp;quality=80&amp;size=b9999_10000&amp;sec=1570617914265&amp;di=6ba2d454ae5cd6d09580848966a51e0a&amp;imgtype=0&amp;src=http%3A%2F%2Fp18.qhimg.com%2Ft0124b45cf5b0418ab1.jpg"/>
          <p:cNvPicPr>
            <a:picLocks noChangeAspect="1" noChangeArrowheads="1"/>
          </p:cNvPicPr>
          <p:nvPr/>
        </p:nvPicPr>
        <p:blipFill>
          <a:blip r:embed="rId1" cstate="print"/>
          <a:srcRect t="2792"/>
          <a:stretch>
            <a:fillRect/>
          </a:stretch>
        </p:blipFill>
        <p:spPr bwMode="auto">
          <a:xfrm>
            <a:off x="1445260" y="2037080"/>
            <a:ext cx="4272915" cy="32283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42" name="Picture 22" descr="http://uploads.5068.com/allimg/1808/194-1PRQ10059.jpg"/>
          <p:cNvPicPr>
            <a:picLocks noChangeAspect="1" noChangeArrowheads="1"/>
          </p:cNvPicPr>
          <p:nvPr/>
        </p:nvPicPr>
        <p:blipFill>
          <a:blip r:embed="rId2" cstate="print"/>
          <a:srcRect r="9836"/>
          <a:stretch>
            <a:fillRect/>
          </a:stretch>
        </p:blipFill>
        <p:spPr bwMode="auto">
          <a:xfrm>
            <a:off x="6447790" y="2077720"/>
            <a:ext cx="3892550" cy="31737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燕尾形箭头 1"/>
          <p:cNvSpPr/>
          <p:nvPr/>
        </p:nvSpPr>
        <p:spPr>
          <a:xfrm>
            <a:off x="1165860" y="763270"/>
            <a:ext cx="1924050" cy="975360"/>
          </a:xfrm>
          <a:prstGeom prst="notched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112"/>
          <p:cNvSpPr txBox="1"/>
          <p:nvPr/>
        </p:nvSpPr>
        <p:spPr>
          <a:xfrm>
            <a:off x="1313180" y="842010"/>
            <a:ext cx="1383665" cy="7251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 defTabSz="457200">
              <a:lnSpc>
                <a:spcPct val="13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好 词</a:t>
            </a:r>
            <a:endParaRPr lang="zh-CN" altLang="en-US" sz="32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22705" y="1812290"/>
            <a:ext cx="9954895" cy="393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描写人物动作的词语：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457200" algn="l" fontAlgn="auto">
              <a:lnSpc>
                <a:spcPct val="150000"/>
              </a:lnSpc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挥舞         按摩         打量        跺脚          紧握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457200" algn="l" fontAlgn="auto">
              <a:lnSpc>
                <a:spcPct val="150000"/>
              </a:lnSpc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一歪一扭     抓耳挠腮     指手画脚    手忙脚乱      连蹦带跳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457200" algn="l" fontAlgn="auto">
              <a:lnSpc>
                <a:spcPct val="150000"/>
              </a:lnSpc>
            </a:pP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indent="457200" algn="l" fontAlgn="auto">
              <a:lnSpc>
                <a:spcPct val="150000"/>
              </a:lnSpc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描写人物神态的词语：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457200" algn="l" fontAlgn="auto">
              <a:lnSpc>
                <a:spcPct val="150000"/>
              </a:lnSpc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大惊失色     惊慌失措     心不在焉     没精打采    悠然自得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457200" algn="l" fontAlgn="auto">
              <a:lnSpc>
                <a:spcPct val="150000"/>
              </a:lnSpc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全神贯注     满面春风     神采奕奕     欣喜若狂    喜气洋洋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31545" y="822960"/>
            <a:ext cx="9954895" cy="5212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200000"/>
              </a:lnSpc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描写人物心情的词语：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457200" algn="l" fontAlgn="auto">
              <a:lnSpc>
                <a:spcPct val="200000"/>
              </a:lnSpc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闷闷不乐     忧心忡忡     心潮澎湃    慷慨激昂      欢天喜地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457200" algn="l" fontAlgn="auto">
              <a:lnSpc>
                <a:spcPct val="200000"/>
              </a:lnSpc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欢欣鼓舞     大喜过望     兴高采烈    兴致勃勃      乐不可支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457200" algn="l" fontAlgn="auto">
              <a:lnSpc>
                <a:spcPct val="200000"/>
              </a:lnSpc>
            </a:pP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indent="457200" algn="l" fontAlgn="auto">
              <a:lnSpc>
                <a:spcPct val="200000"/>
              </a:lnSpc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描写学习态度的词语：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457200" algn="l" fontAlgn="auto">
              <a:lnSpc>
                <a:spcPct val="200000"/>
              </a:lnSpc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脚踏实地     不耻下问     精益求精    刨根问底     如饥似渴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457200" algn="l" fontAlgn="auto">
              <a:lnSpc>
                <a:spcPct val="200000"/>
              </a:lnSpc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持之以恒     坚持不懈     一丝不苟    自强不息     踏实认真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燕尾形箭头 1"/>
          <p:cNvSpPr/>
          <p:nvPr/>
        </p:nvSpPr>
        <p:spPr>
          <a:xfrm>
            <a:off x="984250" y="594995"/>
            <a:ext cx="1924050" cy="960755"/>
          </a:xfrm>
          <a:prstGeom prst="notched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112"/>
          <p:cNvSpPr txBox="1"/>
          <p:nvPr/>
        </p:nvSpPr>
        <p:spPr>
          <a:xfrm>
            <a:off x="1145540" y="688340"/>
            <a:ext cx="1354455" cy="7251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 defTabSz="457200">
              <a:lnSpc>
                <a:spcPct val="13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好 句</a:t>
            </a:r>
            <a:endParaRPr lang="zh-CN" altLang="en-US" sz="32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406525" y="1198245"/>
            <a:ext cx="9600565" cy="5212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fontAlgn="auto">
              <a:lnSpc>
                <a:spcPct val="15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  <a:sym typeface="+mn-ea"/>
              </a:rPr>
              <a:t>1.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sym typeface="+mn-ea"/>
              </a:rPr>
              <a:t>当遇到很难的钢琴曲时，我也毫不畏惧，学习“明知山有虎，偏向虎山行”的精神，迎难而上，克服它们。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720090" fontAlgn="auto">
              <a:lnSpc>
                <a:spcPct val="15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  <a:sym typeface="+mn-ea"/>
              </a:rPr>
              <a:t>2.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sym typeface="+mn-ea"/>
              </a:rPr>
              <a:t>我一手拿着我的“火凤凰”，一手拿着线轴，一边跑一边竭尽全力地放线。可风筝好像故意和我作对似的，不听我的使唤，总是往地上落。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720090" fontAlgn="auto">
              <a:lnSpc>
                <a:spcPct val="15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  <a:sym typeface="+mn-ea"/>
              </a:rPr>
              <a:t>3.我开始不停地更换钓鱼的地方，鱼线被一次又一次地抛入水中，可一遍又一遍地从水里提出来时都是空空的，我的心情一落千丈。</a:t>
            </a:r>
            <a:endParaRPr lang="en-US" altLang="zh-CN" sz="280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1062990" y="1150620"/>
            <a:ext cx="9833610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fontAlgn="auto">
              <a:lnSpc>
                <a:spcPct val="15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  <a:sym typeface="+mn-ea"/>
              </a:rPr>
              <a:t>4.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sym typeface="+mn-ea"/>
              </a:rPr>
              <a:t>表哥见了，瞪了我一眼说：“这么胆小，怎么能学会呢？”我难为情地低下了头，心想：我不能害怕，一定要勇敢点才行。想到这儿，我再次鼓起勇气，学着表哥的样子滑了起来。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720090" fontAlgn="auto">
              <a:lnSpc>
                <a:spcPct val="15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  <a:sym typeface="+mn-ea"/>
              </a:rPr>
              <a:t>5.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sym typeface="+mn-ea"/>
              </a:rPr>
              <a:t>我乐滋滋地推着自行车来到空地上，双手握住把手，右脚踩着踏板，左脚向前一蹬。可谁知自行车一点儿也不听使唤，左摇右摆起来，吓得我赶紧从自行车上跳了下来，结果脚一扭，失去平衡的我摔在了地上。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燕尾形箭头 1"/>
          <p:cNvSpPr/>
          <p:nvPr/>
        </p:nvSpPr>
        <p:spPr>
          <a:xfrm>
            <a:off x="998220" y="567690"/>
            <a:ext cx="2064385" cy="1031240"/>
          </a:xfrm>
          <a:prstGeom prst="notched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112"/>
          <p:cNvSpPr txBox="1"/>
          <p:nvPr/>
        </p:nvSpPr>
        <p:spPr>
          <a:xfrm>
            <a:off x="1145540" y="674370"/>
            <a:ext cx="1609090" cy="7251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 defTabSz="457200">
              <a:lnSpc>
                <a:spcPct val="13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好开头</a:t>
            </a:r>
            <a:endParaRPr lang="zh-CN" altLang="en-US" sz="32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127125" y="1518920"/>
            <a:ext cx="9996805" cy="457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fontAlgn="auto">
              <a:lnSpc>
                <a:spcPct val="150000"/>
              </a:lnSpc>
            </a:pPr>
            <a:r>
              <a:rPr sz="2800">
                <a:latin typeface="楷体" panose="02010609060101010101" charset="-122"/>
                <a:ea typeface="楷体" panose="02010609060101010101" charset="-122"/>
                <a:sym typeface="+mn-ea"/>
              </a:rPr>
              <a:t>（铺垫式）每次看到妈妈做饭，我的手都痒痒的。我曾经多次请求妈妈教我学做饭，可妈妈怕我被烫着，每次都拒绝了。（选自《我学会了做饭》）</a:t>
            </a:r>
            <a:endParaRPr sz="280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720090" fontAlgn="auto">
              <a:lnSpc>
                <a:spcPct val="150000"/>
              </a:lnSpc>
            </a:pPr>
            <a:endParaRPr sz="280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720090" fontAlgn="auto">
              <a:lnSpc>
                <a:spcPct val="150000"/>
              </a:lnSpc>
            </a:pPr>
            <a:r>
              <a:rPr sz="2800">
                <a:latin typeface="楷体" panose="02010609060101010101" charset="-122"/>
                <a:ea typeface="楷体" panose="02010609060101010101" charset="-122"/>
                <a:sym typeface="+mn-ea"/>
              </a:rPr>
              <a:t>（交代原因式）每次出门看到跟自己差不多大的孩子都能轻松地骑着自行车出行时，我心里羡慕极了。于是，我下定决心要学会骑自行车。（选自《我学会了骑自行车》）</a:t>
            </a:r>
            <a:endParaRPr sz="280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燕尾形箭头 1"/>
          <p:cNvSpPr/>
          <p:nvPr/>
        </p:nvSpPr>
        <p:spPr>
          <a:xfrm>
            <a:off x="1501140" y="665480"/>
            <a:ext cx="2192020" cy="1031240"/>
          </a:xfrm>
          <a:prstGeom prst="notched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112"/>
          <p:cNvSpPr txBox="1"/>
          <p:nvPr/>
        </p:nvSpPr>
        <p:spPr>
          <a:xfrm>
            <a:off x="1648460" y="814070"/>
            <a:ext cx="1580515" cy="7251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 defTabSz="457200">
              <a:lnSpc>
                <a:spcPct val="13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好结尾</a:t>
            </a:r>
            <a:endParaRPr lang="zh-CN" altLang="en-US" sz="32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364615" y="1797050"/>
            <a:ext cx="9303385" cy="393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fontAlgn="auto">
              <a:lnSpc>
                <a:spcPct val="150000"/>
              </a:lnSpc>
            </a:pPr>
            <a:r>
              <a:rPr sz="2800">
                <a:latin typeface="楷体" panose="02010609060101010101" charset="-122"/>
                <a:ea typeface="楷体" panose="02010609060101010101" charset="-122"/>
                <a:sym typeface="+mn-ea"/>
              </a:rPr>
              <a:t>（愿望式）盼望着下一个星期天快快到来，我还要再</a:t>
            </a:r>
            <a:r>
              <a:rPr lang="zh-CN" sz="2800">
                <a:latin typeface="楷体" panose="02010609060101010101" charset="-122"/>
                <a:ea typeface="楷体" panose="02010609060101010101" charset="-122"/>
                <a:sym typeface="+mn-ea"/>
              </a:rPr>
              <a:t>去</a:t>
            </a:r>
            <a:r>
              <a:rPr sz="2800">
                <a:latin typeface="楷体" panose="02010609060101010101" charset="-122"/>
                <a:ea typeface="楷体" panose="02010609060101010101" charset="-122"/>
                <a:sym typeface="+mn-ea"/>
              </a:rPr>
              <a:t>溜冰，与小伙伴一比高下……（选自《我学会了溜冰》）</a:t>
            </a:r>
            <a:endParaRPr sz="280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720090" fontAlgn="auto">
              <a:lnSpc>
                <a:spcPct val="150000"/>
              </a:lnSpc>
            </a:pPr>
            <a:endParaRPr sz="280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720090" fontAlgn="auto">
              <a:lnSpc>
                <a:spcPct val="150000"/>
              </a:lnSpc>
            </a:pPr>
            <a:r>
              <a:rPr sz="2800">
                <a:latin typeface="楷体" panose="02010609060101010101" charset="-122"/>
                <a:ea typeface="楷体" panose="02010609060101010101" charset="-122"/>
                <a:sym typeface="+mn-ea"/>
              </a:rPr>
              <a:t>（引用式）“一分耕耘,一分收获。”只要我们肯付出汗水，付出努力，我们就会从学习中得到最大的快乐。（选自《我学会了弹钢琴》）</a:t>
            </a:r>
            <a:endParaRPr sz="280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35" y="0"/>
            <a:ext cx="12223859" cy="6876000"/>
          </a:xfrm>
          <a:prstGeom prst="rect">
            <a:avLst/>
          </a:prstGeom>
        </p:spPr>
      </p:pic>
      <p:sp>
        <p:nvSpPr>
          <p:cNvPr id="1048875" name="文本框 3"/>
          <p:cNvSpPr txBox="1"/>
          <p:nvPr/>
        </p:nvSpPr>
        <p:spPr>
          <a:xfrm>
            <a:off x="8518525" y="1372870"/>
            <a:ext cx="914400" cy="3134360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800" b="1" spc="300" dirty="0">
                <a:solidFill>
                  <a:schemeClr val="bg1"/>
                </a:solidFill>
                <a:cs typeface="+mn-ea"/>
                <a:sym typeface="+mn-lt"/>
              </a:rPr>
              <a:t>感谢观看</a:t>
            </a:r>
            <a:endParaRPr lang="zh-CN" altLang="en-US" sz="4800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88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48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48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3"/>
          <p:cNvGrpSpPr/>
          <p:nvPr/>
        </p:nvGrpSpPr>
        <p:grpSpPr>
          <a:xfrm>
            <a:off x="3854263" y="1957574"/>
            <a:ext cx="7119408" cy="1115060"/>
            <a:chOff x="3397463" y="3365375"/>
            <a:chExt cx="7119408" cy="1115060"/>
          </a:xfrm>
        </p:grpSpPr>
        <p:sp>
          <p:nvSpPr>
            <p:cNvPr id="1048593" name="文本框 24"/>
            <p:cNvSpPr txBox="1"/>
            <p:nvPr/>
          </p:nvSpPr>
          <p:spPr>
            <a:xfrm>
              <a:off x="4252596" y="3365375"/>
              <a:ext cx="6264275" cy="1115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2800" b="1" spc="300" dirty="0"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同学们都已经上四年级了，你们都会做些什么？</a:t>
              </a:r>
              <a:endParaRPr lang="zh-CN" altLang="en-US" sz="2800" b="1" spc="300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048594" name="圆角矩形 25"/>
            <p:cNvSpPr/>
            <p:nvPr/>
          </p:nvSpPr>
          <p:spPr>
            <a:xfrm>
              <a:off x="3416301" y="3494280"/>
              <a:ext cx="655320" cy="717759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cs typeface="+mn-ea"/>
                <a:sym typeface="+mn-lt"/>
              </a:endParaRPr>
            </a:p>
          </p:txBody>
        </p:sp>
        <p:sp>
          <p:nvSpPr>
            <p:cNvPr id="1048596" name="矩形 32"/>
            <p:cNvSpPr/>
            <p:nvPr/>
          </p:nvSpPr>
          <p:spPr>
            <a:xfrm>
              <a:off x="3397463" y="3589986"/>
              <a:ext cx="646430" cy="645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3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39"/>
          <p:cNvGrpSpPr/>
          <p:nvPr/>
        </p:nvGrpSpPr>
        <p:grpSpPr>
          <a:xfrm>
            <a:off x="3856803" y="3672802"/>
            <a:ext cx="6958965" cy="1641475"/>
            <a:chOff x="3386033" y="3300605"/>
            <a:chExt cx="6958965" cy="1641475"/>
          </a:xfrm>
        </p:grpSpPr>
        <p:sp>
          <p:nvSpPr>
            <p:cNvPr id="2" name="文本框 40"/>
            <p:cNvSpPr txBox="1"/>
            <p:nvPr/>
          </p:nvSpPr>
          <p:spPr>
            <a:xfrm>
              <a:off x="4224868" y="3300605"/>
              <a:ext cx="6120130" cy="164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2800" b="1" spc="300" dirty="0"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这些本领你是怎样学会的？在学习的过程中有哪些趣事？你有什么体会？</a:t>
              </a:r>
              <a:endParaRPr lang="zh-CN" altLang="en-US" sz="2800" b="1" spc="300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" name="圆角矩形 41"/>
            <p:cNvSpPr/>
            <p:nvPr/>
          </p:nvSpPr>
          <p:spPr>
            <a:xfrm>
              <a:off x="3388361" y="3452370"/>
              <a:ext cx="655320" cy="717759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cs typeface="+mn-ea"/>
                <a:sym typeface="+mn-lt"/>
              </a:endParaRPr>
            </a:p>
          </p:txBody>
        </p:sp>
        <p:sp>
          <p:nvSpPr>
            <p:cNvPr id="1048604" name="矩形 43"/>
            <p:cNvSpPr/>
            <p:nvPr/>
          </p:nvSpPr>
          <p:spPr>
            <a:xfrm>
              <a:off x="3386033" y="3478226"/>
              <a:ext cx="646430" cy="645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en-US" altLang="zh-CN" sz="3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椭圆 31"/>
          <p:cNvSpPr/>
          <p:nvPr/>
        </p:nvSpPr>
        <p:spPr>
          <a:xfrm>
            <a:off x="989403" y="2093114"/>
            <a:ext cx="2410652" cy="241065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3"/>
          <p:cNvSpPr txBox="1"/>
          <p:nvPr/>
        </p:nvSpPr>
        <p:spPr>
          <a:xfrm>
            <a:off x="1490345" y="2681605"/>
            <a:ext cx="1397000" cy="1310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小组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交流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文本框 4"/>
          <p:cNvSpPr txBox="1"/>
          <p:nvPr/>
        </p:nvSpPr>
        <p:spPr>
          <a:xfrm>
            <a:off x="2045335" y="1908175"/>
            <a:ext cx="8786495" cy="2861310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195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algn="just" fontAlgn="auto">
              <a:lnSpc>
                <a:spcPct val="150000"/>
              </a:lnSpc>
            </a:pPr>
            <a:r>
              <a:rPr lang="zh-CN" altLang="en-US" sz="6000" b="1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第六单元习作</a:t>
            </a:r>
            <a:endParaRPr lang="zh-CN" altLang="en-US" sz="6000" b="1">
              <a:solidFill>
                <a:schemeClr val="tx2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lvl="0" algn="just" fontAlgn="auto">
              <a:lnSpc>
                <a:spcPct val="150000"/>
              </a:lnSpc>
            </a:pPr>
            <a:r>
              <a:rPr lang="zh-CN" altLang="en-US" sz="6000" b="1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 我学会了</a:t>
            </a:r>
            <a:r>
              <a:rPr lang="zh-CN" altLang="en-US" sz="6000" b="1" u="heavy">
                <a:solidFill>
                  <a:schemeClr val="tx2"/>
                </a:solidFill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      </a:t>
            </a:r>
            <a:r>
              <a:rPr lang="zh-CN" altLang="en-US" sz="6000" b="1" u="heavy">
                <a:solidFill>
                  <a:srgbClr val="ED544A"/>
                </a:solidFill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 </a:t>
            </a:r>
            <a:r>
              <a:rPr lang="zh-CN" altLang="en-US" sz="6000" u="heavy">
                <a:solidFill>
                  <a:srgbClr val="ED544A"/>
                </a:solidFill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     </a:t>
            </a:r>
            <a:endParaRPr lang="zh-CN" altLang="en-US" sz="6000" b="1" u="heavy">
              <a:solidFill>
                <a:srgbClr val="ED544A"/>
              </a:solidFill>
              <a:uFillTx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73785" y="704215"/>
            <a:ext cx="2022475" cy="5791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习作内容</a:t>
            </a:r>
            <a:endParaRPr lang="zh-CN" altLang="en-US" sz="3200" b="1">
              <a:solidFill>
                <a:schemeClr val="bg1"/>
              </a:solidFill>
              <a:latin typeface="黑体" panose="02010600030101010101" charset="-122"/>
              <a:ea typeface="黑体" panose="0201060003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98270" y="1745615"/>
            <a:ext cx="9124950" cy="4661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10000"/>
              </a:lnSpc>
            </a:pPr>
            <a:r>
              <a:rPr lang="zh-CN" altLang="en-US">
                <a:latin typeface="黑体" panose="02010600030101010101" charset="-122"/>
                <a:ea typeface="黑体" panose="02010600030101010101" charset="-122"/>
              </a:rPr>
              <a:t>   </a:t>
            </a:r>
            <a:r>
              <a:rPr lang="zh-CN" altLang="en-US" sz="2800">
                <a:latin typeface="黑体" panose="02010600030101010101" charset="-122"/>
                <a:ea typeface="黑体" panose="02010600030101010101" charset="-122"/>
              </a:rPr>
              <a:t>  </a:t>
            </a:r>
            <a:r>
              <a:rPr lang="zh-CN" altLang="en-US" sz="3000">
                <a:solidFill>
                  <a:schemeClr val="tx1"/>
                </a:solidFill>
                <a:uFillTx/>
                <a:latin typeface="黑体" panose="02010600030101010101" charset="-122"/>
                <a:ea typeface="黑体" panose="02010600030101010101" charset="-122"/>
              </a:rPr>
              <a:t>我们正慢慢长大，学会了做很多事情。你学会的哪件事情让你最有成就感？把它填在横线上，再把学做这件事的经历、体会和同学分享。</a:t>
            </a:r>
            <a:endParaRPr lang="zh-CN" altLang="en-US" sz="3000">
              <a:solidFill>
                <a:schemeClr val="tx1"/>
              </a:solidFill>
              <a:uFillTx/>
              <a:latin typeface="黑体" panose="02010600030101010101" charset="-122"/>
              <a:ea typeface="黑体" panose="02010600030101010101" charset="-122"/>
            </a:endParaRPr>
          </a:p>
          <a:p>
            <a:pPr algn="just" fontAlgn="auto">
              <a:lnSpc>
                <a:spcPct val="110000"/>
              </a:lnSpc>
            </a:pPr>
            <a:r>
              <a:rPr lang="zh-CN" altLang="en-US" sz="3000">
                <a:solidFill>
                  <a:schemeClr val="tx1"/>
                </a:solidFill>
                <a:uFillTx/>
                <a:latin typeface="黑体" panose="02010600030101010101" charset="-122"/>
                <a:ea typeface="黑体" panose="02010600030101010101" charset="-122"/>
              </a:rPr>
              <a:t>    写之前想一想：</a:t>
            </a:r>
            <a:endParaRPr lang="zh-CN" altLang="en-US" sz="3000">
              <a:solidFill>
                <a:schemeClr val="tx1"/>
              </a:solidFill>
              <a:uFillTx/>
              <a:latin typeface="黑体" panose="02010600030101010101" charset="-122"/>
              <a:ea typeface="黑体" panose="02010600030101010101" charset="-122"/>
            </a:endParaRPr>
          </a:p>
          <a:p>
            <a:pPr algn="just" fontAlgn="auto">
              <a:lnSpc>
                <a:spcPct val="110000"/>
              </a:lnSpc>
            </a:pPr>
            <a:r>
              <a:rPr lang="zh-CN" altLang="en-US" sz="3000">
                <a:solidFill>
                  <a:schemeClr val="tx1"/>
                </a:solidFill>
                <a:uFillTx/>
                <a:latin typeface="黑体" panose="02010600030101010101" charset="-122"/>
                <a:ea typeface="黑体" panose="02010600030101010101" charset="-122"/>
              </a:rPr>
              <a:t>    </a:t>
            </a:r>
            <a:r>
              <a:rPr lang="en-US" altLang="zh-CN" sz="3000">
                <a:solidFill>
                  <a:schemeClr val="tx1"/>
                </a:solidFill>
                <a:uFillTx/>
                <a:latin typeface="黑体" panose="02010600030101010101" charset="-122"/>
                <a:ea typeface="黑体" panose="02010600030101010101" charset="-122"/>
              </a:rPr>
              <a:t>1.</a:t>
            </a:r>
            <a:r>
              <a:rPr lang="zh-CN" altLang="en-US" sz="3000">
                <a:solidFill>
                  <a:schemeClr val="tx1"/>
                </a:solidFill>
                <a:uFillTx/>
                <a:latin typeface="黑体" panose="02010600030101010101" charset="-122"/>
                <a:ea typeface="黑体" panose="02010600030101010101" charset="-122"/>
              </a:rPr>
              <a:t>你是怎样一步步学会做这件事的？</a:t>
            </a:r>
            <a:endParaRPr lang="zh-CN" altLang="en-US" sz="3000">
              <a:solidFill>
                <a:schemeClr val="tx1"/>
              </a:solidFill>
              <a:uFillTx/>
              <a:latin typeface="黑体" panose="02010600030101010101" charset="-122"/>
              <a:ea typeface="黑体" panose="02010600030101010101" charset="-122"/>
            </a:endParaRPr>
          </a:p>
          <a:p>
            <a:pPr algn="just" fontAlgn="auto">
              <a:lnSpc>
                <a:spcPct val="110000"/>
              </a:lnSpc>
            </a:pPr>
            <a:r>
              <a:rPr lang="zh-CN" altLang="en-US" sz="3000">
                <a:solidFill>
                  <a:schemeClr val="tx1"/>
                </a:solidFill>
                <a:uFillTx/>
                <a:latin typeface="黑体" panose="02010600030101010101" charset="-122"/>
                <a:ea typeface="黑体" panose="02010600030101010101" charset="-122"/>
              </a:rPr>
              <a:t>    </a:t>
            </a:r>
            <a:r>
              <a:rPr lang="en-US" altLang="zh-CN" sz="3000">
                <a:solidFill>
                  <a:schemeClr val="tx1"/>
                </a:solidFill>
                <a:uFillTx/>
                <a:latin typeface="黑体" panose="02010600030101010101" charset="-122"/>
                <a:ea typeface="黑体" panose="02010600030101010101" charset="-122"/>
              </a:rPr>
              <a:t>2.</a:t>
            </a:r>
            <a:r>
              <a:rPr lang="zh-CN" altLang="en-US" sz="3000">
                <a:solidFill>
                  <a:schemeClr val="tx1"/>
                </a:solidFill>
                <a:uFillTx/>
                <a:latin typeface="黑体" panose="02010600030101010101" charset="-122"/>
                <a:ea typeface="黑体" panose="02010600030101010101" charset="-122"/>
              </a:rPr>
              <a:t>学习过程中遇到了哪些困难？是怎么克服的？</a:t>
            </a:r>
            <a:endParaRPr lang="zh-CN" altLang="en-US" sz="3000">
              <a:solidFill>
                <a:schemeClr val="tx1"/>
              </a:solidFill>
              <a:uFillTx/>
              <a:latin typeface="黑体" panose="02010600030101010101" charset="-122"/>
              <a:ea typeface="黑体" panose="02010600030101010101" charset="-122"/>
            </a:endParaRPr>
          </a:p>
          <a:p>
            <a:pPr algn="just" fontAlgn="auto">
              <a:lnSpc>
                <a:spcPct val="110000"/>
              </a:lnSpc>
            </a:pPr>
            <a:r>
              <a:rPr lang="zh-CN" altLang="en-US" sz="3000">
                <a:solidFill>
                  <a:schemeClr val="tx1"/>
                </a:solidFill>
                <a:uFillTx/>
                <a:latin typeface="黑体" panose="02010600030101010101" charset="-122"/>
                <a:ea typeface="黑体" panose="02010600030101010101" charset="-122"/>
              </a:rPr>
              <a:t>    </a:t>
            </a:r>
            <a:r>
              <a:rPr lang="en-US" altLang="zh-CN" sz="3000">
                <a:solidFill>
                  <a:schemeClr val="tx1"/>
                </a:solidFill>
                <a:uFillTx/>
                <a:latin typeface="黑体" panose="02010600030101010101" charset="-122"/>
                <a:ea typeface="黑体" panose="02010600030101010101" charset="-122"/>
              </a:rPr>
              <a:t>3.</a:t>
            </a:r>
            <a:r>
              <a:rPr lang="zh-CN" altLang="en-US" sz="3000">
                <a:solidFill>
                  <a:schemeClr val="tx1"/>
                </a:solidFill>
                <a:uFillTx/>
                <a:latin typeface="黑体" panose="02010600030101010101" charset="-122"/>
                <a:ea typeface="黑体" panose="02010600030101010101" charset="-122"/>
              </a:rPr>
              <a:t>有哪些有趣的经历？心情有哪些变化？</a:t>
            </a:r>
            <a:endParaRPr lang="zh-CN" altLang="en-US" sz="3000">
              <a:solidFill>
                <a:schemeClr val="tx1"/>
              </a:solidFill>
              <a:uFillTx/>
              <a:latin typeface="黑体" panose="02010600030101010101" charset="-122"/>
              <a:ea typeface="黑体" panose="02010600030101010101" charset="-122"/>
            </a:endParaRPr>
          </a:p>
          <a:p>
            <a:pPr algn="just" fontAlgn="auto">
              <a:lnSpc>
                <a:spcPct val="110000"/>
              </a:lnSpc>
            </a:pPr>
            <a:r>
              <a:rPr lang="zh-CN" altLang="en-US" sz="3000">
                <a:solidFill>
                  <a:schemeClr val="tx1"/>
                </a:solidFill>
                <a:uFillTx/>
                <a:latin typeface="黑体" panose="02010600030101010101" charset="-122"/>
                <a:ea typeface="黑体" panose="02010600030101010101" charset="-122"/>
              </a:rPr>
              <a:t>    写完后，读读自己的习作，修改不通顺的地方。和同学互换习作，看看学习的过程是否写清楚了。</a:t>
            </a:r>
            <a:endParaRPr lang="zh-CN" altLang="en-US" sz="3000">
              <a:solidFill>
                <a:schemeClr val="tx1"/>
              </a:solidFill>
              <a:uFillTx/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39920" y="1078865"/>
            <a:ext cx="410146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黑体" panose="02010600030101010101" charset="-122"/>
                <a:ea typeface="黑体" panose="02010600030101010101" charset="-122"/>
                <a:sym typeface="+mn-ea"/>
              </a:rPr>
              <a:t>我学会了</a:t>
            </a:r>
            <a:endParaRPr lang="zh-CN" altLang="en-US" sz="3200" dirty="0">
              <a:latin typeface="黑体" panose="02010600030101010101" charset="-122"/>
              <a:ea typeface="黑体" panose="02010600030101010101" charset="-122"/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122035" y="1556385"/>
            <a:ext cx="1956435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 descr="C:\Users\Administrator\AppData\Roaming\Tencent\Users\515655802\QQ\WinTemp\RichOle\{WDOH@5%C[E@_A@DE2TYX$A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86870" y="1201425"/>
            <a:ext cx="2736190" cy="20881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86" name="Picture 14" descr="C:\Users\Administrator\AppData\Roaming\Tencent\Users\515655802\QQ\WinTemp\RichOle\6ETENRFPD({(54~4~PD9HD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3835" y="1330580"/>
            <a:ext cx="3009900" cy="19251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3087" name="Picture 15" descr="C:\Users\Administrator\AppData\Roaming\Tencent\Users\515655802\QQ\WinTemp\RichOle\PRQS6HU~K]$~P6~PIM253C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9540" y="3916295"/>
            <a:ext cx="2381250" cy="21240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8" name="Picture 16" descr="C:\Users\Administrator\AppData\Roaming\Tencent\Users\515655802\QQ\WinTemp\RichOle\F%TBEJHJ{$QJ{A7B%PN~`OX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6570" y="3922395"/>
            <a:ext cx="2900045" cy="20764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3089" name="Picture 17" descr="C:\Users\Administrator\AppData\Roaming\Tencent\Users\515655802\QQ\WinTemp\RichOle\0J5$})E0_8%0T4HVV@B~OY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1360" y="3858895"/>
            <a:ext cx="2628900" cy="223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4" name="Picture 12" descr="C:\Users\Administrator\AppData\Roaming\Tencent\Users\515655802\QQ\WinTemp\RichOle\J5ZHL)C(IUR6T6_4__WA1CJ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68875" y="1124840"/>
            <a:ext cx="2592180" cy="2232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73785" y="791845"/>
            <a:ext cx="2022475" cy="5791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审清题意</a:t>
            </a:r>
            <a:endParaRPr lang="zh-CN" altLang="en-US" sz="3200" b="1">
              <a:solidFill>
                <a:schemeClr val="bg1"/>
              </a:solidFill>
              <a:latin typeface="黑体" panose="02010600030101010101" charset="-122"/>
              <a:ea typeface="黑体" panose="0201060003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45920" y="1556385"/>
            <a:ext cx="473900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黑体" panose="02010600030101010101" charset="-122"/>
                <a:ea typeface="黑体" panose="02010600030101010101" charset="-122"/>
                <a:sym typeface="+mn-ea"/>
              </a:rPr>
              <a:t>  </a:t>
            </a:r>
            <a:r>
              <a:rPr lang="zh-CN" sz="3200">
                <a:latin typeface="黑体" panose="02010600030101010101" charset="-122"/>
                <a:ea typeface="黑体" panose="02010600030101010101" charset="-122"/>
                <a:sym typeface="+mn-ea"/>
              </a:rPr>
              <a:t>写一件学会做的事情。</a:t>
            </a:r>
            <a:endParaRPr lang="zh-CN" sz="3200">
              <a:latin typeface="黑体" panose="02010600030101010101" charset="-122"/>
              <a:ea typeface="黑体" panose="0201060003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37715" y="2220595"/>
            <a:ext cx="4786630" cy="393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20549B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限制词：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自己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endParaRPr lang="en-US" altLang="zh-CN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“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学会的事情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endParaRPr lang="en-US" altLang="zh-CN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“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最有成就感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endParaRPr lang="en-US" altLang="zh-CN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中心词：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体会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endParaRPr lang="en-US" altLang="zh-CN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提示词：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一步步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”</a:t>
            </a:r>
            <a:endParaRPr lang="en-US" altLang="zh-CN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   “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遇到的困难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”</a:t>
            </a:r>
            <a:endParaRPr lang="en-US" altLang="zh-CN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   “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克服困难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”</a:t>
            </a:r>
            <a:endParaRPr lang="en-US" altLang="zh-CN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   “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有趣的经历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”</a:t>
            </a:r>
            <a:endParaRPr lang="en-US" altLang="zh-CN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   “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心情变化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”</a:t>
            </a:r>
            <a:endParaRPr lang="en-US" altLang="zh-CN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30670" y="2356485"/>
            <a:ext cx="4896000" cy="3796288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530985" y="1123315"/>
            <a:ext cx="2022475" cy="5791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写作重点</a:t>
            </a:r>
            <a:endParaRPr lang="zh-CN" altLang="en-US" sz="3200" b="1">
              <a:solidFill>
                <a:schemeClr val="bg1"/>
              </a:solidFill>
              <a:latin typeface="黑体" panose="02010600030101010101" charset="-122"/>
              <a:ea typeface="黑体" panose="02010600030101010101" charset="-122"/>
              <a:sym typeface="+mn-ea"/>
            </a:endParaRPr>
          </a:p>
        </p:txBody>
      </p:sp>
      <p:grpSp>
        <p:nvGrpSpPr>
          <p:cNvPr id="39" name="组合 33"/>
          <p:cNvGrpSpPr/>
          <p:nvPr/>
        </p:nvGrpSpPr>
        <p:grpSpPr>
          <a:xfrm>
            <a:off x="2491341" y="2181094"/>
            <a:ext cx="4156075" cy="717759"/>
            <a:chOff x="3597911" y="2558290"/>
            <a:chExt cx="4156075" cy="717759"/>
          </a:xfrm>
        </p:grpSpPr>
        <p:sp>
          <p:nvSpPr>
            <p:cNvPr id="1048593" name="文本框 24"/>
            <p:cNvSpPr txBox="1"/>
            <p:nvPr/>
          </p:nvSpPr>
          <p:spPr>
            <a:xfrm>
              <a:off x="4434206" y="2654175"/>
              <a:ext cx="3319780" cy="51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spc="300" dirty="0">
                  <a:cs typeface="+mn-ea"/>
                  <a:sym typeface="+mn-lt"/>
                </a:rPr>
                <a:t>找准学过的本领。</a:t>
              </a:r>
              <a:endParaRPr lang="zh-CN" altLang="en-US" sz="2800" b="1" spc="300" dirty="0">
                <a:cs typeface="+mn-ea"/>
                <a:sym typeface="+mn-lt"/>
              </a:endParaRPr>
            </a:p>
          </p:txBody>
        </p:sp>
        <p:sp>
          <p:nvSpPr>
            <p:cNvPr id="1048594" name="圆角矩形 25"/>
            <p:cNvSpPr/>
            <p:nvPr/>
          </p:nvSpPr>
          <p:spPr>
            <a:xfrm>
              <a:off x="3597911" y="2558290"/>
              <a:ext cx="655320" cy="71775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cs typeface="+mn-ea"/>
                <a:sym typeface="+mn-lt"/>
              </a:endParaRPr>
            </a:p>
          </p:txBody>
        </p:sp>
        <p:sp>
          <p:nvSpPr>
            <p:cNvPr id="1048596" name="矩形 32"/>
            <p:cNvSpPr/>
            <p:nvPr/>
          </p:nvSpPr>
          <p:spPr>
            <a:xfrm>
              <a:off x="3652098" y="2653996"/>
              <a:ext cx="500380" cy="5486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tx1"/>
                  </a:solidFill>
                  <a:cs typeface="+mn-ea"/>
                  <a:sym typeface="+mn-lt"/>
                </a:rPr>
                <a:t>01</a:t>
              </a:r>
              <a:endParaRPr lang="en-US" altLang="zh-CN" sz="28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4"/>
          <p:cNvGrpSpPr/>
          <p:nvPr/>
        </p:nvGrpSpPr>
        <p:grpSpPr>
          <a:xfrm>
            <a:off x="2491341" y="3379068"/>
            <a:ext cx="4217035" cy="717759"/>
            <a:chOff x="3597911" y="2837690"/>
            <a:chExt cx="4217035" cy="717759"/>
          </a:xfrm>
        </p:grpSpPr>
        <p:sp>
          <p:nvSpPr>
            <p:cNvPr id="1048597" name="文本框 35"/>
            <p:cNvSpPr txBox="1"/>
            <p:nvPr/>
          </p:nvSpPr>
          <p:spPr>
            <a:xfrm>
              <a:off x="4434206" y="2939925"/>
              <a:ext cx="3380740" cy="51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spc="300" dirty="0">
                  <a:cs typeface="+mn-ea"/>
                  <a:sym typeface="+mn-lt"/>
                </a:rPr>
                <a:t>感受学本领的困难。</a:t>
              </a:r>
              <a:endParaRPr lang="zh-CN" altLang="en-US" sz="2800" b="1" spc="300" dirty="0">
                <a:cs typeface="+mn-ea"/>
                <a:sym typeface="+mn-lt"/>
              </a:endParaRPr>
            </a:p>
          </p:txBody>
        </p:sp>
        <p:sp>
          <p:nvSpPr>
            <p:cNvPr id="1048598" name="圆角矩形 36"/>
            <p:cNvSpPr/>
            <p:nvPr/>
          </p:nvSpPr>
          <p:spPr>
            <a:xfrm>
              <a:off x="3597911" y="2837690"/>
              <a:ext cx="655320" cy="71775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cs typeface="+mn-ea"/>
                <a:sym typeface="+mn-lt"/>
              </a:endParaRPr>
            </a:p>
          </p:txBody>
        </p:sp>
        <p:sp>
          <p:nvSpPr>
            <p:cNvPr id="2" name="矩形 38"/>
            <p:cNvSpPr/>
            <p:nvPr/>
          </p:nvSpPr>
          <p:spPr>
            <a:xfrm>
              <a:off x="3652097" y="2933396"/>
              <a:ext cx="589280" cy="5486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tx1"/>
                  </a:solidFill>
                  <a:cs typeface="+mn-ea"/>
                  <a:sym typeface="+mn-lt"/>
                </a:rPr>
                <a:t>02</a:t>
              </a:r>
              <a:endParaRPr lang="en-US" altLang="zh-CN" sz="28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" name="文本框 40"/>
          <p:cNvSpPr txBox="1"/>
          <p:nvPr/>
        </p:nvSpPr>
        <p:spPr>
          <a:xfrm>
            <a:off x="3355340" y="4633595"/>
            <a:ext cx="352869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cs typeface="+mn-ea"/>
                <a:sym typeface="+mn-lt"/>
              </a:rPr>
              <a:t>总结学本领的感悟。</a:t>
            </a:r>
            <a:endParaRPr lang="zh-CN" altLang="en-US" sz="2800" b="1" spc="300" dirty="0">
              <a:cs typeface="+mn-ea"/>
              <a:sym typeface="+mn-lt"/>
            </a:endParaRPr>
          </a:p>
        </p:txBody>
      </p:sp>
      <p:sp>
        <p:nvSpPr>
          <p:cNvPr id="5" name="圆角矩形 41"/>
          <p:cNvSpPr/>
          <p:nvPr/>
        </p:nvSpPr>
        <p:spPr>
          <a:xfrm>
            <a:off x="2519281" y="4571962"/>
            <a:ext cx="655320" cy="71775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1048604" name="矩形 43"/>
          <p:cNvSpPr/>
          <p:nvPr/>
        </p:nvSpPr>
        <p:spPr>
          <a:xfrm>
            <a:off x="2573467" y="4667668"/>
            <a:ext cx="589280" cy="5486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en-US" altLang="zh-CN" sz="28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5020" y="3651250"/>
            <a:ext cx="4475105" cy="273600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 bldLvl="0" animBg="1"/>
      <p:bldP spid="1048604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为中华之崛起而读书好好学习天天向上</Template>
  <TotalTime>0</TotalTime>
  <Words>4234</Words>
  <Application>WPS 演示</Application>
  <PresentationFormat>自定义</PresentationFormat>
  <Paragraphs>258</Paragraphs>
  <Slides>36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8" baseType="lpstr">
      <vt:lpstr>Arial</vt:lpstr>
      <vt:lpstr>宋体</vt:lpstr>
      <vt:lpstr>Wingdings</vt:lpstr>
      <vt:lpstr>微软雅黑</vt:lpstr>
      <vt:lpstr>楷体</vt:lpstr>
      <vt:lpstr>黑体</vt:lpstr>
      <vt:lpstr>Calibri</vt:lpstr>
      <vt:lpstr>Arial Unicode MS</vt:lpstr>
      <vt:lpstr>字魂59号-创粗黑</vt:lpstr>
      <vt:lpstr>Wingdings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为中华之崛起而读书好好学习天天向上</Company>
  <LinksUpToDate>false</LinksUpToDate>
  <SharedDoc>false</SharedDoc>
  <HyperlinksChanged>false</HyperlinksChanged>
  <AppVersion>14.0000</AppVersion>
  <Manager>为中华之崛起而读书好好学习天天向上</Manager>
  <HyperlinkBase>为中华之崛起而读书好好学习天天向上</HyperlinkBas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为中华之崛起而读书好好学习天天向上</dc:title>
  <dc:creator>cgl</dc:creator>
  <cp:keywords>为中华之崛起而读书好好学习天天向上</cp:keywords>
  <dc:description>为中华之崛起而读书好好学习天天向上</dc:description>
  <dc:subject>为中华之崛起而读书好好学习天天向上</dc:subject>
  <cp:category>为中华之崛起而读书好好学习天天向上</cp:category>
  <cp:lastModifiedBy>Administrator</cp:lastModifiedBy>
  <cp:revision>178</cp:revision>
  <dcterms:created xsi:type="dcterms:W3CDTF">2015-05-05T08:02:00Z</dcterms:created>
  <dcterms:modified xsi:type="dcterms:W3CDTF">2020-03-20T13:40:29Z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