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0" r:id="rId3"/>
    <p:sldId id="341" r:id="rId4"/>
    <p:sldId id="373" r:id="rId5"/>
    <p:sldId id="374" r:id="rId6"/>
    <p:sldId id="382" r:id="rId7"/>
    <p:sldId id="391" r:id="rId8"/>
    <p:sldId id="383" r:id="rId9"/>
    <p:sldId id="411" r:id="rId10"/>
    <p:sldId id="412" r:id="rId11"/>
    <p:sldId id="384" r:id="rId12"/>
    <p:sldId id="413" r:id="rId13"/>
    <p:sldId id="414" r:id="rId14"/>
    <p:sldId id="415" r:id="rId15"/>
    <p:sldId id="375" r:id="rId16"/>
    <p:sldId id="376" r:id="rId17"/>
    <p:sldId id="377" r:id="rId18"/>
    <p:sldId id="378" r:id="rId19"/>
    <p:sldId id="385" r:id="rId20"/>
    <p:sldId id="379" r:id="rId21"/>
    <p:sldId id="389" r:id="rId22"/>
    <p:sldId id="390" r:id="rId23"/>
    <p:sldId id="388" r:id="rId24"/>
    <p:sldId id="387" r:id="rId25"/>
    <p:sldId id="432" r:id="rId26"/>
    <p:sldId id="434" r:id="rId27"/>
    <p:sldId id="433" r:id="rId28"/>
    <p:sldId id="435" r:id="rId29"/>
    <p:sldId id="43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18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01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018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01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1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2644140" y="-2710180"/>
            <a:ext cx="6851015" cy="1227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0"/>
          <p:cNvSpPr/>
          <p:nvPr/>
        </p:nvSpPr>
        <p:spPr>
          <a:xfrm>
            <a:off x="2463800" y="2247900"/>
            <a:ext cx="660400" cy="258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79" name="文本框 3"/>
          <p:cNvSpPr txBox="1"/>
          <p:nvPr/>
        </p:nvSpPr>
        <p:spPr>
          <a:xfrm>
            <a:off x="2355850" y="2403475"/>
            <a:ext cx="798195" cy="255714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spc="300" dirty="0" smtClean="0">
                <a:solidFill>
                  <a:schemeClr val="bg1"/>
                </a:solidFill>
                <a:cs typeface="+mn-ea"/>
                <a:sym typeface="+mn-lt"/>
              </a:rPr>
              <a:t>毕  业  季</a:t>
            </a:r>
            <a:endParaRPr lang="zh-CN" altLang="en-US" sz="4000" b="1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9980" y="684530"/>
            <a:ext cx="660400" cy="2582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1" name="文本框 5"/>
          <p:cNvSpPr txBox="1"/>
          <p:nvPr/>
        </p:nvSpPr>
        <p:spPr>
          <a:xfrm>
            <a:off x="998220" y="834390"/>
            <a:ext cx="798195" cy="268922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谈 话 导入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42410" y="1390650"/>
            <a:ext cx="7405200" cy="41654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/>
      <p:bldP spid="2" grpId="0" animBg="1"/>
      <p:bldP spid="104858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4720" y="931545"/>
            <a:ext cx="1796415" cy="537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2106295" y="825500"/>
            <a:ext cx="207518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写法指导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2257425" y="1924050"/>
            <a:ext cx="4200525" cy="65087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48626" name="文本框 7176"/>
          <p:cNvSpPr txBox="1"/>
          <p:nvPr/>
        </p:nvSpPr>
        <p:spPr>
          <a:xfrm>
            <a:off x="2161540" y="1951355"/>
            <a:ext cx="358140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 抒 胸 臆 法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72970" y="2908935"/>
            <a:ext cx="816102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/>
              <a:t>            </a:t>
            </a:r>
            <a:r>
              <a:rPr lang="zh-CN" altLang="en-US" sz="3200"/>
              <a:t>直抒胸臆</a:t>
            </a:r>
            <a:r>
              <a:rPr sz="3200"/>
              <a:t>法是向文中的人物或事物，直接倾吐自己难以抑制的强烈感情的一种抒情方法。这种抒情方法可以使感情表达得朴实真切，震撼人心。</a:t>
            </a:r>
            <a:endParaRPr sz="320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48688" grpId="0"/>
      <p:bldP spid="3" grpId="0" bldLvl="0" animBg="1"/>
      <p:bldP spid="10486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741805" y="1239520"/>
            <a:ext cx="890841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亲爱的老师，如今我就要毕业了，就要离开您了。回顾这六年的学习生活，我有太多太多的感动与不舍。我的记忆里珍藏着与您相处的许多美好的瞬间……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25" name=" 220"/>
          <p:cNvSpPr/>
          <p:nvPr/>
        </p:nvSpPr>
        <p:spPr>
          <a:xfrm flipH="1">
            <a:off x="1783080" y="4803775"/>
            <a:ext cx="8493760" cy="10655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8626" name="文本框 7176"/>
          <p:cNvSpPr txBox="1"/>
          <p:nvPr/>
        </p:nvSpPr>
        <p:spPr>
          <a:xfrm>
            <a:off x="2245995" y="4671060"/>
            <a:ext cx="7966710" cy="1261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小作者直抒胸臆，表达了自己对老师的深深眷恋。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bldLvl="0" animBg="1"/>
      <p:bldP spid="1048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2299335" y="1686560"/>
            <a:ext cx="4200525" cy="8204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6" name="文本框 7176"/>
          <p:cNvSpPr txBox="1"/>
          <p:nvPr/>
        </p:nvSpPr>
        <p:spPr>
          <a:xfrm>
            <a:off x="2302510" y="1812925"/>
            <a:ext cx="358140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 事 抒 情 法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33980" y="3160395"/>
            <a:ext cx="739711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400"/>
              <a:t>           </a:t>
            </a:r>
            <a:r>
              <a:rPr sz="3200"/>
              <a:t>所谓“借事抒情”，是指借对某件事情的描述，来抒发自己的真情实感。</a:t>
            </a:r>
            <a:endParaRPr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48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37895" y="960120"/>
            <a:ext cx="10336530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记得有一次我和同桌因为一件小事吵了起来，越吵越凶，最后谁也不理谁了。直到有一天，他主动向我赔礼道歉，我也把心爱的漫画书借给他看，我们才和好如初。我想：正是因为我们都有一颗宽容的心，能够包容对方，才能重建这份友谊。这件事使我难忘，它教会我如何与人相处，如何珍惜友谊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48625" name=" 220"/>
          <p:cNvSpPr/>
          <p:nvPr/>
        </p:nvSpPr>
        <p:spPr>
          <a:xfrm flipH="1">
            <a:off x="1231900" y="4901565"/>
            <a:ext cx="10191750" cy="15608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48626" name="文本框 7176"/>
          <p:cNvSpPr txBox="1"/>
          <p:nvPr/>
        </p:nvSpPr>
        <p:spPr>
          <a:xfrm>
            <a:off x="1852295" y="4859655"/>
            <a:ext cx="9562465" cy="15544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小作者在描述事件的同时，也抒发了自己的真实情感，能够从小事中悟出一定的道理，做到以小见大，使所写的事和要表达的情感得到了升华。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bldLvl="0" animBg="1"/>
      <p:bldP spid="1048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110"/>
          <p:cNvGrpSpPr/>
          <p:nvPr/>
        </p:nvGrpSpPr>
        <p:grpSpPr>
          <a:xfrm>
            <a:off x="1318122" y="614680"/>
            <a:ext cx="2442210" cy="725170"/>
            <a:chOff x="8644" y="968"/>
            <a:chExt cx="3463" cy="1142"/>
          </a:xfrm>
        </p:grpSpPr>
        <p:sp>
          <p:nvSpPr>
            <p:cNvPr id="1048687" name="圆角矩形 6"/>
            <p:cNvSpPr>
              <a:spLocks noChangeArrowheads="1"/>
            </p:cNvSpPr>
            <p:nvPr/>
          </p:nvSpPr>
          <p:spPr bwMode="auto">
            <a:xfrm>
              <a:off x="8695" y="1112"/>
              <a:ext cx="2735" cy="91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8" tIns="45713" rIns="91428" bIns="4571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文本框 112"/>
            <p:cNvSpPr txBox="1"/>
            <p:nvPr/>
          </p:nvSpPr>
          <p:spPr>
            <a:xfrm>
              <a:off x="8644" y="968"/>
              <a:ext cx="3463" cy="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 defTabSz="457200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写作思路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72640" y="1522095"/>
            <a:ext cx="12909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开 头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68425" y="2112645"/>
            <a:ext cx="580009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en-US" altLang="zh-CN" sz="2800"/>
              <a:t> </a:t>
            </a:r>
            <a:r>
              <a:rPr sz="2800"/>
              <a:t>（1）</a:t>
            </a:r>
            <a:r>
              <a:rPr lang="zh-CN" sz="2800"/>
              <a:t>写</a:t>
            </a:r>
            <a:r>
              <a:rPr sz="2800"/>
              <a:t>毕业联欢会的策划书可以交代活动背景，如活动名称、目的、时间和地点；</a:t>
            </a:r>
            <a:endParaRPr sz="2800"/>
          </a:p>
          <a:p>
            <a:pPr fontAlgn="auto">
              <a:lnSpc>
                <a:spcPct val="150000"/>
              </a:lnSpc>
            </a:pPr>
            <a:r>
              <a:rPr sz="2800"/>
              <a:t>     （2）写信可以深情地问候，深深地感谢；也可以深情地回忆，由往事说起。</a:t>
            </a:r>
            <a:endParaRPr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903"/>
          <a:stretch>
            <a:fillRect/>
          </a:stretch>
        </p:blipFill>
        <p:spPr>
          <a:xfrm>
            <a:off x="7449820" y="1708150"/>
            <a:ext cx="4175760" cy="429577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252855" y="1225550"/>
            <a:ext cx="643382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亲爱的母校，六年前我还是一个小小的孩童，我走进了您温暖的怀抱。转眼间，六年的小学生活就如同白驹过隙般飞逝了。而今，我即将毕业，在离开您的时刻，我心中充满了无限的依恋之情。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135" t="293" r="14562" b="3560"/>
          <a:stretch>
            <a:fillRect/>
          </a:stretch>
        </p:blipFill>
        <p:spPr>
          <a:xfrm>
            <a:off x="8467725" y="991870"/>
            <a:ext cx="3347720" cy="45783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4010" y="787400"/>
            <a:ext cx="12909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 间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18685" y="1322070"/>
            <a:ext cx="704405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/>
              <a:t>     </a:t>
            </a:r>
            <a:r>
              <a:rPr lang="en-US" altLang="zh-CN" sz="2800"/>
              <a:t>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（1）写毕业联欢会的策划书要把活动分工、活动流程、节目单写具体，整个活动过程要能通过策划书完整地展现出来；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  （2）写信可以回忆往事，可以展现一幕幕动人的情景，可以表达出自己的感激之情，可以对母校提出自己中肯的建议，还可以对自己的美好未来进行展望。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t="15865" b="26849"/>
          <a:stretch>
            <a:fillRect/>
          </a:stretch>
        </p:blipFill>
        <p:spPr>
          <a:xfrm>
            <a:off x="248285" y="1924050"/>
            <a:ext cx="4370705" cy="250380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832485" y="1143000"/>
            <a:ext cx="104095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李老师，虽然您的个子不算高，但是您脸上总是挂着笑容；您有一张会讲故事的嘴巴，还有一双“会说话”的眼睛。在我心中，您始终那么温柔可亲。那一次，您上公开课，教室后面坐着很多听课的老师。您提了一个比较难的问题，我本来想举手回答的，可是想到这么多老师，万一答错了多丢人呀！顿时，我没了勇气，刚刚举起的手又收了回去。这时，我看见您正用鼓励的目光看着我，仿佛在说：“自信点，李亚男，你是最棒的！”我终于又举起了手，并流利、正确地回答了问题，顿时教室里响起了热烈的掌声。那一刻，我心里比吃了蜜还甜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9440" y="1094740"/>
            <a:ext cx="12909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结 尾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87195" y="1797050"/>
            <a:ext cx="582739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）可以再次表达自己的依依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     惜别之情；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）可以直抒胸臆；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）可以表达深深的祝福；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）可以展望美好的未来；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803" t="4319" r="13949"/>
          <a:stretch>
            <a:fillRect/>
          </a:stretch>
        </p:blipFill>
        <p:spPr>
          <a:xfrm>
            <a:off x="8176260" y="1209675"/>
            <a:ext cx="2650396" cy="5076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229100" y="1712595"/>
            <a:ext cx="641921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就这样，您无怨无悔地把我们从懵懂天真的一年级带到心智成熟的六年级。成长路上的关爱、叮咛与教诲，我都将铭记在心。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0119" r="23578"/>
          <a:stretch>
            <a:fillRect/>
          </a:stretch>
        </p:blipFill>
        <p:spPr>
          <a:xfrm>
            <a:off x="1647825" y="2011045"/>
            <a:ext cx="2000250" cy="280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21"/>
          <p:cNvSpPr txBox="1"/>
          <p:nvPr/>
        </p:nvSpPr>
        <p:spPr>
          <a:xfrm>
            <a:off x="3801110" y="1739900"/>
            <a:ext cx="6162675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6600" dirty="0">
                <a:latin typeface="造字工房悦黑体验版细体" pitchFamily="50" charset="-122"/>
                <a:ea typeface="造字工房悦黑体验版细体" pitchFamily="50" charset="-122"/>
              </a:rPr>
              <a:t>第六单元   </a:t>
            </a:r>
            <a:endParaRPr lang="zh-CN" altLang="en-US" sz="66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6600" dirty="0">
                <a:latin typeface="造字工房悦黑体验版细体" pitchFamily="50" charset="-122"/>
                <a:ea typeface="造字工房悦黑体验版细体" pitchFamily="50" charset="-122"/>
              </a:rPr>
              <a:t>依依惜别</a:t>
            </a:r>
            <a:endParaRPr lang="zh-CN" altLang="en-US" sz="6600" dirty="0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 l="30766" r="24225"/>
          <a:stretch>
            <a:fillRect/>
          </a:stretch>
        </p:blipFill>
        <p:spPr>
          <a:xfrm>
            <a:off x="1246505" y="2219325"/>
            <a:ext cx="1944370" cy="28047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/>
        </p:nvSpPr>
        <p:spPr>
          <a:xfrm>
            <a:off x="5501640" y="805180"/>
            <a:ext cx="763905" cy="89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75535" y="2136140"/>
            <a:ext cx="7510145" cy="316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92045" y="2167255"/>
            <a:ext cx="7550785" cy="301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评语：这份毕业联欢会活动策划书，主题十分明确，紧扣了“毕业、离别、感恩”这一主题。全文按照策划书的标准格式拟写，内容具体，条理清晰，可以称得上是毕业联欢会活动策划书的范本。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09" descr="45304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50155" y="2581275"/>
            <a:ext cx="1188000" cy="118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5500" y="920750"/>
            <a:ext cx="4439920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给向老师的一封信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6680" y="1758950"/>
            <a:ext cx="781685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开头：</a:t>
            </a:r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总写习惯了向老师的教导，表达对向老师的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不舍之情。（总起全文式）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8590" y="3490595"/>
            <a:ext cx="94932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中间：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59710" y="5104130"/>
            <a:ext cx="8078047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结尾：</a:t>
            </a:r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对老师表达深深的感激</a:t>
            </a:r>
            <a:r>
              <a:rPr lang="zh-CN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之情</a:t>
            </a:r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。（表达情感</a:t>
            </a:r>
            <a:r>
              <a:rPr lang="zh-CN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式</a:t>
            </a:r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589020" y="2917825"/>
            <a:ext cx="441325" cy="176530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5420" y="2747010"/>
            <a:ext cx="7267575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①回忆老师在课堂上表扬自己的一幕。（略写）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②回忆老师批评教育自己的一幕。（详写）                                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③回忆老师鼓励自己为理想奋斗的一幕。（详写）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58010" y="1963420"/>
            <a:ext cx="541655" cy="32861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8010" y="2540000"/>
            <a:ext cx="50038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篇章结构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7" grpId="0" bldLvl="0" animBg="1"/>
      <p:bldP spid="4" grpId="0"/>
      <p:bldP spid="10" grpId="0" bldLvl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1515981" y="2186809"/>
            <a:ext cx="9737725" cy="2299970"/>
            <a:chOff x="3332481" y="3027555"/>
            <a:chExt cx="9737725" cy="2299970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112896" y="3027555"/>
              <a:ext cx="445706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《给同学的一封信》</a:t>
              </a:r>
              <a:endParaRPr lang="zh-CN" altLang="en-US" sz="3200" b="1" spc="300" dirty="0">
                <a:cs typeface="+mn-ea"/>
                <a:sym typeface="+mn-lt"/>
              </a:endParaRP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332481" y="321488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5" name="矩形 28"/>
            <p:cNvSpPr/>
            <p:nvPr/>
          </p:nvSpPr>
          <p:spPr>
            <a:xfrm>
              <a:off x="4196716" y="3529205"/>
              <a:ext cx="8873490" cy="1798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开头写毕业之际，通过写信对同学表示感激之情；中间回忆自己和同学之间发生的两件典型事例，来刻画同学的人物形象，表达彼此之间的深厚情谊；结尾表达感恩之情，并祝福同学能进入理想的中学。</a:t>
              </a:r>
              <a:endPara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339678" y="3269311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en-US" altLang="zh-CN" sz="3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1529715" y="4497070"/>
            <a:ext cx="9851390" cy="1929130"/>
            <a:chOff x="3346451" y="3376805"/>
            <a:chExt cx="9637756" cy="1929130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4182746" y="3376805"/>
              <a:ext cx="406082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《给母校的一封信》</a:t>
              </a:r>
              <a:endParaRPr lang="zh-CN" altLang="en-US" sz="3200" b="1" spc="300" dirty="0">
                <a:cs typeface="+mn-ea"/>
                <a:sym typeface="+mn-lt"/>
              </a:endParaRP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3346451" y="339649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9" name="矩形 37"/>
            <p:cNvSpPr/>
            <p:nvPr/>
          </p:nvSpPr>
          <p:spPr>
            <a:xfrm>
              <a:off x="4223747" y="3934335"/>
              <a:ext cx="876046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开头写毕业之际，通过写信对母校提些建议；中间提出了合理利用空地绿化校园、多开展综合性活动这两点建议；结尾表达对母校的感激之情。</a:t>
              </a:r>
              <a:endPara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1048600" name="矩形 38"/>
            <p:cNvSpPr/>
            <p:nvPr/>
          </p:nvSpPr>
          <p:spPr>
            <a:xfrm>
              <a:off x="3373303" y="3464256"/>
              <a:ext cx="58928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110"/>
          <p:cNvGrpSpPr/>
          <p:nvPr/>
        </p:nvGrpSpPr>
        <p:grpSpPr>
          <a:xfrm>
            <a:off x="1481877" y="559435"/>
            <a:ext cx="2005371" cy="725170"/>
            <a:chOff x="8201" y="749"/>
            <a:chExt cx="3134" cy="1142"/>
          </a:xfrm>
        </p:grpSpPr>
        <p:sp>
          <p:nvSpPr>
            <p:cNvPr id="1048687" name="圆角矩形 6"/>
            <p:cNvSpPr>
              <a:spLocks noChangeArrowheads="1"/>
            </p:cNvSpPr>
            <p:nvPr/>
          </p:nvSpPr>
          <p:spPr bwMode="auto">
            <a:xfrm>
              <a:off x="8257" y="892"/>
              <a:ext cx="2735" cy="91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8" tIns="45713" rIns="91428" bIns="4571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88" name="文本框 112"/>
            <p:cNvSpPr txBox="1"/>
            <p:nvPr/>
          </p:nvSpPr>
          <p:spPr>
            <a:xfrm>
              <a:off x="8201" y="749"/>
              <a:ext cx="3134" cy="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 defTabSz="457200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构思行文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" name="燕尾形箭头 3"/>
          <p:cNvSpPr/>
          <p:nvPr/>
        </p:nvSpPr>
        <p:spPr>
          <a:xfrm>
            <a:off x="1501140" y="1308100"/>
            <a:ext cx="2192020" cy="834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648460" y="1372870"/>
            <a:ext cx="1722120" cy="6457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精选素材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74" descr="34711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44370" y="2451735"/>
            <a:ext cx="1008000" cy="1008000"/>
          </a:xfrm>
          <a:prstGeom prst="rect">
            <a:avLst/>
          </a:prstGeom>
        </p:spPr>
      </p:pic>
      <p:pic>
        <p:nvPicPr>
          <p:cNvPr id="2097155" name="图片 109" descr="45304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155" y="2581275"/>
            <a:ext cx="1188000" cy="118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82390" y="1353820"/>
            <a:ext cx="4439920" cy="66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给钱老师的一封信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98140" y="1940560"/>
            <a:ext cx="781685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开头：</a:t>
            </a:r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毕业之际，通过写信向钱老师表示感谢。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（开门见山式）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54655" y="3614420"/>
            <a:ext cx="94932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中间：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1170" y="5243830"/>
            <a:ext cx="8078047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结尾：</a:t>
            </a:r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表达感恩之情，并祝福钱老师身体健康！</a:t>
            </a:r>
            <a:endParaRPr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（表达真情</a:t>
            </a:r>
            <a:r>
              <a:rPr lang="zh-CN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式</a:t>
            </a:r>
            <a:r>
              <a:rPr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798570" y="2889885"/>
            <a:ext cx="427990" cy="210439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49090" y="2705100"/>
            <a:ext cx="7267575" cy="246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①钱老师在班级管理上很有一套，同学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们都愿意听他的。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②钱老师的语文课最受同学们欢迎，课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堂气氛十分活跃。                                  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③钱老师讲究以德服人，很受我们尊敬。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④钱老师对我们的关心无微不至。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7260" y="2214880"/>
            <a:ext cx="541655" cy="32861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7260" y="2945130"/>
            <a:ext cx="50038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篇章结构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燕尾形箭头 0"/>
          <p:cNvSpPr/>
          <p:nvPr/>
        </p:nvSpPr>
        <p:spPr>
          <a:xfrm>
            <a:off x="1584960" y="721360"/>
            <a:ext cx="1924050" cy="834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88" name="文本框 112"/>
          <p:cNvSpPr txBox="1"/>
          <p:nvPr/>
        </p:nvSpPr>
        <p:spPr>
          <a:xfrm>
            <a:off x="1546225" y="741045"/>
            <a:ext cx="163893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列提纲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7" grpId="0" bldLvl="0" animBg="1"/>
      <p:bldP spid="4" grpId="0"/>
      <p:bldP spid="10" grpId="0" bldLvl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1626870" y="847090"/>
            <a:ext cx="1924050" cy="834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774190" y="855980"/>
            <a:ext cx="138366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词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22705" y="1812290"/>
            <a:ext cx="995489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描写老师的词语：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和蔼可亲     循循善诱     无微不至    知识渊博     多才多艺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全心全意     爱生如子     平易近人    谆谆教诲     为人师表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表示离别的词语：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依依不舍     情不自禁     潸然泪下    难舍难分      相拥而泣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牵挂思念     各奔东西     不忍离别    离愁别绪      分别在即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322705" y="1029970"/>
            <a:ext cx="948817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表示感恩的词语：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终生难忘    没齿难忘    铭记于心    刻骨铭心    涌泉相报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师恩难忘    感同身受    感激不尽    满怀感恩    感激涕零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描写母校的词语：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桃李芬芳    书声琅琅    历史悠久    百年名校    巍巍学府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人才辈出    井然有序    环境优美    知识沃土    菁菁校园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1459230" y="679450"/>
            <a:ext cx="1924050" cy="834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606550" y="702310"/>
            <a:ext cx="1354455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 句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4465" y="1532890"/>
            <a:ext cx="930338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课堂上，一道柔和的目光，一个轻轻的点头，一抹淡淡的微笑，都让我们感觉您是那么亲切。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“随风潜入夜，润物细无声。”这句诗写得多好啊。老师，您不正像诗中的春雨吗？您默默无闻地工作着，培育出了一代又一代的栋梁，却丝毫不要求回报。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校园里一片欢声笑语，同学们快乐地玩耍着，有的在踢毽子，有的在跳绳，还有的在打羽毛球……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189355" y="995680"/>
            <a:ext cx="9105900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再见，敬爱的母校！在您的怀抱里，我学到了无穷的知识，从无知的丫头变成了懂事的少女。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5.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上课时，您提了一个很简单的问题，同学们都争先恐后地举手回答。我也很想回答，但是又怕答错了，惹同学们笑话。我不敢和您对视，低着头，心里想着：千万别点我！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6.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亲爱的母校，我们在您的怀抱中幸福地成长，幸福地学习，幸福地释放青春活力，幸福地收获一点一滴。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1389380" y="679450"/>
            <a:ext cx="1924050" cy="834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12"/>
          <p:cNvSpPr txBox="1"/>
          <p:nvPr/>
        </p:nvSpPr>
        <p:spPr>
          <a:xfrm>
            <a:off x="1341120" y="702310"/>
            <a:ext cx="1750060" cy="725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好结尾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94765" y="1351280"/>
            <a:ext cx="9953625" cy="521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（期许展望式）再见了，亲爱的母校！我将不负您的培养和期望，努力学习，争取学有所成。希望若干年后，您变得美丽优雅，我变得博学多才。（选自《再见了，亲爱的母校》）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720090" fontAlgn="auto">
              <a:lnSpc>
                <a:spcPct val="15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sym typeface="+mn-ea"/>
              </a:rPr>
              <a:t>（热情赞美式）您似一缕春风，轻轻拂过心灵的荒漠，让人间开遍鲜花；您似一朵馨香的玫瑰，花香扑鼻，令人陶醉；您似一束阳光，照耀在学生的脸上，温暖舒适。总之，千言万语汇成一句话：“何老师，您辛苦了，谢谢您！”（选自《给何老师的一封信》）</a:t>
            </a:r>
            <a:endParaRPr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3"/>
          <p:cNvGrpSpPr/>
          <p:nvPr/>
        </p:nvGrpSpPr>
        <p:grpSpPr>
          <a:xfrm>
            <a:off x="5371701" y="1913124"/>
            <a:ext cx="3891798" cy="717759"/>
            <a:chOff x="3276601" y="3145030"/>
            <a:chExt cx="3891798" cy="717759"/>
          </a:xfrm>
        </p:grpSpPr>
        <p:sp>
          <p:nvSpPr>
            <p:cNvPr id="1048593" name="文本框 24"/>
            <p:cNvSpPr txBox="1"/>
            <p:nvPr/>
          </p:nvSpPr>
          <p:spPr>
            <a:xfrm>
              <a:off x="4210635" y="3209040"/>
              <a:ext cx="2957764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cs typeface="+mn-ea"/>
                  <a:sym typeface="+mn-lt"/>
                </a:rPr>
                <a:t>把握习作主题。</a:t>
              </a:r>
              <a:endParaRPr lang="zh-CN" altLang="en-US" sz="3200" b="1" spc="300" dirty="0" smtClean="0">
                <a:cs typeface="+mn-ea"/>
                <a:sym typeface="+mn-lt"/>
              </a:endParaRPr>
            </a:p>
          </p:txBody>
        </p:sp>
        <p:sp>
          <p:nvSpPr>
            <p:cNvPr id="1048594" name="圆角矩形 25"/>
            <p:cNvSpPr/>
            <p:nvPr/>
          </p:nvSpPr>
          <p:spPr>
            <a:xfrm>
              <a:off x="3276601" y="314503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596" name="矩形 32"/>
            <p:cNvSpPr/>
            <p:nvPr/>
          </p:nvSpPr>
          <p:spPr>
            <a:xfrm>
              <a:off x="3283798" y="318485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en-US" altLang="zh-CN" sz="3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5357731" y="3273658"/>
            <a:ext cx="4852670" cy="717759"/>
            <a:chOff x="3276601" y="3438400"/>
            <a:chExt cx="4852670" cy="717759"/>
          </a:xfrm>
        </p:grpSpPr>
        <p:sp>
          <p:nvSpPr>
            <p:cNvPr id="1048597" name="文本框 35"/>
            <p:cNvSpPr txBox="1"/>
            <p:nvPr/>
          </p:nvSpPr>
          <p:spPr>
            <a:xfrm>
              <a:off x="4168776" y="3530475"/>
              <a:ext cx="396049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cs typeface="+mn-ea"/>
                  <a:sym typeface="+mn-lt"/>
                </a:rPr>
                <a:t>了解写作格式。</a:t>
              </a:r>
              <a:endParaRPr lang="zh-CN" altLang="en-US" sz="3200" b="1" spc="300" dirty="0">
                <a:cs typeface="+mn-ea"/>
                <a:sym typeface="+mn-lt"/>
              </a:endParaRPr>
            </a:p>
          </p:txBody>
        </p:sp>
        <p:sp>
          <p:nvSpPr>
            <p:cNvPr id="1048598" name="圆角矩形 36"/>
            <p:cNvSpPr/>
            <p:nvPr/>
          </p:nvSpPr>
          <p:spPr>
            <a:xfrm>
              <a:off x="3276601" y="343840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3" name="矩形 38"/>
            <p:cNvSpPr/>
            <p:nvPr/>
          </p:nvSpPr>
          <p:spPr>
            <a:xfrm>
              <a:off x="3328247" y="353410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5357731" y="4718012"/>
            <a:ext cx="4386580" cy="717759"/>
            <a:chOff x="3276601" y="3801620"/>
            <a:chExt cx="4386580" cy="717759"/>
          </a:xfrm>
        </p:grpSpPr>
        <p:sp>
          <p:nvSpPr>
            <p:cNvPr id="4" name="文本框 40"/>
            <p:cNvSpPr txBox="1"/>
            <p:nvPr/>
          </p:nvSpPr>
          <p:spPr>
            <a:xfrm>
              <a:off x="4210686" y="3851785"/>
              <a:ext cx="345249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cs typeface="+mn-ea"/>
                  <a:sym typeface="+mn-lt"/>
                </a:rPr>
                <a:t>内容要具体。</a:t>
              </a:r>
              <a:endParaRPr lang="zh-CN" altLang="en-US" sz="3200" b="1" spc="300" dirty="0" smtClean="0">
                <a:cs typeface="+mn-ea"/>
                <a:sym typeface="+mn-lt"/>
              </a:endParaRPr>
            </a:p>
          </p:txBody>
        </p:sp>
        <p:sp>
          <p:nvSpPr>
            <p:cNvPr id="5" name="圆角矩形 41"/>
            <p:cNvSpPr/>
            <p:nvPr/>
          </p:nvSpPr>
          <p:spPr>
            <a:xfrm>
              <a:off x="3276601" y="380162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604" name="矩形 43"/>
            <p:cNvSpPr/>
            <p:nvPr/>
          </p:nvSpPr>
          <p:spPr>
            <a:xfrm>
              <a:off x="3300307" y="386938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en-US" altLang="zh-CN" sz="3200" b="1" dirty="0" smtClean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110"/>
          <p:cNvGrpSpPr/>
          <p:nvPr/>
        </p:nvGrpSpPr>
        <p:grpSpPr>
          <a:xfrm>
            <a:off x="1396348" y="699770"/>
            <a:ext cx="2060400" cy="725170"/>
            <a:chOff x="8111" y="794"/>
            <a:chExt cx="3220" cy="1142"/>
          </a:xfrm>
        </p:grpSpPr>
        <p:sp>
          <p:nvSpPr>
            <p:cNvPr id="1048687" name="圆角矩形 6"/>
            <p:cNvSpPr>
              <a:spLocks noChangeArrowheads="1"/>
            </p:cNvSpPr>
            <p:nvPr/>
          </p:nvSpPr>
          <p:spPr bwMode="auto">
            <a:xfrm>
              <a:off x="8213" y="914"/>
              <a:ext cx="2735" cy="91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8" tIns="45713" rIns="91428" bIns="4571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88" name="文本框 112"/>
            <p:cNvSpPr txBox="1"/>
            <p:nvPr/>
          </p:nvSpPr>
          <p:spPr>
            <a:xfrm>
              <a:off x="8111" y="794"/>
              <a:ext cx="3220" cy="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 defTabSz="457200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写作重点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2695" y="1856740"/>
            <a:ext cx="3682800" cy="36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4"/>
          <p:cNvSpPr txBox="1"/>
          <p:nvPr/>
        </p:nvSpPr>
        <p:spPr>
          <a:xfrm>
            <a:off x="2477955" y="677924"/>
            <a:ext cx="295776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cs typeface="+mn-ea"/>
                <a:sym typeface="+mn-lt"/>
              </a:rPr>
              <a:t>把握习作主题。</a:t>
            </a:r>
            <a:endParaRPr lang="zh-CN" altLang="en-US" sz="3200" b="1" spc="300" dirty="0" smtClean="0">
              <a:cs typeface="+mn-ea"/>
              <a:sym typeface="+mn-lt"/>
            </a:endParaRPr>
          </a:p>
        </p:txBody>
      </p:sp>
      <p:sp>
        <p:nvSpPr>
          <p:cNvPr id="1048594" name="圆角矩形 25"/>
          <p:cNvSpPr/>
          <p:nvPr/>
        </p:nvSpPr>
        <p:spPr>
          <a:xfrm>
            <a:off x="1641711" y="585974"/>
            <a:ext cx="655320" cy="71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1648908" y="639770"/>
            <a:ext cx="594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Rounded Rectangle 43"/>
          <p:cNvSpPr/>
          <p:nvPr/>
        </p:nvSpPr>
        <p:spPr>
          <a:xfrm>
            <a:off x="1747663" y="2920550"/>
            <a:ext cx="581353" cy="581353"/>
          </a:xfrm>
          <a:prstGeom prst="roundRect">
            <a:avLst>
              <a:gd name="adj" fmla="val 317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ounded Rectangle 47"/>
          <p:cNvSpPr/>
          <p:nvPr/>
        </p:nvSpPr>
        <p:spPr>
          <a:xfrm>
            <a:off x="1789573" y="4767309"/>
            <a:ext cx="581353" cy="581353"/>
          </a:xfrm>
          <a:prstGeom prst="roundRect">
            <a:avLst>
              <a:gd name="adj" fmla="val 3173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51"/>
          <p:cNvSpPr/>
          <p:nvPr/>
        </p:nvSpPr>
        <p:spPr>
          <a:xfrm>
            <a:off x="6665103" y="2946647"/>
            <a:ext cx="581353" cy="581353"/>
          </a:xfrm>
          <a:prstGeom prst="roundRect">
            <a:avLst>
              <a:gd name="adj" fmla="val 317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2626995" y="2599690"/>
            <a:ext cx="3027045" cy="11696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对老师和同学的感激与不舍之情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Rounded Rectangle 47"/>
          <p:cNvSpPr/>
          <p:nvPr/>
        </p:nvSpPr>
        <p:spPr>
          <a:xfrm>
            <a:off x="6708283" y="4796519"/>
            <a:ext cx="581353" cy="581353"/>
          </a:xfrm>
          <a:prstGeom prst="roundRect">
            <a:avLst>
              <a:gd name="adj" fmla="val 3173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461885" y="2894330"/>
            <a:ext cx="3450590" cy="5848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对自己未来的展望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712085" y="4486910"/>
            <a:ext cx="3027045" cy="11696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对小学学习生活的留恋之情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770495" y="4781550"/>
            <a:ext cx="3027045" cy="5848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对母校的期许</a:t>
            </a:r>
            <a:endParaRPr lang="zh-CN" altLang="en-US" sz="32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84" name="组合 110"/>
          <p:cNvGrpSpPr/>
          <p:nvPr/>
        </p:nvGrpSpPr>
        <p:grpSpPr>
          <a:xfrm>
            <a:off x="2533015" y="1550670"/>
            <a:ext cx="7458387" cy="725170"/>
            <a:chOff x="7333" y="770"/>
            <a:chExt cx="3181" cy="1142"/>
          </a:xfrm>
        </p:grpSpPr>
        <p:sp>
          <p:nvSpPr>
            <p:cNvPr id="1048687" name="圆角矩形 6"/>
            <p:cNvSpPr>
              <a:spLocks noChangeArrowheads="1"/>
            </p:cNvSpPr>
            <p:nvPr/>
          </p:nvSpPr>
          <p:spPr bwMode="auto">
            <a:xfrm>
              <a:off x="7333" y="892"/>
              <a:ext cx="3181" cy="91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8" tIns="45713" rIns="91428" bIns="45713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8688" name="文本框 112"/>
            <p:cNvSpPr txBox="1"/>
            <p:nvPr/>
          </p:nvSpPr>
          <p:spPr>
            <a:xfrm>
              <a:off x="7386" y="770"/>
              <a:ext cx="3066" cy="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 defTabSz="457200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主题：</a:t>
              </a:r>
              <a:r>
                <a:rPr lang="zh-CN" altLang="en-US" sz="320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表达对小学生活的依依惜别之情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bldLvl="0" animBg="1"/>
      <p:bldP spid="1048596" grpId="0"/>
      <p:bldP spid="2" grpId="0" bldLvl="0" animBg="1"/>
      <p:bldP spid="3" grpId="0" bldLvl="0" animBg="1"/>
      <p:bldP spid="4" grpId="0"/>
      <p:bldP spid="7" grpId="0" bldLvl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4"/>
          <p:cNvSpPr txBox="1"/>
          <p:nvPr/>
        </p:nvSpPr>
        <p:spPr>
          <a:xfrm>
            <a:off x="2240465" y="873504"/>
            <a:ext cx="295776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cs typeface="+mn-ea"/>
                <a:sym typeface="+mn-lt"/>
              </a:rPr>
              <a:t>了解写作格式。</a:t>
            </a:r>
            <a:endParaRPr lang="zh-CN" altLang="en-US" sz="3200" b="1" spc="300" dirty="0" smtClean="0">
              <a:cs typeface="+mn-ea"/>
              <a:sym typeface="+mn-lt"/>
            </a:endParaRPr>
          </a:p>
        </p:txBody>
      </p:sp>
      <p:sp>
        <p:nvSpPr>
          <p:cNvPr id="1048594" name="圆角矩形 25"/>
          <p:cNvSpPr/>
          <p:nvPr/>
        </p:nvSpPr>
        <p:spPr>
          <a:xfrm>
            <a:off x="1404221" y="837434"/>
            <a:ext cx="655320" cy="71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1397448" y="891230"/>
            <a:ext cx="594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9" name="组合 33"/>
          <p:cNvGrpSpPr/>
          <p:nvPr/>
        </p:nvGrpSpPr>
        <p:grpSpPr>
          <a:xfrm>
            <a:off x="5050391" y="1507994"/>
            <a:ext cx="2888615" cy="717759"/>
            <a:chOff x="3276601" y="2921510"/>
            <a:chExt cx="2888615" cy="717759"/>
          </a:xfrm>
        </p:grpSpPr>
        <p:sp>
          <p:nvSpPr>
            <p:cNvPr id="22" name="文本框 24"/>
            <p:cNvSpPr txBox="1"/>
            <p:nvPr/>
          </p:nvSpPr>
          <p:spPr>
            <a:xfrm>
              <a:off x="4112896" y="3013585"/>
              <a:ext cx="205232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标题</a:t>
              </a:r>
              <a:endPara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" name="圆角矩形 25"/>
            <p:cNvSpPr/>
            <p:nvPr/>
          </p:nvSpPr>
          <p:spPr>
            <a:xfrm>
              <a:off x="3276601" y="292151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3" name="矩形 32"/>
            <p:cNvSpPr/>
            <p:nvPr/>
          </p:nvSpPr>
          <p:spPr>
            <a:xfrm>
              <a:off x="3297768" y="298927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5051026" y="2421217"/>
            <a:ext cx="2973705" cy="944880"/>
            <a:chOff x="3263266" y="2804035"/>
            <a:chExt cx="2973705" cy="944880"/>
          </a:xfrm>
        </p:grpSpPr>
        <p:sp>
          <p:nvSpPr>
            <p:cNvPr id="1048601" name="文本框 40"/>
            <p:cNvSpPr txBox="1"/>
            <p:nvPr/>
          </p:nvSpPr>
          <p:spPr>
            <a:xfrm>
              <a:off x="4112896" y="2804035"/>
              <a:ext cx="2124075" cy="94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 smtClean="0">
                  <a:cs typeface="+mn-ea"/>
                  <a:sym typeface="+mn-lt"/>
                </a:rPr>
                <a:t>活动名称</a:t>
              </a:r>
              <a:endParaRPr lang="zh-CN" altLang="en-US" sz="2800" b="1" spc="300" dirty="0" smtClean="0">
                <a:cs typeface="+mn-ea"/>
                <a:sym typeface="+mn-lt"/>
              </a:endParaRPr>
            </a:p>
            <a:p>
              <a:r>
                <a:rPr lang="zh-CN" altLang="en-US" sz="2800" b="1" spc="300" dirty="0" smtClean="0">
                  <a:cs typeface="+mn-ea"/>
                  <a:sym typeface="+mn-lt"/>
                </a:rPr>
                <a:t>活动目的</a:t>
              </a:r>
              <a:endParaRPr lang="zh-CN" altLang="en-US" sz="2800" b="1" spc="300" dirty="0" smtClean="0">
                <a:cs typeface="+mn-ea"/>
                <a:sym typeface="+mn-lt"/>
              </a:endParaRPr>
            </a:p>
          </p:txBody>
        </p:sp>
        <p:sp>
          <p:nvSpPr>
            <p:cNvPr id="17" name="圆角矩形 41"/>
            <p:cNvSpPr/>
            <p:nvPr/>
          </p:nvSpPr>
          <p:spPr>
            <a:xfrm>
              <a:off x="3263266" y="2948815"/>
              <a:ext cx="655320" cy="7177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8" name="矩形 43"/>
            <p:cNvSpPr/>
            <p:nvPr/>
          </p:nvSpPr>
          <p:spPr>
            <a:xfrm>
              <a:off x="3300943" y="3002611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5037691" y="3501259"/>
            <a:ext cx="2888615" cy="944880"/>
            <a:chOff x="3276601" y="2845945"/>
            <a:chExt cx="2888615" cy="944880"/>
          </a:xfrm>
        </p:grpSpPr>
        <p:sp>
          <p:nvSpPr>
            <p:cNvPr id="5" name="文本框 24"/>
            <p:cNvSpPr txBox="1"/>
            <p:nvPr/>
          </p:nvSpPr>
          <p:spPr>
            <a:xfrm>
              <a:off x="4112896" y="2845945"/>
              <a:ext cx="2052320" cy="94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活动时间</a:t>
              </a:r>
              <a:endPara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sz="28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活动地点</a:t>
              </a:r>
              <a:endPara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圆角矩形 25"/>
            <p:cNvSpPr/>
            <p:nvPr/>
          </p:nvSpPr>
          <p:spPr>
            <a:xfrm>
              <a:off x="3276601" y="293548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7" name="矩形 32"/>
            <p:cNvSpPr/>
            <p:nvPr/>
          </p:nvSpPr>
          <p:spPr>
            <a:xfrm>
              <a:off x="3325708" y="300324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39"/>
          <p:cNvGrpSpPr/>
          <p:nvPr/>
        </p:nvGrpSpPr>
        <p:grpSpPr>
          <a:xfrm>
            <a:off x="5051661" y="4587837"/>
            <a:ext cx="3030220" cy="944880"/>
            <a:chOff x="3276601" y="2901825"/>
            <a:chExt cx="3030220" cy="944880"/>
          </a:xfrm>
        </p:grpSpPr>
        <p:sp>
          <p:nvSpPr>
            <p:cNvPr id="9" name="文本框 40"/>
            <p:cNvSpPr txBox="1"/>
            <p:nvPr/>
          </p:nvSpPr>
          <p:spPr>
            <a:xfrm>
              <a:off x="4112896" y="2901825"/>
              <a:ext cx="2193925" cy="94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 smtClean="0">
                  <a:cs typeface="+mn-ea"/>
                  <a:sym typeface="+mn-lt"/>
                </a:rPr>
                <a:t>活动分工</a:t>
              </a:r>
              <a:endParaRPr lang="zh-CN" altLang="en-US" sz="2800" b="1" spc="300" dirty="0" smtClean="0">
                <a:cs typeface="+mn-ea"/>
                <a:sym typeface="+mn-lt"/>
              </a:endParaRPr>
            </a:p>
            <a:p>
              <a:r>
                <a:rPr lang="zh-CN" altLang="en-US" sz="2800" b="1" spc="300" dirty="0" smtClean="0">
                  <a:cs typeface="+mn-ea"/>
                  <a:sym typeface="+mn-lt"/>
                </a:rPr>
                <a:t>活动流程</a:t>
              </a:r>
              <a:endParaRPr lang="zh-CN" altLang="en-US" sz="2800" b="1" spc="300" dirty="0" smtClean="0">
                <a:cs typeface="+mn-ea"/>
                <a:sym typeface="+mn-lt"/>
              </a:endParaRPr>
            </a:p>
          </p:txBody>
        </p:sp>
        <p:sp>
          <p:nvSpPr>
            <p:cNvPr id="10" name="圆角矩形 41"/>
            <p:cNvSpPr/>
            <p:nvPr/>
          </p:nvSpPr>
          <p:spPr>
            <a:xfrm>
              <a:off x="3276601" y="2949450"/>
              <a:ext cx="655320" cy="7177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矩形 43"/>
            <p:cNvSpPr/>
            <p:nvPr/>
          </p:nvSpPr>
          <p:spPr>
            <a:xfrm>
              <a:off x="3328248" y="304515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1378585" y="3114675"/>
            <a:ext cx="1909445" cy="1810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文本框 3"/>
          <p:cNvSpPr txBox="1"/>
          <p:nvPr/>
        </p:nvSpPr>
        <p:spPr>
          <a:xfrm>
            <a:off x="1351915" y="3508375"/>
            <a:ext cx="207581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毕业联欢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会策划书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683000" y="3771265"/>
            <a:ext cx="1047115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4"/>
          <p:cNvSpPr txBox="1"/>
          <p:nvPr/>
        </p:nvSpPr>
        <p:spPr>
          <a:xfrm>
            <a:off x="5903196" y="5751699"/>
            <a:ext cx="20523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节目单</a:t>
            </a:r>
            <a:endParaRPr lang="zh-CN" altLang="en-US" sz="2800" b="1" spc="30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圆角矩形 25"/>
          <p:cNvSpPr/>
          <p:nvPr/>
        </p:nvSpPr>
        <p:spPr>
          <a:xfrm>
            <a:off x="5094841" y="5687564"/>
            <a:ext cx="655320" cy="71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6" name="矩形 32"/>
          <p:cNvSpPr/>
          <p:nvPr/>
        </p:nvSpPr>
        <p:spPr>
          <a:xfrm>
            <a:off x="5102038" y="5741360"/>
            <a:ext cx="594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90230" y="2042160"/>
            <a:ext cx="354965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顶格写，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活动名称</a:t>
            </a:r>
            <a:r>
              <a:rPr lang="en-US" altLang="zh-CN" sz="26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</a:rPr>
              <a:t>四个字写完要空格，如：</a:t>
            </a:r>
            <a:endParaRPr lang="zh-CN" altLang="en-US" sz="2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活动名称   </a:t>
            </a:r>
            <a:r>
              <a:rPr lang="en-US" altLang="zh-CN" sz="2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再见了，母校</a:t>
            </a:r>
            <a:r>
              <a:rPr lang="en-US" altLang="zh-CN" sz="2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毕业联欢会</a:t>
            </a:r>
            <a:endParaRPr lang="zh-CN" altLang="en-US" sz="2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76590" y="4502150"/>
            <a:ext cx="289941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分工职责要明确。</a:t>
            </a:r>
            <a:endParaRPr lang="zh-CN" altLang="en-US" sz="2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05165" y="5062220"/>
            <a:ext cx="2955925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活动流程要清楚。</a:t>
            </a:r>
            <a:endParaRPr lang="zh-CN" altLang="en-US" sz="26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bldLvl="0" animBg="1"/>
      <p:bldP spid="1048596" grpId="0" uiExpand="1"/>
      <p:bldP spid="12" grpId="0" bldLvl="0" animBg="1"/>
      <p:bldP spid="1048588" grpId="1"/>
      <p:bldP spid="1048588" grpId="2"/>
      <p:bldP spid="13" grpId="0" bldLvl="0" animBg="1"/>
      <p:bldP spid="14" grpId="0"/>
      <p:bldP spid="15" grpId="0" bldLvl="0" animBg="1"/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1434465" y="2597785"/>
            <a:ext cx="1909445" cy="1810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文本框 3"/>
          <p:cNvSpPr txBox="1"/>
          <p:nvPr/>
        </p:nvSpPr>
        <p:spPr>
          <a:xfrm>
            <a:off x="1323975" y="3162300"/>
            <a:ext cx="2075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写    信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9" name="组合 33"/>
          <p:cNvGrpSpPr/>
          <p:nvPr/>
        </p:nvGrpSpPr>
        <p:grpSpPr>
          <a:xfrm>
            <a:off x="5134211" y="1046984"/>
            <a:ext cx="2393950" cy="717759"/>
            <a:chOff x="3276601" y="3145030"/>
            <a:chExt cx="2393950" cy="717759"/>
          </a:xfrm>
        </p:grpSpPr>
        <p:sp>
          <p:nvSpPr>
            <p:cNvPr id="21" name="文本框 24"/>
            <p:cNvSpPr txBox="1"/>
            <p:nvPr/>
          </p:nvSpPr>
          <p:spPr>
            <a:xfrm>
              <a:off x="4112896" y="3209165"/>
              <a:ext cx="155765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标题</a:t>
              </a:r>
              <a:endParaRPr lang="zh-CN" altLang="en-US" sz="32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" name="圆角矩形 25"/>
            <p:cNvSpPr/>
            <p:nvPr/>
          </p:nvSpPr>
          <p:spPr>
            <a:xfrm>
              <a:off x="3276601" y="314503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3" name="矩形 32"/>
            <p:cNvSpPr/>
            <p:nvPr/>
          </p:nvSpPr>
          <p:spPr>
            <a:xfrm>
              <a:off x="3283798" y="324073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5148181" y="1918297"/>
            <a:ext cx="3340735" cy="1066800"/>
            <a:chOff x="3276601" y="2985645"/>
            <a:chExt cx="3340735" cy="1066800"/>
          </a:xfrm>
        </p:grpSpPr>
        <p:sp>
          <p:nvSpPr>
            <p:cNvPr id="1048601" name="文本框 40"/>
            <p:cNvSpPr txBox="1"/>
            <p:nvPr/>
          </p:nvSpPr>
          <p:spPr>
            <a:xfrm>
              <a:off x="4112896" y="2985645"/>
              <a:ext cx="2504440" cy="106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cs typeface="+mn-ea"/>
                  <a:sym typeface="+mn-lt"/>
                </a:rPr>
                <a:t>称呼</a:t>
              </a:r>
              <a:endParaRPr lang="zh-CN" altLang="en-US" sz="3200" b="1" spc="300" dirty="0" smtClean="0">
                <a:cs typeface="+mn-ea"/>
                <a:sym typeface="+mn-lt"/>
              </a:endParaRPr>
            </a:p>
            <a:p>
              <a:r>
                <a:rPr lang="zh-CN" altLang="en-US" sz="3200" b="1" spc="300" dirty="0" smtClean="0">
                  <a:cs typeface="+mn-ea"/>
                  <a:sym typeface="+mn-lt"/>
                </a:rPr>
                <a:t>问候语</a:t>
              </a:r>
              <a:endParaRPr lang="zh-CN" altLang="en-US" sz="3200" b="1" spc="300" dirty="0" smtClean="0">
                <a:cs typeface="+mn-ea"/>
                <a:sym typeface="+mn-lt"/>
              </a:endParaRPr>
            </a:p>
          </p:txBody>
        </p:sp>
        <p:sp>
          <p:nvSpPr>
            <p:cNvPr id="1048602" name="圆角矩形 41"/>
            <p:cNvSpPr/>
            <p:nvPr/>
          </p:nvSpPr>
          <p:spPr>
            <a:xfrm>
              <a:off x="3276601" y="3145030"/>
              <a:ext cx="655320" cy="7177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048604" name="矩形 43"/>
            <p:cNvSpPr/>
            <p:nvPr/>
          </p:nvSpPr>
          <p:spPr>
            <a:xfrm>
              <a:off x="3328248" y="324073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5114738" y="3157724"/>
            <a:ext cx="2909358" cy="717759"/>
            <a:chOff x="3269828" y="3186940"/>
            <a:chExt cx="2909358" cy="717759"/>
          </a:xfrm>
        </p:grpSpPr>
        <p:sp>
          <p:nvSpPr>
            <p:cNvPr id="5" name="文本框 24"/>
            <p:cNvSpPr txBox="1"/>
            <p:nvPr/>
          </p:nvSpPr>
          <p:spPr>
            <a:xfrm>
              <a:off x="4126866" y="3237105"/>
              <a:ext cx="2052320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正文</a:t>
              </a:r>
              <a:endParaRPr lang="zh-CN" altLang="en-US" sz="32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圆角矩形 25"/>
            <p:cNvSpPr/>
            <p:nvPr/>
          </p:nvSpPr>
          <p:spPr>
            <a:xfrm>
              <a:off x="3290571" y="318694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7" name="矩形 32"/>
            <p:cNvSpPr/>
            <p:nvPr/>
          </p:nvSpPr>
          <p:spPr>
            <a:xfrm>
              <a:off x="3269828" y="322676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39"/>
          <p:cNvGrpSpPr/>
          <p:nvPr/>
        </p:nvGrpSpPr>
        <p:grpSpPr>
          <a:xfrm>
            <a:off x="5135481" y="4216362"/>
            <a:ext cx="2493645" cy="717759"/>
            <a:chOff x="3276601" y="3214880"/>
            <a:chExt cx="2493645" cy="717759"/>
          </a:xfrm>
        </p:grpSpPr>
        <p:sp>
          <p:nvSpPr>
            <p:cNvPr id="9" name="文本框 40"/>
            <p:cNvSpPr txBox="1"/>
            <p:nvPr/>
          </p:nvSpPr>
          <p:spPr>
            <a:xfrm>
              <a:off x="4112896" y="3265045"/>
              <a:ext cx="1657350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cs typeface="+mn-ea"/>
                  <a:sym typeface="+mn-lt"/>
                </a:rPr>
                <a:t>祝福语</a:t>
              </a:r>
              <a:endParaRPr lang="zh-CN" altLang="en-US" sz="3200" b="1" spc="300" dirty="0" smtClean="0">
                <a:cs typeface="+mn-ea"/>
                <a:sym typeface="+mn-lt"/>
              </a:endParaRPr>
            </a:p>
          </p:txBody>
        </p:sp>
        <p:sp>
          <p:nvSpPr>
            <p:cNvPr id="10" name="圆角矩形 41"/>
            <p:cNvSpPr/>
            <p:nvPr/>
          </p:nvSpPr>
          <p:spPr>
            <a:xfrm>
              <a:off x="3276601" y="3214880"/>
              <a:ext cx="655320" cy="7177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矩形 43"/>
            <p:cNvSpPr/>
            <p:nvPr/>
          </p:nvSpPr>
          <p:spPr>
            <a:xfrm>
              <a:off x="3328248" y="331058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右箭头 12"/>
          <p:cNvSpPr/>
          <p:nvPr/>
        </p:nvSpPr>
        <p:spPr>
          <a:xfrm>
            <a:off x="3641090" y="3254375"/>
            <a:ext cx="1047115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3"/>
          <p:cNvGrpSpPr/>
          <p:nvPr/>
        </p:nvGrpSpPr>
        <p:grpSpPr>
          <a:xfrm>
            <a:off x="5191361" y="5289419"/>
            <a:ext cx="2958465" cy="1066800"/>
            <a:chOff x="3276601" y="3251075"/>
            <a:chExt cx="2958465" cy="1066800"/>
          </a:xfrm>
        </p:grpSpPr>
        <p:sp>
          <p:nvSpPr>
            <p:cNvPr id="15" name="文本框 24"/>
            <p:cNvSpPr txBox="1"/>
            <p:nvPr/>
          </p:nvSpPr>
          <p:spPr>
            <a:xfrm>
              <a:off x="4182746" y="3251075"/>
              <a:ext cx="2052320" cy="106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署名</a:t>
              </a:r>
              <a:endParaRPr lang="zh-CN" altLang="en-US" sz="32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  <a:p>
              <a:r>
                <a:rPr lang="zh-CN" altLang="en-US" sz="3200" b="1" spc="300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日期</a:t>
              </a:r>
              <a:endParaRPr lang="zh-CN" altLang="en-US" sz="3200" b="1" spc="3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圆角矩形 25"/>
            <p:cNvSpPr/>
            <p:nvPr/>
          </p:nvSpPr>
          <p:spPr>
            <a:xfrm>
              <a:off x="3276601" y="3382520"/>
              <a:ext cx="655320" cy="7177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7" name="矩形 32"/>
            <p:cNvSpPr/>
            <p:nvPr/>
          </p:nvSpPr>
          <p:spPr>
            <a:xfrm>
              <a:off x="3325708" y="3422346"/>
              <a:ext cx="59436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810500" y="1762760"/>
            <a:ext cx="4070985" cy="162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称呼顶格写；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问候语第二行开头要空两格。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23835" y="3954780"/>
            <a:ext cx="3957955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写完正文后的下一行要空两格。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95895" y="5254625"/>
            <a:ext cx="3916680" cy="111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署名倒数第二行的右边；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日期写在署名下方。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48588" grpId="1"/>
      <p:bldP spid="1048588" grpId="2"/>
      <p:bldP spid="13" grpId="0" bldLvl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4"/>
          <p:cNvSpPr txBox="1"/>
          <p:nvPr/>
        </p:nvSpPr>
        <p:spPr>
          <a:xfrm>
            <a:off x="2184585" y="831594"/>
            <a:ext cx="295776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cs typeface="+mn-ea"/>
                <a:sym typeface="+mn-lt"/>
              </a:rPr>
              <a:t>内容要具体。</a:t>
            </a:r>
            <a:endParaRPr lang="zh-CN" altLang="en-US" sz="3200" b="1" spc="300" dirty="0" smtClean="0">
              <a:cs typeface="+mn-ea"/>
              <a:sym typeface="+mn-lt"/>
            </a:endParaRPr>
          </a:p>
        </p:txBody>
      </p:sp>
      <p:sp>
        <p:nvSpPr>
          <p:cNvPr id="1048594" name="圆角矩形 25"/>
          <p:cNvSpPr/>
          <p:nvPr/>
        </p:nvSpPr>
        <p:spPr>
          <a:xfrm>
            <a:off x="1460101" y="795524"/>
            <a:ext cx="655320" cy="71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048596" name="矩形 32"/>
          <p:cNvSpPr/>
          <p:nvPr/>
        </p:nvSpPr>
        <p:spPr>
          <a:xfrm>
            <a:off x="1467298" y="849320"/>
            <a:ext cx="594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0" name="组合 7"/>
          <p:cNvGrpSpPr/>
          <p:nvPr/>
        </p:nvGrpSpPr>
        <p:grpSpPr>
          <a:xfrm>
            <a:off x="2974340" y="3077845"/>
            <a:ext cx="2503170" cy="551440"/>
            <a:chOff x="1582522" y="2052477"/>
            <a:chExt cx="2630249" cy="552010"/>
          </a:xfrm>
        </p:grpSpPr>
        <p:sp>
          <p:nvSpPr>
            <p:cNvPr id="1048591" name="流程图: 可选过程 10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1048592" name="矩形 11"/>
            <p:cNvSpPr/>
            <p:nvPr/>
          </p:nvSpPr>
          <p:spPr>
            <a:xfrm>
              <a:off x="1857800" y="2085791"/>
              <a:ext cx="2253883" cy="51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节目统筹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41" name="组合 12"/>
          <p:cNvGrpSpPr/>
          <p:nvPr/>
        </p:nvGrpSpPr>
        <p:grpSpPr>
          <a:xfrm>
            <a:off x="2023293" y="3085217"/>
            <a:ext cx="819150" cy="544195"/>
            <a:chOff x="631373" y="2059600"/>
            <a:chExt cx="819150" cy="544195"/>
          </a:xfrm>
        </p:grpSpPr>
        <p:sp>
          <p:nvSpPr>
            <p:cNvPr id="5" name="流程图: 可选过程 13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2" name="文本框 14"/>
            <p:cNvSpPr txBox="1"/>
            <p:nvPr/>
          </p:nvSpPr>
          <p:spPr>
            <a:xfrm>
              <a:off x="708208" y="2085635"/>
              <a:ext cx="742315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01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2" name="组合 15"/>
          <p:cNvGrpSpPr/>
          <p:nvPr/>
        </p:nvGrpSpPr>
        <p:grpSpPr>
          <a:xfrm>
            <a:off x="7572295" y="3067120"/>
            <a:ext cx="2677241" cy="551474"/>
            <a:chOff x="1582522" y="2052477"/>
            <a:chExt cx="2677241" cy="551474"/>
          </a:xfrm>
        </p:grpSpPr>
        <p:sp>
          <p:nvSpPr>
            <p:cNvPr id="1048595" name="流程图: 可选过程 16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3" name="矩形 17"/>
            <p:cNvSpPr/>
            <p:nvPr/>
          </p:nvSpPr>
          <p:spPr>
            <a:xfrm>
              <a:off x="2005880" y="2085791"/>
              <a:ext cx="2253883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会场布置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43" name="组合 18"/>
          <p:cNvGrpSpPr/>
          <p:nvPr/>
        </p:nvGrpSpPr>
        <p:grpSpPr>
          <a:xfrm>
            <a:off x="6621146" y="3074243"/>
            <a:ext cx="768336" cy="574830"/>
            <a:chOff x="631373" y="2059600"/>
            <a:chExt cx="768336" cy="574830"/>
          </a:xfrm>
        </p:grpSpPr>
        <p:sp>
          <p:nvSpPr>
            <p:cNvPr id="1048597" name="流程图: 可选过程 19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1048598" name="文本框 20"/>
            <p:cNvSpPr txBox="1"/>
            <p:nvPr/>
          </p:nvSpPr>
          <p:spPr>
            <a:xfrm>
              <a:off x="631373" y="2085791"/>
              <a:ext cx="691759" cy="54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02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4" name="组合 21"/>
          <p:cNvGrpSpPr/>
          <p:nvPr/>
        </p:nvGrpSpPr>
        <p:grpSpPr>
          <a:xfrm>
            <a:off x="2954020" y="3962400"/>
            <a:ext cx="3242945" cy="551180"/>
            <a:chOff x="1556487" y="2052477"/>
            <a:chExt cx="2918460" cy="551180"/>
          </a:xfrm>
        </p:grpSpPr>
        <p:sp>
          <p:nvSpPr>
            <p:cNvPr id="1048599" name="流程图: 可选过程 22"/>
            <p:cNvSpPr/>
            <p:nvPr/>
          </p:nvSpPr>
          <p:spPr>
            <a:xfrm flipH="1">
              <a:off x="1582522" y="2052477"/>
              <a:ext cx="2248535" cy="535940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1048600" name="矩形 23"/>
            <p:cNvSpPr/>
            <p:nvPr/>
          </p:nvSpPr>
          <p:spPr>
            <a:xfrm>
              <a:off x="1556487" y="2085497"/>
              <a:ext cx="291846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道具礼品准备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45" name="组合 24"/>
          <p:cNvGrpSpPr/>
          <p:nvPr/>
        </p:nvGrpSpPr>
        <p:grpSpPr>
          <a:xfrm>
            <a:off x="2029114" y="3969371"/>
            <a:ext cx="768336" cy="574830"/>
            <a:chOff x="631373" y="2059600"/>
            <a:chExt cx="768336" cy="574830"/>
          </a:xfrm>
        </p:grpSpPr>
        <p:sp>
          <p:nvSpPr>
            <p:cNvPr id="1048601" name="流程图: 可选过程 25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1048602" name="文本框 26"/>
            <p:cNvSpPr txBox="1"/>
            <p:nvPr/>
          </p:nvSpPr>
          <p:spPr>
            <a:xfrm>
              <a:off x="675291" y="2085791"/>
              <a:ext cx="691759" cy="54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03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7560310" y="3957320"/>
            <a:ext cx="3355340" cy="551180"/>
            <a:chOff x="1570457" y="2052477"/>
            <a:chExt cx="3101340" cy="551180"/>
          </a:xfrm>
        </p:grpSpPr>
        <p:sp>
          <p:nvSpPr>
            <p:cNvPr id="1048603" name="流程图: 可选过程 28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1048604" name="矩形 29"/>
            <p:cNvSpPr/>
            <p:nvPr/>
          </p:nvSpPr>
          <p:spPr>
            <a:xfrm>
              <a:off x="1570457" y="2085497"/>
              <a:ext cx="3101340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主持与串词撰写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47" name="组合 30"/>
          <p:cNvGrpSpPr/>
          <p:nvPr/>
        </p:nvGrpSpPr>
        <p:grpSpPr>
          <a:xfrm>
            <a:off x="6621146" y="3964487"/>
            <a:ext cx="768336" cy="563944"/>
            <a:chOff x="631373" y="2059600"/>
            <a:chExt cx="768336" cy="563944"/>
          </a:xfrm>
        </p:grpSpPr>
        <p:sp>
          <p:nvSpPr>
            <p:cNvPr id="1048605" name="流程图: 可选过程 31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1048606" name="文本框 32"/>
            <p:cNvSpPr txBox="1"/>
            <p:nvPr/>
          </p:nvSpPr>
          <p:spPr>
            <a:xfrm>
              <a:off x="657836" y="2074905"/>
              <a:ext cx="697954" cy="54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04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56405" y="1499870"/>
            <a:ext cx="3748405" cy="52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文本框 3"/>
          <p:cNvSpPr txBox="1"/>
          <p:nvPr/>
        </p:nvSpPr>
        <p:spPr>
          <a:xfrm>
            <a:off x="4225290" y="1560195"/>
            <a:ext cx="38989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毕业联欢会活动策划书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8740" y="2292985"/>
            <a:ext cx="1767840" cy="52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5208905" y="2284095"/>
            <a:ext cx="1748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cs typeface="+mn-ea"/>
                <a:sym typeface="+mn-lt"/>
              </a:rPr>
              <a:t>活动分工</a:t>
            </a:r>
            <a:endParaRPr lang="zh-CN" altLang="en-US" sz="2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7"/>
          <p:cNvGrpSpPr/>
          <p:nvPr/>
        </p:nvGrpSpPr>
        <p:grpSpPr>
          <a:xfrm>
            <a:off x="3003550" y="4937125"/>
            <a:ext cx="2503170" cy="551440"/>
            <a:chOff x="1582522" y="2052477"/>
            <a:chExt cx="2630249" cy="552010"/>
          </a:xfrm>
        </p:grpSpPr>
        <p:sp>
          <p:nvSpPr>
            <p:cNvPr id="13" name="流程图: 可选过程 10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14" name="矩形 11"/>
            <p:cNvSpPr/>
            <p:nvPr/>
          </p:nvSpPr>
          <p:spPr>
            <a:xfrm>
              <a:off x="1857800" y="2085791"/>
              <a:ext cx="2253883" cy="51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秩序维护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15" name="组合 12"/>
          <p:cNvGrpSpPr/>
          <p:nvPr/>
        </p:nvGrpSpPr>
        <p:grpSpPr>
          <a:xfrm>
            <a:off x="2052503" y="4944497"/>
            <a:ext cx="768336" cy="544195"/>
            <a:chOff x="631373" y="2059600"/>
            <a:chExt cx="768336" cy="544195"/>
          </a:xfrm>
        </p:grpSpPr>
        <p:sp>
          <p:nvSpPr>
            <p:cNvPr id="16" name="流程图: 可选过程 13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638358" y="2085635"/>
              <a:ext cx="742315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05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5"/>
          <p:cNvGrpSpPr/>
          <p:nvPr/>
        </p:nvGrpSpPr>
        <p:grpSpPr>
          <a:xfrm>
            <a:off x="7601505" y="4926400"/>
            <a:ext cx="2719151" cy="551474"/>
            <a:chOff x="1582522" y="2052477"/>
            <a:chExt cx="2719151" cy="551474"/>
          </a:xfrm>
        </p:grpSpPr>
        <p:sp>
          <p:nvSpPr>
            <p:cNvPr id="19" name="流程图: 可选过程 16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20" name="矩形 17"/>
            <p:cNvSpPr/>
            <p:nvPr/>
          </p:nvSpPr>
          <p:spPr>
            <a:xfrm>
              <a:off x="2047790" y="2085791"/>
              <a:ext cx="2253883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场地清洁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650356" y="4933523"/>
            <a:ext cx="768336" cy="544351"/>
            <a:chOff x="631373" y="2059600"/>
            <a:chExt cx="768336" cy="544351"/>
          </a:xfrm>
        </p:grpSpPr>
        <p:sp>
          <p:nvSpPr>
            <p:cNvPr id="22" name="流程图: 可选过程 19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23" name="文本框 20"/>
            <p:cNvSpPr txBox="1"/>
            <p:nvPr/>
          </p:nvSpPr>
          <p:spPr>
            <a:xfrm>
              <a:off x="631373" y="2085791"/>
              <a:ext cx="691759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06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5" name="组合 7"/>
          <p:cNvGrpSpPr/>
          <p:nvPr/>
        </p:nvGrpSpPr>
        <p:grpSpPr>
          <a:xfrm>
            <a:off x="3017520" y="5845175"/>
            <a:ext cx="2503170" cy="551440"/>
            <a:chOff x="1582522" y="2052477"/>
            <a:chExt cx="2630249" cy="552010"/>
          </a:xfrm>
        </p:grpSpPr>
        <p:sp>
          <p:nvSpPr>
            <p:cNvPr id="26" name="流程图: 可选过程 10"/>
            <p:cNvSpPr/>
            <p:nvPr/>
          </p:nvSpPr>
          <p:spPr>
            <a:xfrm flipH="1">
              <a:off x="1582522" y="2052477"/>
              <a:ext cx="2630249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9E08B"/>
                </a:solidFill>
              </a:endParaRPr>
            </a:p>
          </p:txBody>
        </p:sp>
        <p:sp>
          <p:nvSpPr>
            <p:cNvPr id="27" name="矩形 11"/>
            <p:cNvSpPr/>
            <p:nvPr/>
          </p:nvSpPr>
          <p:spPr>
            <a:xfrm>
              <a:off x="1857800" y="2085791"/>
              <a:ext cx="2253883" cy="51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sym typeface="+mn-lt"/>
                </a:rPr>
                <a:t>活动报道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lt"/>
              </a:endParaRPr>
            </a:p>
          </p:txBody>
        </p:sp>
      </p:grpSp>
      <p:grpSp>
        <p:nvGrpSpPr>
          <p:cNvPr id="28" name="组合 12"/>
          <p:cNvGrpSpPr/>
          <p:nvPr/>
        </p:nvGrpSpPr>
        <p:grpSpPr>
          <a:xfrm>
            <a:off x="2059488" y="5852547"/>
            <a:ext cx="775321" cy="544195"/>
            <a:chOff x="624388" y="2059600"/>
            <a:chExt cx="775321" cy="544195"/>
          </a:xfrm>
        </p:grpSpPr>
        <p:sp>
          <p:nvSpPr>
            <p:cNvPr id="29" name="流程图: 可选过程 13"/>
            <p:cNvSpPr/>
            <p:nvPr/>
          </p:nvSpPr>
          <p:spPr>
            <a:xfrm>
              <a:off x="631373" y="2059600"/>
              <a:ext cx="768336" cy="535994"/>
            </a:xfrm>
            <a:prstGeom prst="flowChartAlternateProcess">
              <a:avLst/>
            </a:prstGeom>
            <a:noFill/>
            <a:ln w="28575">
              <a:solidFill>
                <a:srgbClr val="E58D3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F9E08B"/>
                </a:solidFill>
              </a:endParaRPr>
            </a:p>
          </p:txBody>
        </p:sp>
        <p:sp>
          <p:nvSpPr>
            <p:cNvPr id="30" name="文本框 14"/>
            <p:cNvSpPr txBox="1"/>
            <p:nvPr/>
          </p:nvSpPr>
          <p:spPr>
            <a:xfrm>
              <a:off x="624388" y="2085635"/>
              <a:ext cx="742315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-150" normalizeH="0" baseline="0">
                  <a:ln>
                    <a:noFill/>
                  </a:ln>
                  <a:gradFill flip="none" rotWithShape="1">
                    <a:gsLst>
                      <a:gs pos="2000">
                        <a:srgbClr val="FFD4B0"/>
                      </a:gs>
                      <a:gs pos="100000">
                        <a:srgbClr val="E39F57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雪君体简" panose="02010604000101010101" pitchFamily="2" charset="-122"/>
                  <a:ea typeface="汉仪雪君体简" panose="02010604000101010101" pitchFamily="2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07  </a:t>
              </a:r>
              <a:endParaRPr lang="zh-CN" altLang="en-US" sz="2800" spc="3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bldLvl="0" animBg="1"/>
      <p:bldP spid="1048596" grpId="0"/>
      <p:bldP spid="4" grpId="0" bldLvl="0" animBg="1"/>
      <p:bldP spid="1048588" grpId="1"/>
      <p:bldP spid="1048588" grpId="2"/>
      <p:bldP spid="7" grpId="0" bldLvl="0" animBg="1"/>
      <p:bldP spid="8" grpId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矩形: 圆角 1"/>
          <p:cNvSpPr/>
          <p:nvPr/>
        </p:nvSpPr>
        <p:spPr>
          <a:xfrm>
            <a:off x="5502910" y="1965960"/>
            <a:ext cx="2521585" cy="3429000"/>
          </a:xfrm>
          <a:prstGeom prst="roundRect">
            <a:avLst>
              <a:gd name="adj" fmla="val 1092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1" name="矩形: 圆角 14"/>
          <p:cNvSpPr/>
          <p:nvPr/>
        </p:nvSpPr>
        <p:spPr>
          <a:xfrm>
            <a:off x="8634095" y="1965960"/>
            <a:ext cx="2521585" cy="3429000"/>
          </a:xfrm>
          <a:prstGeom prst="roundRect">
            <a:avLst>
              <a:gd name="adj" fmla="val 1092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3" name="椭圆 16"/>
          <p:cNvSpPr/>
          <p:nvPr/>
        </p:nvSpPr>
        <p:spPr>
          <a:xfrm>
            <a:off x="6309566" y="1554442"/>
            <a:ext cx="823035" cy="82303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5" name="椭圆 18"/>
          <p:cNvSpPr/>
          <p:nvPr/>
        </p:nvSpPr>
        <p:spPr>
          <a:xfrm>
            <a:off x="9512262" y="1554442"/>
            <a:ext cx="823035" cy="82303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9" name="矩形 24"/>
          <p:cNvSpPr/>
          <p:nvPr/>
        </p:nvSpPr>
        <p:spPr>
          <a:xfrm>
            <a:off x="5727065" y="2630805"/>
            <a:ext cx="1780540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场面描写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0" name="矩形 25"/>
          <p:cNvSpPr/>
          <p:nvPr/>
        </p:nvSpPr>
        <p:spPr>
          <a:xfrm>
            <a:off x="5543550" y="3190240"/>
            <a:ext cx="2524125" cy="22250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老师对自己的鼓励和爱护；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老师高尚的情怀与美好的心灵；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0"/>
          <p:cNvSpPr txBox="1"/>
          <p:nvPr/>
        </p:nvSpPr>
        <p:spPr>
          <a:xfrm>
            <a:off x="6273800" y="1721485"/>
            <a:ext cx="9048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老师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16110" y="1722755"/>
            <a:ext cx="9048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同学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3905" y="2821305"/>
            <a:ext cx="1332000" cy="13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文本框 3"/>
          <p:cNvSpPr txBox="1"/>
          <p:nvPr/>
        </p:nvSpPr>
        <p:spPr>
          <a:xfrm>
            <a:off x="709295" y="3216910"/>
            <a:ext cx="139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写   信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599940" y="3286125"/>
            <a:ext cx="693420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4"/>
          <p:cNvSpPr/>
          <p:nvPr/>
        </p:nvSpPr>
        <p:spPr>
          <a:xfrm>
            <a:off x="9054465" y="2632075"/>
            <a:ext cx="1780540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侧面描写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25"/>
          <p:cNvSpPr/>
          <p:nvPr/>
        </p:nvSpPr>
        <p:spPr>
          <a:xfrm>
            <a:off x="8658860" y="3219450"/>
            <a:ext cx="2494280" cy="22250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同学对自己的关心和帮助；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同学身上的某种品质感染自己；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254250" y="3273425"/>
            <a:ext cx="693420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28645" y="2910205"/>
            <a:ext cx="1244600" cy="1202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3060065" y="2966720"/>
            <a:ext cx="13976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情景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再现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bldLvl="0" animBg="1"/>
      <p:bldP spid="1048671" grpId="0" bldLvl="0" animBg="1"/>
      <p:bldP spid="1048673" grpId="0" bldLvl="0" animBg="1"/>
      <p:bldP spid="1048675" grpId="0" bldLvl="0" animBg="1"/>
      <p:bldP spid="1048679" grpId="0" bldLvl="0" animBg="1"/>
      <p:bldP spid="1048680" grpId="0" bldLvl="0" animBg="1"/>
      <p:bldP spid="2" grpId="0"/>
      <p:bldP spid="12" grpId="0" bldLvl="0" animBg="1"/>
      <p:bldP spid="1048588" grpId="1"/>
      <p:bldP spid="1048588" grpId="2"/>
      <p:bldP spid="1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8" grpId="1"/>
      <p:bldP spid="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矩形: 圆角 1"/>
          <p:cNvSpPr/>
          <p:nvPr/>
        </p:nvSpPr>
        <p:spPr>
          <a:xfrm>
            <a:off x="6019800" y="1910080"/>
            <a:ext cx="2450465" cy="3429000"/>
          </a:xfrm>
          <a:prstGeom prst="roundRect">
            <a:avLst>
              <a:gd name="adj" fmla="val 1092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1" name="矩形: 圆角 14"/>
          <p:cNvSpPr/>
          <p:nvPr/>
        </p:nvSpPr>
        <p:spPr>
          <a:xfrm>
            <a:off x="9164955" y="1910080"/>
            <a:ext cx="2507615" cy="3429000"/>
          </a:xfrm>
          <a:prstGeom prst="roundRect">
            <a:avLst>
              <a:gd name="adj" fmla="val 10929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3" name="椭圆 16"/>
          <p:cNvSpPr/>
          <p:nvPr/>
        </p:nvSpPr>
        <p:spPr>
          <a:xfrm>
            <a:off x="6798516" y="1498562"/>
            <a:ext cx="823035" cy="82303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5" name="椭圆 18"/>
          <p:cNvSpPr/>
          <p:nvPr/>
        </p:nvSpPr>
        <p:spPr>
          <a:xfrm>
            <a:off x="10029152" y="1498562"/>
            <a:ext cx="823035" cy="82303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9" name="矩形 24"/>
          <p:cNvSpPr/>
          <p:nvPr/>
        </p:nvSpPr>
        <p:spPr>
          <a:xfrm>
            <a:off x="6216015" y="2574925"/>
            <a:ext cx="1780540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场面描写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0" name="矩形 25"/>
          <p:cNvSpPr/>
          <p:nvPr/>
        </p:nvSpPr>
        <p:spPr>
          <a:xfrm>
            <a:off x="6032500" y="3106420"/>
            <a:ext cx="2439035" cy="22250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回忆一两个自己在学校的难忘瞬间；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想象自己将来会怎样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0"/>
          <p:cNvSpPr txBox="1"/>
          <p:nvPr/>
        </p:nvSpPr>
        <p:spPr>
          <a:xfrm>
            <a:off x="6776720" y="1679575"/>
            <a:ext cx="9048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自己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5060" y="1652905"/>
            <a:ext cx="9048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母校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9635" y="2835275"/>
            <a:ext cx="1332000" cy="13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文本框 3"/>
          <p:cNvSpPr txBox="1"/>
          <p:nvPr/>
        </p:nvSpPr>
        <p:spPr>
          <a:xfrm>
            <a:off x="848995" y="3286760"/>
            <a:ext cx="139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写   信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9571355" y="2576195"/>
            <a:ext cx="1780540" cy="518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侧面描写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25"/>
          <p:cNvSpPr/>
          <p:nvPr/>
        </p:nvSpPr>
        <p:spPr>
          <a:xfrm>
            <a:off x="9203055" y="3121660"/>
            <a:ext cx="2411730" cy="22250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对母校表达感恩之情；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对母校的发展提出中肯的建议；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645410" y="3287395"/>
            <a:ext cx="693420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033010" y="3314065"/>
            <a:ext cx="693420" cy="46672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61715" y="2938145"/>
            <a:ext cx="1244600" cy="1202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3465195" y="3022600"/>
            <a:ext cx="139763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情景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cs typeface="+mn-ea"/>
                <a:sym typeface="+mn-lt"/>
              </a:rPr>
              <a:t>再现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bldLvl="0" animBg="1"/>
      <p:bldP spid="1048671" grpId="0" bldLvl="0" animBg="1"/>
      <p:bldP spid="1048673" grpId="0" bldLvl="0" animBg="1"/>
      <p:bldP spid="1048675" grpId="0" bldLvl="0" animBg="1"/>
      <p:bldP spid="1048679" grpId="0" bldLvl="0" animBg="1"/>
      <p:bldP spid="1048680" grpId="0" bldLvl="0" animBg="1"/>
      <p:bldP spid="2" grpId="0"/>
      <p:bldP spid="12" grpId="0" bldLvl="0" animBg="1"/>
      <p:bldP spid="1048588" grpId="1"/>
      <p:bldP spid="1048588" grpId="2"/>
      <p:bldP spid="4" grpId="0" bldLvl="0" animBg="1"/>
      <p:bldP spid="5" grpId="0" bldLvl="0" animBg="1"/>
      <p:bldP spid="6" grpId="0" bldLvl="0" animBg="1"/>
      <p:bldP spid="13" grpId="0" bldLvl="0" animBg="1"/>
      <p:bldP spid="9" grpId="0" bldLvl="0" animBg="1"/>
      <p:bldP spid="8" grpId="1"/>
      <p:bldP spid="8" grpId="2"/>
    </p:bldLst>
  </p:timing>
</p:sld>
</file>

<file path=ppt/theme/theme1.xml><?xml version="1.0" encoding="utf-8"?>
<a:theme xmlns:a="http://schemas.openxmlformats.org/drawingml/2006/main" name="Office 主题">
  <a:themeElements>
    <a:clrScheme name="自定义 46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7F7F"/>
      </a:accent1>
      <a:accent2>
        <a:srgbClr val="FF9770"/>
      </a:accent2>
      <a:accent3>
        <a:srgbClr val="7F7F7F"/>
      </a:accent3>
      <a:accent4>
        <a:srgbClr val="FF9770"/>
      </a:accent4>
      <a:accent5>
        <a:srgbClr val="7F7F7F"/>
      </a:accent5>
      <a:accent6>
        <a:srgbClr val="FF977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3204</Words>
  <Application>WPS 演示</Application>
  <PresentationFormat>自定义</PresentationFormat>
  <Paragraphs>314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造字工房悦黑体验版细体</vt:lpstr>
      <vt:lpstr>黑体</vt:lpstr>
      <vt:lpstr>Calibri</vt:lpstr>
      <vt:lpstr>楷体</vt:lpstr>
      <vt:lpstr>字魂59号-创粗黑</vt:lpstr>
      <vt:lpstr>汉仪雪君体简</vt:lpstr>
      <vt:lpstr>微软雅黑</vt:lpstr>
      <vt:lpstr>Arial Unicode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房 飞羊</dc:creator>
  <cp:lastModifiedBy>Administrator</cp:lastModifiedBy>
  <cp:revision>441</cp:revision>
  <dcterms:created xsi:type="dcterms:W3CDTF">2019-10-31T08:28:00Z</dcterms:created>
  <dcterms:modified xsi:type="dcterms:W3CDTF">2020-04-21T10:44:20Z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